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rim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mBRWaVFIiCAcKuduxkcZ/zQyS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Arimo-italic.fntdata"/><Relationship Id="rId27" Type="http://schemas.openxmlformats.org/officeDocument/2006/relationships/font" Target="fonts/Arim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m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cfc4c843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31cfc4c843b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cfc4c843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31cfc4c843b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cfc4c84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31cfc4c843b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cfc4c843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31cfc4c843b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cfc4c84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31cfc4c843b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cfc4c84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31cfc4c843b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200631ff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31200631ff8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200631ff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31200631ff8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205d6a64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1205d6a64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205d6a6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1205d6a64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205d6a6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31205d6a64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cfc4c8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31cfc4c84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cfc4c84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31cfc4c843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cfc4c84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1cfc4c843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cfc4c843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31cfc4c843b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.mu/ru/markup/book/prime/html/tables/" TargetMode="External"/><Relationship Id="rId4" Type="http://schemas.openxmlformats.org/officeDocument/2006/relationships/hyperlink" Target="https://developer.mozilla.org/ru/docs/Learn/CSS/First_ste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31cfc4c843b_0_4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g31cfc4c843b_0_4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g31cfc4c843b_0_4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31cfc4c843b_0_45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CSS</a:t>
            </a:r>
            <a:r>
              <a:rPr i="0" lang="en-US" sz="3100" u="none" cap="none" strike="noStrike">
                <a:solidFill>
                  <a:schemeClr val="lt1"/>
                </a:solidFill>
              </a:rPr>
              <a:t>. </a:t>
            </a:r>
            <a:r>
              <a:rPr lang="en-US" sz="3100">
                <a:solidFill>
                  <a:schemeClr val="lt1"/>
                </a:solidFill>
              </a:rPr>
              <a:t>Спосо</a:t>
            </a:r>
            <a:r>
              <a:rPr lang="en-US" sz="3100">
                <a:solidFill>
                  <a:schemeClr val="lt1"/>
                </a:solidFill>
              </a:rPr>
              <a:t>б</a:t>
            </a:r>
            <a:r>
              <a:rPr lang="en-US" sz="3100">
                <a:solidFill>
                  <a:schemeClr val="lt1"/>
                </a:solidFill>
              </a:rPr>
              <a:t>ы задания стилей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68" name="Google Shape;168;g31cfc4c843b_0_45"/>
          <p:cNvSpPr txBox="1"/>
          <p:nvPr/>
        </p:nvSpPr>
        <p:spPr>
          <a:xfrm>
            <a:off x="454225" y="1214900"/>
            <a:ext cx="10506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50">
              <a:solidFill>
                <a:schemeClr val="lt1"/>
              </a:solidFill>
            </a:endParaRPr>
          </a:p>
        </p:txBody>
      </p:sp>
      <p:sp>
        <p:nvSpPr>
          <p:cNvPr id="169" name="Google Shape;169;g31cfc4c843b_0_45"/>
          <p:cNvSpPr txBox="1"/>
          <p:nvPr/>
        </p:nvSpPr>
        <p:spPr>
          <a:xfrm>
            <a:off x="454225" y="1214900"/>
            <a:ext cx="105069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Теперь разберёмся, что такое CSS-файл. Всё просто — это файл с расширением .css, где прописываются правила оформления документа. Чтобы привязать файл к оформлению страницы, нужно использовать тег &lt;link&gt;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0" name="Google Shape;170;g31cfc4c843b_0_45"/>
          <p:cNvSpPr txBox="1"/>
          <p:nvPr/>
        </p:nvSpPr>
        <p:spPr>
          <a:xfrm>
            <a:off x="748875" y="4115725"/>
            <a:ext cx="786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&lt;link rel="stylesheet" href="style.css"&gt;</a:t>
            </a:r>
            <a:endParaRPr b="1" sz="3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g31cfc4c843b_0_61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g31cfc4c843b_0_61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g31cfc4c843b_0_61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g31cfc4c843b_0_61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CSS</a:t>
            </a: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100">
                <a:solidFill>
                  <a:schemeClr val="lt1"/>
                </a:solidFill>
              </a:rPr>
              <a:t>Селекторы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1cfc4c843b_0_61"/>
          <p:cNvSpPr txBox="1"/>
          <p:nvPr/>
        </p:nvSpPr>
        <p:spPr>
          <a:xfrm>
            <a:off x="454225" y="1214900"/>
            <a:ext cx="10506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50">
              <a:solidFill>
                <a:schemeClr val="lt1"/>
              </a:solidFill>
            </a:endParaRPr>
          </a:p>
        </p:txBody>
      </p:sp>
      <p:sp>
        <p:nvSpPr>
          <p:cNvPr id="180" name="Google Shape;180;g31cfc4c843b_0_61"/>
          <p:cNvSpPr txBox="1"/>
          <p:nvPr/>
        </p:nvSpPr>
        <p:spPr>
          <a:xfrm>
            <a:off x="454225" y="1302525"/>
            <a:ext cx="105069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В качестве селектора может выступать любой тег HTML, для которого определяются правила форматирования, такие как: цвет, фон, размер и т. д. Правила задаются в следующем виде.</a:t>
            </a:r>
            <a:endParaRPr sz="2800">
              <a:solidFill>
                <a:schemeClr val="lt1"/>
              </a:solidFill>
            </a:endParaRPr>
          </a:p>
          <a:p>
            <a:pPr indent="0" lvl="0" marL="355600" marR="635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Селектор</a:t>
            </a:r>
            <a:r>
              <a:rPr lang="en-US" sz="2800">
                <a:solidFill>
                  <a:schemeClr val="lt1"/>
                </a:solidFill>
              </a:rPr>
              <a:t> { свойство1: значение; свойство2: значение; ... }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g31cfc4c843b_0_5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31cfc4c843b_0_5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31cfc4c843b_0_5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31cfc4c843b_0_53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CSS</a:t>
            </a:r>
            <a:r>
              <a:rPr i="0" lang="en-US" sz="3100" u="none" cap="none" strike="noStrike">
                <a:solidFill>
                  <a:schemeClr val="lt1"/>
                </a:solidFill>
              </a:rPr>
              <a:t>. </a:t>
            </a:r>
            <a:r>
              <a:rPr lang="en-US" sz="3100">
                <a:solidFill>
                  <a:schemeClr val="lt1"/>
                </a:solidFill>
              </a:rPr>
              <a:t>Вес селекторов 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189" name="Google Shape;189;g31cfc4c843b_0_53"/>
          <p:cNvSpPr txBox="1"/>
          <p:nvPr/>
        </p:nvSpPr>
        <p:spPr>
          <a:xfrm>
            <a:off x="454225" y="1214900"/>
            <a:ext cx="10506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50">
              <a:solidFill>
                <a:schemeClr val="lt1"/>
              </a:solidFill>
            </a:endParaRPr>
          </a:p>
        </p:txBody>
      </p:sp>
      <p:sp>
        <p:nvSpPr>
          <p:cNvPr id="190" name="Google Shape;190;g31cfc4c843b_0_53"/>
          <p:cNvSpPr txBox="1"/>
          <p:nvPr/>
        </p:nvSpPr>
        <p:spPr>
          <a:xfrm>
            <a:off x="454225" y="1214900"/>
            <a:ext cx="9049200" cy="2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Селекторы по идентификатору;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Селекторы по классу, селекторы по атрибуту и селекторы с псевдоклассами;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Селекторы по тегу, селекторы с псевдоэлементами.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91" name="Google Shape;191;g31cfc4c843b_0_53"/>
          <p:cNvSpPr txBox="1"/>
          <p:nvPr/>
        </p:nvSpPr>
        <p:spPr>
          <a:xfrm>
            <a:off x="454225" y="4009150"/>
            <a:ext cx="10557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Комбинаторы +, &gt;, ~, универсальный селектор * и псевдокласс :where() веса не имеют.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g31cfc4c843b_0_11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g31cfc4c843b_0_110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g31cfc4c843b_0_110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31cfc4c843b_0_110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CSS</a:t>
            </a: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100">
                <a:solidFill>
                  <a:schemeClr val="lt1"/>
                </a:solidFill>
              </a:rPr>
              <a:t>Вес селектора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31cfc4c843b_0_110"/>
          <p:cNvSpPr txBox="1"/>
          <p:nvPr/>
        </p:nvSpPr>
        <p:spPr>
          <a:xfrm>
            <a:off x="454225" y="1214900"/>
            <a:ext cx="10506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50">
              <a:solidFill>
                <a:schemeClr val="lt1"/>
              </a:solidFill>
            </a:endParaRPr>
          </a:p>
        </p:txBody>
      </p:sp>
      <p:sp>
        <p:nvSpPr>
          <p:cNvPr id="201" name="Google Shape;201;g31cfc4c843b_0_110"/>
          <p:cNvSpPr txBox="1"/>
          <p:nvPr/>
        </p:nvSpPr>
        <p:spPr>
          <a:xfrm>
            <a:off x="454225" y="1126000"/>
            <a:ext cx="10961100" cy="5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Существует удобный способ вычисления веса селектора в уме. Выше мы перечислили три группы сущностей, из которых может состоять селектор. Представим любой селектор в виде трёх нулей: 0.0.0.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Селекторы по идентификатору увеличивают первую цифру.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Селекторы по классу, по атрибуту или псевдокласс увеличивают вторую цифру.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Селектор по тегу или псевдоэлемент увеличивают третью цифру.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Один селектор равен единице.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Пока сложно понять. Давайте разберёмся на примерах.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Селектор #id состоит из одного идентификатора. Один селектор = 1. Увеличиваем первую цифру на 1. В итоге вес такого селектора равен 1.0.0.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.class состоит из одного класса. Увеличиваем вторую цифру на 1. Получаем вес селектора 0.1.0.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div состоит из одного тега. Увеличиваем последнюю цифру на 1. Вес селектора равен 0.0.1.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g31cfc4c843b_0_92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g31cfc4c843b_0_92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31cfc4c843b_0_92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31cfc4c843b_0_92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CSS</a:t>
            </a: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100">
                <a:solidFill>
                  <a:schemeClr val="lt1"/>
                </a:solidFill>
              </a:rPr>
              <a:t>Вес селектора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1cfc4c843b_0_92"/>
          <p:cNvSpPr txBox="1"/>
          <p:nvPr/>
        </p:nvSpPr>
        <p:spPr>
          <a:xfrm>
            <a:off x="454225" y="1126000"/>
            <a:ext cx="10961100" cy="4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Дальше аналогично можем посчитать вес комбинированных селекторов.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div#id состоит из одного селектора по тегу и одного идентификатора. Селектор по тегу увеличивает последнюю цифру, селектор по идентификатору — первую. Вес селектора равен 1.0.1.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div h1 состоит из двух селекторов по тегу. Увеличиваем последнюю цифру на два и получаем вес 0.0.2.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#block div &gt; .list a состоит из идентификатора (первая цифра), двух тегов (последняя цифра) и класса (вторая цифра). Вес селектора равен 1.1.2.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* .list a состоит из одного класса и одного тега. Итоговый вес будет 0.1.1. Универсальный селектор ничего не весит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g31cfc4c843b_0_7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g31cfc4c843b_0_7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g31cfc4c843b_0_7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g31cfc4c843b_0_77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1cfc4c843b_0_77"/>
          <p:cNvSpPr txBox="1"/>
          <p:nvPr/>
        </p:nvSpPr>
        <p:spPr>
          <a:xfrm>
            <a:off x="454225" y="1214900"/>
            <a:ext cx="10506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50">
              <a:solidFill>
                <a:schemeClr val="lt1"/>
              </a:solidFill>
            </a:endParaRPr>
          </a:p>
        </p:txBody>
      </p:sp>
      <p:pic>
        <p:nvPicPr>
          <p:cNvPr id="220" name="Google Shape;220;g31cfc4c843b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0"/>
            <a:ext cx="12192001" cy="576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200631ff8_2_1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31200631ff8_2_17"/>
          <p:cNvSpPr txBox="1"/>
          <p:nvPr/>
        </p:nvSpPr>
        <p:spPr>
          <a:xfrm>
            <a:off x="461425" y="1719400"/>
            <a:ext cx="105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Сверстать html страничку </a:t>
            </a:r>
            <a:r>
              <a:rPr lang="en-US" sz="2800">
                <a:solidFill>
                  <a:schemeClr val="lt1"/>
                </a:solidFill>
              </a:rPr>
              <a:t>с помощью таблицы своего CV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200631ff8_2_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Полезные ссылки</a:t>
            </a:r>
            <a:endParaRPr b="1" i="0" sz="52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2" name="Google Shape;232;g31200631ff8_2_7"/>
          <p:cNvSpPr txBox="1"/>
          <p:nvPr/>
        </p:nvSpPr>
        <p:spPr>
          <a:xfrm>
            <a:off x="461425" y="1611925"/>
            <a:ext cx="79425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Работа с таблицами в HTML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u="sng">
                <a:solidFill>
                  <a:schemeClr val="hlink"/>
                </a:solidFill>
                <a:hlinkClick r:id="rId4"/>
              </a:rPr>
              <a:t>Ведение CSS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Создание таблиц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Фреймы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Введение в CSS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31205d6a640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2725" y="13711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1205d6a640_0_44"/>
          <p:cNvSpPr txBox="1"/>
          <p:nvPr/>
        </p:nvSpPr>
        <p:spPr>
          <a:xfrm>
            <a:off x="451325" y="1236800"/>
            <a:ext cx="92553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таблицы;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фреймы.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1205d6a640_0_44"/>
          <p:cNvSpPr txBox="1"/>
          <p:nvPr/>
        </p:nvSpPr>
        <p:spPr>
          <a:xfrm>
            <a:off x="451325" y="4513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g31205d6a640_0_3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g31205d6a640_0_3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g31205d6a640_0_3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g31205d6a640_0_3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Теги. </a:t>
            </a:r>
            <a:r>
              <a:rPr lang="en-US" sz="3100">
                <a:solidFill>
                  <a:schemeClr val="lt1"/>
                </a:solidFill>
              </a:rPr>
              <a:t>Фреймы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1205d6a640_0_38"/>
          <p:cNvSpPr txBox="1"/>
          <p:nvPr/>
        </p:nvSpPr>
        <p:spPr>
          <a:xfrm>
            <a:off x="464000" y="1214900"/>
            <a:ext cx="10291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1205d6a640_0_38"/>
          <p:cNvSpPr txBox="1"/>
          <p:nvPr/>
        </p:nvSpPr>
        <p:spPr>
          <a:xfrm>
            <a:off x="538100" y="1214900"/>
            <a:ext cx="10018200" cy="5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</a:rPr>
              <a:t>&lt;frame&gt;</a:t>
            </a:r>
            <a:endParaRPr b="1" sz="23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Тег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&lt;frame&gt;</a:t>
            </a:r>
            <a:r>
              <a:rPr lang="en-US" sz="2000">
                <a:solidFill>
                  <a:schemeClr val="lt1"/>
                </a:solidFill>
              </a:rPr>
              <a:t> определяет свойства отдельного фрейма, на которые делится окно браузера.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</a:rPr>
              <a:t>&lt;frameset&gt;</a:t>
            </a:r>
            <a:endParaRPr b="1" sz="23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Тег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&lt;frameset&gt;</a:t>
            </a:r>
            <a:r>
              <a:rPr lang="en-US" sz="2000">
                <a:solidFill>
                  <a:schemeClr val="lt1"/>
                </a:solidFill>
              </a:rPr>
              <a:t> заменяет собой элемент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US" sz="2000">
                <a:solidFill>
                  <a:schemeClr val="lt1"/>
                </a:solidFill>
              </a:rPr>
              <a:t> на веб-странице и формирует структуру фреймов.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350">
                <a:solidFill>
                  <a:schemeClr val="lt1"/>
                </a:solidFill>
              </a:rPr>
              <a:t>&lt;iframe&gt;</a:t>
            </a:r>
            <a:endParaRPr b="1" sz="23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Тег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&lt;iframe&gt;</a:t>
            </a:r>
            <a:r>
              <a:rPr lang="en-US" sz="2000">
                <a:solidFill>
                  <a:schemeClr val="lt1"/>
                </a:solidFill>
              </a:rPr>
              <a:t> создает плавающий фрейм, который находится внутри обычного документа, он позволяет загружать в область заданных размеров любые другие независимые документы.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g31205d6a640_0_41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g31205d6a640_0_41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g31205d6a640_0_41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g31205d6a640_0_41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Теги.</a:t>
            </a:r>
            <a:r>
              <a:rPr lang="en-US" sz="3100">
                <a:solidFill>
                  <a:schemeClr val="lt1"/>
                </a:solidFill>
              </a:rPr>
              <a:t> Таблица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1205d6a640_0_41"/>
          <p:cNvSpPr txBox="1"/>
          <p:nvPr/>
        </p:nvSpPr>
        <p:spPr>
          <a:xfrm>
            <a:off x="454225" y="1214900"/>
            <a:ext cx="10506900" cy="5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50">
                <a:solidFill>
                  <a:schemeClr val="lt1"/>
                </a:solidFill>
              </a:rPr>
              <a:t>&lt;table&gt;</a:t>
            </a:r>
            <a:endParaRPr b="1" sz="23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Служит контейнером для элементов, определяющих содержимое таблицы. Любая таблица состоит из строк и ячеек, которые задаются с помощью тегов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r>
              <a:rPr lang="en-US" sz="2000">
                <a:solidFill>
                  <a:schemeClr val="lt1"/>
                </a:solidFill>
              </a:rPr>
              <a:t> и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 sz="20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50">
                <a:solidFill>
                  <a:schemeClr val="lt1"/>
                </a:solidFill>
              </a:rPr>
              <a:t>&lt;td&gt;</a:t>
            </a:r>
            <a:endParaRPr b="1" sz="23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Предназначен для создания одной ячейки таблицы. Тег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&lt;td&gt;</a:t>
            </a:r>
            <a:r>
              <a:rPr lang="en-US" sz="2000">
                <a:solidFill>
                  <a:schemeClr val="lt1"/>
                </a:solidFill>
              </a:rPr>
              <a:t> должен размещаться внутри контейнера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r>
              <a:rPr lang="en-US" sz="2000">
                <a:solidFill>
                  <a:schemeClr val="lt1"/>
                </a:solidFill>
              </a:rPr>
              <a:t>, который в свою очередь располагается внутри тега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r>
              <a:rPr lang="en-US" sz="2000">
                <a:solidFill>
                  <a:schemeClr val="lt1"/>
                </a:solidFill>
              </a:rPr>
              <a:t>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50">
                <a:solidFill>
                  <a:schemeClr val="lt1"/>
                </a:solidFill>
              </a:rPr>
              <a:t>&lt;th&gt;</a:t>
            </a:r>
            <a:endParaRPr b="1" sz="23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Тег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&lt;th&gt;</a:t>
            </a:r>
            <a:r>
              <a:rPr lang="en-US" sz="2000">
                <a:solidFill>
                  <a:schemeClr val="lt1"/>
                </a:solidFill>
              </a:rPr>
              <a:t> предназначен для создания одной ячейки таблицы, которая обозначается как заголовочная. Текст в такой ячейке отображается браузером обычно жирным шрифтом и выравнивается по центру.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50">
                <a:solidFill>
                  <a:schemeClr val="lt1"/>
                </a:solidFill>
              </a:rPr>
              <a:t>&lt;tr&gt;</a:t>
            </a:r>
            <a:endParaRPr b="1" sz="23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Тег </a:t>
            </a:r>
            <a:r>
              <a:rPr b="1"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r>
              <a:rPr lang="en-US" sz="2000">
                <a:solidFill>
                  <a:schemeClr val="lt1"/>
                </a:solidFill>
              </a:rPr>
              <a:t> служит контейнером для создания строки таблицы.</a:t>
            </a:r>
            <a:endParaRPr b="1" sz="32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g31cfc4c843b_0_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31cfc4c843b_0_0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31cfc4c843b_0_0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g31cfc4c843b_0_0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CSS</a:t>
            </a: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100">
                <a:solidFill>
                  <a:schemeClr val="lt1"/>
                </a:solidFill>
              </a:rPr>
              <a:t>Введение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1cfc4c843b_0_0"/>
          <p:cNvSpPr txBox="1"/>
          <p:nvPr/>
        </p:nvSpPr>
        <p:spPr>
          <a:xfrm>
            <a:off x="454225" y="1214900"/>
            <a:ext cx="10506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CSS (Cascading Style Sheets) — это язык стилей, который используется для оформления и стилизации веб-страниц, созданных с помощью HTML. Он позволяет разработчикам управлять внешним видом элементов на странице, изменяя их цвет, шрифт, размеры и расположение. Понимание основ CSS является ключевым шагом для любого веб-разработчика.</a:t>
            </a:r>
            <a:endParaRPr b="1"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g31cfc4c843b_0_1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g31cfc4c843b_0_1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g31cfc4c843b_0_1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31cfc4c843b_0_17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CSS</a:t>
            </a: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100">
                <a:solidFill>
                  <a:schemeClr val="lt1"/>
                </a:solidFill>
              </a:rPr>
              <a:t>Основные понятия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1cfc4c843b_0_17"/>
          <p:cNvSpPr txBox="1"/>
          <p:nvPr/>
        </p:nvSpPr>
        <p:spPr>
          <a:xfrm>
            <a:off x="454225" y="1214900"/>
            <a:ext cx="10506900" cy="48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chemeClr val="lt1"/>
                </a:solidFill>
              </a:rPr>
              <a:t>Селекторы: Селекторы определяют, к каким элементам HTML будут применяться стили. Например, селектор div будет применять стили ко всем элементам &lt;div&gt; на странице.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chemeClr val="lt1"/>
                </a:solidFill>
              </a:rPr>
              <a:t>Свойства и значения: Каждое правило CSS состоит из свойств и значений. Например, правило color: red; изменяет цвет текста на красный.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●"/>
            </a:pPr>
            <a:r>
              <a:rPr lang="en-US" sz="2600">
                <a:solidFill>
                  <a:schemeClr val="lt1"/>
                </a:solidFill>
              </a:rPr>
              <a:t>Правила CSS: Правила состоят из селектора и блока деклараций, который включает одно или несколько свойств. Пример: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37" name="Google Shape;137;g31cfc4c843b_0_17"/>
          <p:cNvSpPr txBox="1"/>
          <p:nvPr/>
        </p:nvSpPr>
        <p:spPr>
          <a:xfrm>
            <a:off x="2817800" y="515960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p {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color: blue;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font-size: 16px;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}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31cfc4c843b_0_2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g31cfc4c843b_0_2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g31cfc4c843b_0_2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31cfc4c843b_0_25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CSS</a:t>
            </a:r>
            <a:r>
              <a:rPr i="0" lang="en-US" sz="3100" u="none" cap="none" strike="noStrike">
                <a:solidFill>
                  <a:schemeClr val="lt1"/>
                </a:solidFill>
              </a:rPr>
              <a:t>. </a:t>
            </a:r>
            <a:r>
              <a:rPr lang="en-US" sz="3100">
                <a:solidFill>
                  <a:schemeClr val="lt1"/>
                </a:solidFill>
              </a:rPr>
              <a:t>Способы задания стилей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46" name="Google Shape;146;g31cfc4c843b_0_25"/>
          <p:cNvSpPr txBox="1"/>
          <p:nvPr/>
        </p:nvSpPr>
        <p:spPr>
          <a:xfrm>
            <a:off x="454225" y="1214900"/>
            <a:ext cx="10506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50">
              <a:solidFill>
                <a:schemeClr val="lt1"/>
              </a:solidFill>
            </a:endParaRPr>
          </a:p>
        </p:txBody>
      </p:sp>
      <p:sp>
        <p:nvSpPr>
          <p:cNvPr id="147" name="Google Shape;147;g31cfc4c843b_0_25"/>
          <p:cNvSpPr txBox="1"/>
          <p:nvPr/>
        </p:nvSpPr>
        <p:spPr>
          <a:xfrm>
            <a:off x="454225" y="1214900"/>
            <a:ext cx="105069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Внутренний или встроенный стиль является по существу расширением для одиночного тега используемого на текущей веб-странице. Для определения стиля используется атрибут style, а его значением выступает набор стилевых правил.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48" name="Google Shape;148;g31cfc4c843b_0_25"/>
          <p:cNvSpPr txBox="1"/>
          <p:nvPr/>
        </p:nvSpPr>
        <p:spPr>
          <a:xfrm>
            <a:off x="634925" y="4043100"/>
            <a:ext cx="106155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&lt;p</a:t>
            </a:r>
            <a:r>
              <a:rPr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style="font-size: 120%; font-family: monospace; color: #cd66cc"</a:t>
            </a: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Пример текста</a:t>
            </a:r>
            <a:endParaRPr sz="1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g31cfc4c843b_0_3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g31cfc4c843b_0_3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g31cfc4c843b_0_3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31cfc4c843b_0_37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CSS</a:t>
            </a:r>
            <a:r>
              <a:rPr i="0" lang="en-US" sz="3100" u="none" cap="none" strike="noStrike">
                <a:solidFill>
                  <a:schemeClr val="lt1"/>
                </a:solidFill>
              </a:rPr>
              <a:t>. </a:t>
            </a:r>
            <a:r>
              <a:rPr lang="en-US" sz="3100">
                <a:solidFill>
                  <a:schemeClr val="lt1"/>
                </a:solidFill>
              </a:rPr>
              <a:t>Способы задания стилей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57" name="Google Shape;157;g31cfc4c843b_0_37"/>
          <p:cNvSpPr txBox="1"/>
          <p:nvPr/>
        </p:nvSpPr>
        <p:spPr>
          <a:xfrm>
            <a:off x="454225" y="1214900"/>
            <a:ext cx="10506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50">
              <a:solidFill>
                <a:schemeClr val="lt1"/>
              </a:solidFill>
            </a:endParaRPr>
          </a:p>
        </p:txBody>
      </p:sp>
      <p:sp>
        <p:nvSpPr>
          <p:cNvPr id="158" name="Google Shape;158;g31cfc4c843b_0_37"/>
          <p:cNvSpPr txBox="1"/>
          <p:nvPr/>
        </p:nvSpPr>
        <p:spPr>
          <a:xfrm>
            <a:off x="454225" y="1214900"/>
            <a:ext cx="1050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А так CSS прописывается при помощи тега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b="1" lang="en-US" sz="2800">
                <a:solidFill>
                  <a:schemeClr val="lt1"/>
                </a:solidFill>
              </a:rPr>
              <a:t>&lt;style&gt;</a:t>
            </a:r>
            <a:r>
              <a:rPr lang="en-US" sz="2800">
                <a:solidFill>
                  <a:schemeClr val="lt1"/>
                </a:solidFill>
              </a:rPr>
              <a:t> внутри тега </a:t>
            </a:r>
            <a:r>
              <a:rPr b="1" lang="en-US" sz="2800">
                <a:solidFill>
                  <a:schemeClr val="lt1"/>
                </a:solidFill>
              </a:rPr>
              <a:t>&lt;head&gt; </a:t>
            </a:r>
            <a:r>
              <a:rPr lang="en-US" sz="2800">
                <a:solidFill>
                  <a:schemeClr val="lt1"/>
                </a:solidFill>
              </a:rPr>
              <a:t>документа HTML.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9" name="Google Shape;159;g31cfc4c843b_0_37"/>
          <p:cNvSpPr txBox="1"/>
          <p:nvPr/>
        </p:nvSpPr>
        <p:spPr>
          <a:xfrm>
            <a:off x="665925" y="2734125"/>
            <a:ext cx="78636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7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charset="utf-8"</a:t>
            </a:r>
            <a:r>
              <a:rPr b="1"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7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Глобальные стили</a:t>
            </a:r>
            <a:r>
              <a:rPr b="1"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7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7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 sz="17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font-size: 120%; </a:t>
            </a:r>
            <a:endParaRPr sz="17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font-family: Verdana, Arial, Helvetica, sans-serif; </a:t>
            </a:r>
            <a:endParaRPr sz="17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color: #333366; </a:t>
            </a:r>
            <a:endParaRPr sz="17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7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7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7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20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