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Arim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3BTMjFAiHwBQ5thFXiyh8EjGJ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6B3C47-1319-4EB5-9610-583BD8DC651E}">
  <a:tblStyle styleId="{206B3C47-1319-4EB5-9610-583BD8DC651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Arim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Arimo-italic.fntdata"/><Relationship Id="rId12" Type="http://schemas.openxmlformats.org/officeDocument/2006/relationships/slide" Target="slides/slide7.xml"/><Relationship Id="rId34" Type="http://schemas.openxmlformats.org/officeDocument/2006/relationships/font" Target="fonts/Arim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Arim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214463b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2214463b3e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214463b3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2214463b3e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214463b3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2214463b3e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214463b3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2214463b3e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214463b3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2214463b3e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14463b3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2214463b3e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214463b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2214463b3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214463b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32214463b3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045e3dfb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2045e3dfb6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214463b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32214463b3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214463b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32214463b3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214463b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32214463b3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214463b3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32214463b3e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cff8e8f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31cff8e8ff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14463b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2214463b3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14463b3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2214463b3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14463b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2214463b3e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14463b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2214463b3e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214463b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2214463b3e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14463b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2214463b3e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14463b3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32214463b3e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query.com/" TargetMode="External"/><Relationship Id="rId4" Type="http://schemas.openxmlformats.org/officeDocument/2006/relationships/hyperlink" Target="https://popper.js.org/" TargetMode="External"/><Relationship Id="rId5" Type="http://schemas.openxmlformats.org/officeDocument/2006/relationships/hyperlink" Target="https://blog.jquery.com/2016/06/09/jquery-3-0-final-released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214463b3e_0_8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empty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47" name="Google Shape;147;g32214463b3e_0_83"/>
          <p:cNvSpPr txBox="1"/>
          <p:nvPr/>
        </p:nvSpPr>
        <p:spPr>
          <a:xfrm>
            <a:off x="464000" y="1116250"/>
            <a:ext cx="10946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:empty представляет пустые элементы, иными словами такие, которые не содержат дочерних элементов, текста или пробелов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8" name="Google Shape;148;g32214463b3e_0_83"/>
          <p:cNvSpPr txBox="1"/>
          <p:nvPr/>
        </p:nvSpPr>
        <p:spPr>
          <a:xfrm>
            <a:off x="3286200" y="3179825"/>
            <a:ext cx="56196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элемент:empty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214463b3e_0_8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first-child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54" name="Google Shape;154;g32214463b3e_0_87"/>
          <p:cNvSpPr txBox="1"/>
          <p:nvPr/>
        </p:nvSpPr>
        <p:spPr>
          <a:xfrm>
            <a:off x="464000" y="1116250"/>
            <a:ext cx="110442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:first-child применяет стилевое оформление к первому дочернему элементу своего родителя.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5" name="Google Shape;155;g32214463b3e_0_87"/>
          <p:cNvSpPr txBox="1"/>
          <p:nvPr/>
        </p:nvSpPr>
        <p:spPr>
          <a:xfrm>
            <a:off x="2708525" y="2710900"/>
            <a:ext cx="62010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элемент:first-child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214463b3e_0_9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last-child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61" name="Google Shape;161;g32214463b3e_0_91"/>
          <p:cNvSpPr txBox="1"/>
          <p:nvPr/>
        </p:nvSpPr>
        <p:spPr>
          <a:xfrm>
            <a:off x="464000" y="1116250"/>
            <a:ext cx="110736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:last-child задает стилевое оформление последнего элемента своего родителя.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2" name="Google Shape;162;g32214463b3e_0_91"/>
          <p:cNvSpPr txBox="1"/>
          <p:nvPr/>
        </p:nvSpPr>
        <p:spPr>
          <a:xfrm>
            <a:off x="3191000" y="2652275"/>
            <a:ext cx="56196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элемент:last-child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214463b3e_0_13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nth-child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68" name="Google Shape;168;g32214463b3e_0_131"/>
          <p:cNvSpPr txBox="1"/>
          <p:nvPr/>
        </p:nvSpPr>
        <p:spPr>
          <a:xfrm>
            <a:off x="464000" y="1116250"/>
            <a:ext cx="111222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:nth-child используется для добавления стиля к элементам на основе нумерации в дереве элементов.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69" name="Google Shape;169;g32214463b3e_0_131"/>
          <p:cNvSpPr txBox="1"/>
          <p:nvPr/>
        </p:nvSpPr>
        <p:spPr>
          <a:xfrm>
            <a:off x="1289550" y="2619650"/>
            <a:ext cx="101601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элемент:nth-child(odd | even | &lt;число&gt; | &lt;выражение&gt;)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214463b3e_0_13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nth-last-child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75" name="Google Shape;175;g32214463b3e_0_135"/>
          <p:cNvSpPr txBox="1"/>
          <p:nvPr/>
        </p:nvSpPr>
        <p:spPr>
          <a:xfrm>
            <a:off x="464000" y="1116250"/>
            <a:ext cx="111711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:nth-last-child используется для добавления стиля к элементам на основе нумерации в дереве элементов. В отличие от псевдокласса :nth-child отсчет ведется не от первого элемента, а от последнего.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6" name="Google Shape;176;g32214463b3e_0_135"/>
          <p:cNvSpPr txBox="1"/>
          <p:nvPr/>
        </p:nvSpPr>
        <p:spPr>
          <a:xfrm>
            <a:off x="1135650" y="3297025"/>
            <a:ext cx="106656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элемент:nth-last-child(odd | even | &lt;число&gt; | &lt;выражение&gt;)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g32214463b3e_0_139"/>
          <p:cNvGraphicFramePr/>
          <p:nvPr/>
        </p:nvGraphicFramePr>
        <p:xfrm>
          <a:off x="63100" y="236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{206B3C47-1319-4EB5-9610-583BD8DC651E}</a:tableStyleId>
              </a:tblPr>
              <a:tblGrid>
                <a:gridCol w="1291175"/>
                <a:gridCol w="2399650"/>
                <a:gridCol w="8002900"/>
              </a:tblGrid>
              <a:tr h="50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000">
                          <a:highlight>
                            <a:srgbClr val="BFBFBF"/>
                          </a:highlight>
                        </a:rPr>
                        <a:t>Значение</a:t>
                      </a:r>
                      <a:endParaRPr b="1" sz="1000">
                        <a:highlight>
                          <a:srgbClr val="BFBFB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000">
                          <a:highlight>
                            <a:srgbClr val="BFBFBF"/>
                          </a:highlight>
                        </a:rPr>
                        <a:t>Номера элементов</a:t>
                      </a:r>
                      <a:endParaRPr b="1" sz="1000">
                        <a:highlight>
                          <a:srgbClr val="BFBFB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US" sz="1000">
                          <a:highlight>
                            <a:srgbClr val="BFBFBF"/>
                          </a:highlight>
                        </a:rPr>
                        <a:t>Описание</a:t>
                      </a:r>
                      <a:endParaRPr b="1" sz="1000">
                        <a:highlight>
                          <a:srgbClr val="BFBFB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Первый элемент, является синонимом псевдокласса </a:t>
                      </a:r>
                      <a:r>
                        <a:rPr lang="en-US" sz="1100">
                          <a:solidFill>
                            <a:srgbClr val="B61039"/>
                          </a:solidFill>
                          <a:highlight>
                            <a:srgbClr val="FFFFFF"/>
                          </a:highlight>
                        </a:rPr>
                        <a:t>:first-child</a:t>
                      </a: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Пятый элемент.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2n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2, 4, 6, 8, 10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Все четные элементы, аналог значения </a:t>
                      </a:r>
                      <a:r>
                        <a:rPr lang="en-US" sz="1100">
                          <a:solidFill>
                            <a:srgbClr val="39892F"/>
                          </a:solidFill>
                          <a:highlight>
                            <a:srgbClr val="FFFFFF"/>
                          </a:highlight>
                        </a:rPr>
                        <a:t>even</a:t>
                      </a: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2n+1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1, 3, 5, 7, 9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Все нечетные элементы, аналог значения </a:t>
                      </a:r>
                      <a:r>
                        <a:rPr lang="en-US" sz="1100">
                          <a:solidFill>
                            <a:srgbClr val="39892F"/>
                          </a:solidFill>
                          <a:highlight>
                            <a:srgbClr val="FFFFFF"/>
                          </a:highlight>
                        </a:rPr>
                        <a:t>odd</a:t>
                      </a: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3n+2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2, 5, 8, 11, 14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—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-n+3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3, 2, 1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—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5n-2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3, 8, 13, 18, 23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—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even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2, 4, 6, 8, 10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Все четные элементы.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odd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1, 3, 5, 7, 9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>
                          <a:highlight>
                            <a:srgbClr val="FFFFFF"/>
                          </a:highlight>
                        </a:rPr>
                        <a:t>Все нечетные элементы.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214463b3e_0_3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Media запросы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87" name="Google Shape;187;g32214463b3e_0_31"/>
          <p:cNvSpPr txBox="1"/>
          <p:nvPr/>
        </p:nvSpPr>
        <p:spPr>
          <a:xfrm>
            <a:off x="464000" y="1116250"/>
            <a:ext cx="11307900" cy="4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Наряду с типами носителей в CSS3 включена поддержка различных технических параметров устройств, на основе которых требуется загружать те или иные стили. К примеру, можно определить смартфон с максимальным разрешением 640 пикселов и для него установить одни стилевые свойства, а для остальных устройств другие. Также можно выявить различные характеристики вроде наличия монохромного экрана, ориентации (портретная или альбомная) и др. Все характеристики легко комбинируются, поэтому допустимо задать стиль только для устройств в альбомной ориентации с заданным разрешением экрана.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214463b3e_0_1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Media запросы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93" name="Google Shape;193;g32214463b3e_0_15"/>
          <p:cNvSpPr txBox="1"/>
          <p:nvPr/>
        </p:nvSpPr>
        <p:spPr>
          <a:xfrm>
            <a:off x="464000" y="1116250"/>
            <a:ext cx="110832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Синтаксис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Все запросы начинаются с правила @media, после чего следует условие, в котором используются типы носителей, логические операторы и медиа-функции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94" name="Google Shape;194;g32214463b3e_0_15"/>
          <p:cNvSpPr txBox="1"/>
          <p:nvPr/>
        </p:nvSpPr>
        <p:spPr>
          <a:xfrm>
            <a:off x="3342125" y="3514850"/>
            <a:ext cx="7296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@media screen and (min-width: 900px) 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article {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  padding: 20px 30px;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  }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}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045e3dfb6_0_24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Media запросы</a:t>
            </a:r>
            <a:endParaRPr b="1" sz="3100">
              <a:solidFill>
                <a:schemeClr val="lt1"/>
              </a:solidFill>
            </a:endParaRPr>
          </a:p>
        </p:txBody>
      </p:sp>
      <p:pic>
        <p:nvPicPr>
          <p:cNvPr id="200" name="Google Shape;200;g32045e3dfb6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00" y="1300400"/>
            <a:ext cx="11728000" cy="311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214463b3e_0_1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Bootstrap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206" name="Google Shape;206;g32214463b3e_0_19"/>
          <p:cNvSpPr txBox="1"/>
          <p:nvPr/>
        </p:nvSpPr>
        <p:spPr>
          <a:xfrm>
            <a:off x="464000" y="1116250"/>
            <a:ext cx="109758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Bootstrap — свободный набор инструментов для создания сайтов и веб-приложений. Включает в себя HTML- и CSS-шаблоны оформления для типографики, веб-форм, кнопок, меток, блоков навигации и прочих компонентов веб-интерфейса, включая JavaScript-расширения.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@media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Псевдоклассы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Псевдоэлементы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214463b3e_0_2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Bootstrap. Подключение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212" name="Google Shape;212;g32214463b3e_0_23"/>
          <p:cNvSpPr txBox="1"/>
          <p:nvPr/>
        </p:nvSpPr>
        <p:spPr>
          <a:xfrm>
            <a:off x="464000" y="1116250"/>
            <a:ext cx="1090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https://bootstrap-4.ru/docs/4.0/getting-started/introduction/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3" name="Google Shape;213;g32214463b3e_0_23"/>
          <p:cNvSpPr txBox="1"/>
          <p:nvPr/>
        </p:nvSpPr>
        <p:spPr>
          <a:xfrm>
            <a:off x="464000" y="1907875"/>
            <a:ext cx="1083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Вставьте этот кусок кода в &lt;head&gt;, перед всеми прочими файлами CSS, для загрузки Bootstrap.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14" name="Google Shape;214;g32214463b3e_0_23"/>
          <p:cNvSpPr txBox="1"/>
          <p:nvPr/>
        </p:nvSpPr>
        <p:spPr>
          <a:xfrm>
            <a:off x="464000" y="3447050"/>
            <a:ext cx="109074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&lt;link rel="stylesheet" href="https://maxcdn.bootstrapcdn.com/bootstrap/4.0.0/css/bootstrap.min.css" integrity="sha384-Gn5384xqQ1aoWXA+058RXPxPg6fy4IWvTNh0E263XmFcJlSAwiGgFAW/dAiS6JXm" crossorigin="anonymous"&gt;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214463b3e_0_2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Bootstrap. Подключение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220" name="Google Shape;220;g32214463b3e_0_27"/>
          <p:cNvSpPr txBox="1"/>
          <p:nvPr/>
        </p:nvSpPr>
        <p:spPr>
          <a:xfrm>
            <a:off x="464000" y="1116250"/>
            <a:ext cx="1097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https://bootstrap-4.ru/docs/4.0/getting-started/introduction/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21" name="Google Shape;221;g32214463b3e_0_27"/>
          <p:cNvSpPr txBox="1"/>
          <p:nvPr/>
        </p:nvSpPr>
        <p:spPr>
          <a:xfrm>
            <a:off x="464000" y="1937225"/>
            <a:ext cx="108585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Многие из наших компонентов требуют использования JavaScript. Точнее - им требуются </a:t>
            </a:r>
            <a:r>
              <a:rPr lang="en-US" sz="21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en-US" sz="2100">
                <a:solidFill>
                  <a:schemeClr val="lt1"/>
                </a:solidFill>
              </a:rPr>
              <a:t>, </a:t>
            </a:r>
            <a:r>
              <a:rPr lang="en-US" sz="21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Popper.js</a:t>
            </a:r>
            <a:r>
              <a:rPr lang="en-US" sz="2100">
                <a:solidFill>
                  <a:schemeClr val="lt1"/>
                </a:solidFill>
              </a:rPr>
              <a:t> и наши собственные плагины. Для активации плагинов разместите следующий кусок кода &lt;script&gt; в конце страниц, прямо перед закрывающим &lt;/body&gt;. Сперва jQuery , потом Popper.js, потом наши.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Мы используем мини-сборку </a:t>
            </a:r>
            <a:r>
              <a:rPr lang="en-US" sz="21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jQuery</a:t>
            </a:r>
            <a:r>
              <a:rPr lang="en-US" sz="2100">
                <a:solidFill>
                  <a:schemeClr val="lt1"/>
                </a:solidFill>
              </a:rPr>
              <a:t>, но и полную можно использовать.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222" name="Google Shape;222;g32214463b3e_0_27"/>
          <p:cNvSpPr txBox="1"/>
          <p:nvPr/>
        </p:nvSpPr>
        <p:spPr>
          <a:xfrm>
            <a:off x="464000" y="4269800"/>
            <a:ext cx="10458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&lt;script src="https://code.jquery.com/jquery-3.2.1.slim.min.js" integrity="sha384-KJ3o2DKtIkvYIK3UENzmM7KCkRr/rE9/Qpg6aAZGJwFDMVNA/GpGFF93hXpG5KkN" crossorigin="anonymous"&gt;&lt;/script&gt;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&lt;script src="https://cdnjs.cloudflare.com/ajax/libs/popper.js/1.12.9/umd/popper.min.js" integrity="sha384-ApNbgh9B+Y1QKtv3Rn7W3mgPxhU9K/ScQsAP7hUibX39j7fakFPskvXusvfa0b4Q" crossorigin="anonymous"&gt;&lt;/script&gt;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&lt;script src="https://maxcdn.bootstrapcdn.com/bootstrap/4.0.0/js/bootstrap.min.js" integrity="sha384-JZR6Spejh4U02d8jOt6vLEHfe/JQGiRRSQQxSfFWpi1MquVdAyjUar5+76PVCmYl" crossorigin="anonymous"&gt;&lt;/script&gt;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214463b3e_0_15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Домашнее задание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228" name="Google Shape;228;g32214463b3e_0_157"/>
          <p:cNvSpPr txBox="1"/>
          <p:nvPr/>
        </p:nvSpPr>
        <p:spPr>
          <a:xfrm>
            <a:off x="464000" y="1116250"/>
            <a:ext cx="10975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Переделать странички с животными.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Меню должно быть постоянным. Можно выделить активный пункт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Должны быть шапка и подвал на каждой странице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Можно использовать любой bootstrap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Страницы должны быть адаптивными для мобильных устройств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214463b3e_0_51"/>
          <p:cNvSpPr txBox="1"/>
          <p:nvPr/>
        </p:nvSpPr>
        <p:spPr>
          <a:xfrm>
            <a:off x="464000" y="454450"/>
            <a:ext cx="8367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Псевдоклассы и псевдоэлементы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2214463b3e_0_51"/>
          <p:cNvSpPr txBox="1"/>
          <p:nvPr/>
        </p:nvSpPr>
        <p:spPr>
          <a:xfrm>
            <a:off x="464000" y="4669700"/>
            <a:ext cx="11005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Псевдоэлементы ведут себя сходным образом, однако они действуют так, как если бы вы добавили в разметку целый новый HTML-элемент, а не применили класс к существующим элементам. Псевдоэлементы начинаются с двойного двоеточия ::.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99" name="Google Shape;99;g32214463b3e_0_51"/>
          <p:cNvSpPr txBox="1"/>
          <p:nvPr/>
        </p:nvSpPr>
        <p:spPr>
          <a:xfrm>
            <a:off x="464000" y="1116250"/>
            <a:ext cx="110052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Псевдокласс — это селектор, который выбирает элементы, находящиеся в специфическом состоянии, например, они являются первым элементом своего типа, или на них наведён указатель мыши. Они обычно действуют так, как если бы вы применили класс к какой-то части вашего документа, что часто помогает сократить избыточные классы в разметке и даёт более гибкий, удобный в поддержке код.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Псевдоклассы — это ключевые слова, которые начинаются с двоеточия: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14463b3e_0_5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Псевдоэлемент after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05" name="Google Shape;105;g32214463b3e_0_59"/>
          <p:cNvSpPr txBox="1"/>
          <p:nvPr/>
        </p:nvSpPr>
        <p:spPr>
          <a:xfrm>
            <a:off x="464000" y="1116250"/>
            <a:ext cx="108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Псевдоэлемент :after работает совместно со свойством content.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6" name="Google Shape;106;g32214463b3e_0_59"/>
          <p:cNvSpPr txBox="1"/>
          <p:nvPr/>
        </p:nvSpPr>
        <p:spPr>
          <a:xfrm>
            <a:off x="4333375" y="2622025"/>
            <a:ext cx="30000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Синтаксис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элемент:after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content: "текст" 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214463b3e_0_63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Псевдоэлемент before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12" name="Google Shape;112;g32214463b3e_0_63"/>
          <p:cNvSpPr txBox="1"/>
          <p:nvPr/>
        </p:nvSpPr>
        <p:spPr>
          <a:xfrm>
            <a:off x="464000" y="1116250"/>
            <a:ext cx="1098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Псевдоэлемент :after работает совместно со свойством content.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13" name="Google Shape;113;g32214463b3e_0_63"/>
          <p:cNvSpPr txBox="1"/>
          <p:nvPr/>
        </p:nvSpPr>
        <p:spPr>
          <a:xfrm>
            <a:off x="4035825" y="2329900"/>
            <a:ext cx="51375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</a:rPr>
              <a:t>Синтаксис</a:t>
            </a:r>
            <a:endParaRPr b="1" sz="28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элемент:before  {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content: "текст" 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214463b3e_0_6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link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19" name="Google Shape;119;g32214463b3e_0_67"/>
          <p:cNvSpPr txBox="1"/>
          <p:nvPr/>
        </p:nvSpPr>
        <p:spPr>
          <a:xfrm>
            <a:off x="464000" y="1116250"/>
            <a:ext cx="110637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:link применяется к ссылкам, которые еще не посещались пользователем, и задает для них стилевое оформление.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0" name="Google Shape;120;g32214463b3e_0_67"/>
          <p:cNvSpPr txBox="1"/>
          <p:nvPr/>
        </p:nvSpPr>
        <p:spPr>
          <a:xfrm>
            <a:off x="4162800" y="2723050"/>
            <a:ext cx="63783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a:link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color: green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214463b3e_0_71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visited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26" name="Google Shape;126;g32214463b3e_0_71"/>
          <p:cNvSpPr txBox="1"/>
          <p:nvPr/>
        </p:nvSpPr>
        <p:spPr>
          <a:xfrm>
            <a:off x="464000" y="1116250"/>
            <a:ext cx="112101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:visited применяется к ссылкам, уже посещённым пользователем, и задаёт для них стилевое оформление.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7" name="Google Shape;127;g32214463b3e_0_71"/>
          <p:cNvSpPr txBox="1"/>
          <p:nvPr/>
        </p:nvSpPr>
        <p:spPr>
          <a:xfrm>
            <a:off x="4299600" y="2795475"/>
            <a:ext cx="61731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a:visited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color: purple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214463b3e_0_7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active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33" name="Google Shape;133;g32214463b3e_0_75"/>
          <p:cNvSpPr txBox="1"/>
          <p:nvPr/>
        </p:nvSpPr>
        <p:spPr>
          <a:xfrm>
            <a:off x="464000" y="1116250"/>
            <a:ext cx="111027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Псевдокласс :active определяет стиль для активной ссылки. Активной ссылка становится при нажатии на нее.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34" name="Google Shape;134;g32214463b3e_0_75"/>
          <p:cNvSpPr txBox="1"/>
          <p:nvPr/>
        </p:nvSpPr>
        <p:spPr>
          <a:xfrm>
            <a:off x="3332425" y="2808600"/>
            <a:ext cx="5997300" cy="23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a:active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color: red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214463b3e_0_7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Псевдокласс hover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40" name="Google Shape;140;g32214463b3e_0_79"/>
          <p:cNvSpPr txBox="1"/>
          <p:nvPr/>
        </p:nvSpPr>
        <p:spPr>
          <a:xfrm>
            <a:off x="464000" y="1116250"/>
            <a:ext cx="10868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Определяет стиль элемента при наведении на него курсора мыши, но при этом элемент еще не активирован, иными словами кнопка мыши не нажата.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1" name="Google Shape;141;g32214463b3e_0_79"/>
          <p:cNvSpPr txBox="1"/>
          <p:nvPr/>
        </p:nvSpPr>
        <p:spPr>
          <a:xfrm>
            <a:off x="2922100" y="2916025"/>
            <a:ext cx="5860500" cy="30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Синтаксис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img:hover {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width: 100px;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101600" lvl="0" marL="8128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height: 100px;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