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rim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tX0rQENwfERizKGwJX0FMeFyH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Arimo-bold.fntdata"/><Relationship Id="rId10" Type="http://schemas.openxmlformats.org/officeDocument/2006/relationships/slide" Target="slides/slide6.xml"/><Relationship Id="rId32" Type="http://schemas.openxmlformats.org/officeDocument/2006/relationships/font" Target="fonts/Arimo-regular.fntdata"/><Relationship Id="rId13" Type="http://schemas.openxmlformats.org/officeDocument/2006/relationships/slide" Target="slides/slide9.xml"/><Relationship Id="rId35" Type="http://schemas.openxmlformats.org/officeDocument/2006/relationships/font" Target="fonts/Arimo-boldItalic.fntdata"/><Relationship Id="rId12" Type="http://schemas.openxmlformats.org/officeDocument/2006/relationships/slide" Target="slides/slide8.xml"/><Relationship Id="rId34" Type="http://schemas.openxmlformats.org/officeDocument/2006/relationships/font" Target="fonts/Arim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45e3df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045e3dfb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45e3dfb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2045e3dfb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45e3dfb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2045e3dfb6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45e3dfb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2045e3dfb6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45e3dfb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2045e3dfb6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045e3df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2045e3dfb6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4a7e9f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3204a7e9ff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04a7e9f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204a7e9ff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04a7e9f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204a7e9ff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04a7e9f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3204a7e9ff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4a7e9f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204a7e9ff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4a7e9f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204a7e9ff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04a7e9f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204a7e9ff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45e3dfb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2045e3dfb6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45e3df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2045e3dfb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45e3df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045e3dfb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45e3d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2045e3df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45e3df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2045e3dfb6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045e3df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2045e3dfb6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45e3df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2045e3dfb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tml5css.ru/tags/tag_details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45e3dfb6_0_11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&lt;main&gt;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045e3dfb6_0_110"/>
          <p:cNvSpPr txBox="1"/>
          <p:nvPr/>
        </p:nvSpPr>
        <p:spPr>
          <a:xfrm>
            <a:off x="464000" y="1070050"/>
            <a:ext cx="112422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&lt;main&gt; определяет основное содержимое документа.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Содержимое внутри элемента &lt;main&gt; должно быть уникальным для документа. Он не должен содержать содержимое, которое повторяется в таких документах, как боковые панели, навигационные ссылки, информация об авторском праве, логотипы сайтов и формы поиска.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Примечание:</a:t>
            </a:r>
            <a:r>
              <a:rPr lang="en-US" sz="1900">
                <a:solidFill>
                  <a:schemeClr val="lt1"/>
                </a:solidFill>
              </a:rPr>
              <a:t> В документе не должно быть более одного элемента &lt;main&gt;. Элемент &lt;main&gt; не должен быть потомком элемента &lt;article&gt;, &lt;aside&gt;, &lt;footer&gt;, &lt;header&gt;, или &lt;nav&gt; элементов.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47" name="Google Shape;147;g32045e3dfb6_0_110"/>
          <p:cNvSpPr txBox="1"/>
          <p:nvPr/>
        </p:nvSpPr>
        <p:spPr>
          <a:xfrm>
            <a:off x="652650" y="3594975"/>
            <a:ext cx="941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&lt;h1&gt;Web Browsers&lt;/h1&gt;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&lt;p&gt;Google Chrome, Firefox, and Internet Explorer are the most used browsers today.&lt;/p&gt;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&lt;h1&gt;Mozilla Firefox&lt;/h1&gt;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&lt;p&gt;Firefox is a free, open-source web browser from Mozilla, released in 2004.&lt;/p&gt;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45e3dfb6_0_15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&lt;mark&gt;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045e3dfb6_0_152"/>
          <p:cNvSpPr txBox="1"/>
          <p:nvPr/>
        </p:nvSpPr>
        <p:spPr>
          <a:xfrm>
            <a:off x="464000" y="1070050"/>
            <a:ext cx="1019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&lt;mark&gt; определяет помеченный текст.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4" name="Google Shape;154;g32045e3dfb6_0_152"/>
          <p:cNvSpPr txBox="1"/>
          <p:nvPr/>
        </p:nvSpPr>
        <p:spPr>
          <a:xfrm>
            <a:off x="1895050" y="2102975"/>
            <a:ext cx="69417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&lt;p&gt;Не забудьте купить &lt;mark&gt;Молоко&lt;/mark&gt; Сегодня.&lt;/p&gt;</a:t>
            </a:r>
            <a:endParaRPr sz="23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04800" marR="30480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23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45e3dfb6_0_157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&lt;nav&gt;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2045e3dfb6_0_157"/>
          <p:cNvSpPr txBox="1"/>
          <p:nvPr/>
        </p:nvSpPr>
        <p:spPr>
          <a:xfrm>
            <a:off x="464000" y="1070050"/>
            <a:ext cx="101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&lt;nav&gt; определяет набор навигационных ссылок.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1" name="Google Shape;161;g32045e3dfb6_0_157"/>
          <p:cNvSpPr txBox="1"/>
          <p:nvPr/>
        </p:nvSpPr>
        <p:spPr>
          <a:xfrm>
            <a:off x="1398525" y="2455200"/>
            <a:ext cx="9033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href="/html/"&gt;HTML&lt;/a&gt;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href="/css/"&gt;CSS&lt;/a&gt;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href="/js/"&gt;JavaScript&lt;/a&gt;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href="/jquery/"&gt;jQuery&lt;/a&gt;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45e3dfb6_0_16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&lt;section&gt;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045e3dfb6_0_162"/>
          <p:cNvSpPr txBox="1"/>
          <p:nvPr/>
        </p:nvSpPr>
        <p:spPr>
          <a:xfrm>
            <a:off x="464000" y="1070050"/>
            <a:ext cx="108381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Элемент &lt;section&gt; определяет раздел в документе.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Согласно документации в3к'с HTML5: "раздел представляет собой тематическую группировку контента, обычно с заголовком".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Домашняя страница обычно может быть разделена на разделы для ознакомления, содержания и контактной информации.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68" name="Google Shape;168;g32045e3dfb6_0_162"/>
          <p:cNvSpPr txBox="1"/>
          <p:nvPr/>
        </p:nvSpPr>
        <p:spPr>
          <a:xfrm>
            <a:off x="2486275" y="3926250"/>
            <a:ext cx="860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&lt;h1&gt;WWF&lt;/h1&gt;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&lt;p&gt;The World Wide Fund for Nature (WWF) is....&lt;/p&gt;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45e3dfb6_0_167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&lt;summary&gt;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2045e3dfb6_0_167"/>
          <p:cNvSpPr txBox="1"/>
          <p:nvPr/>
        </p:nvSpPr>
        <p:spPr>
          <a:xfrm>
            <a:off x="464000" y="1070050"/>
            <a:ext cx="1075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&lt;summary&gt; определяет видимый заголовок для </a:t>
            </a: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&lt;details&gt;</a:t>
            </a:r>
            <a:r>
              <a:rPr lang="en-US" sz="2800">
                <a:solidFill>
                  <a:schemeClr val="lt1"/>
                </a:solidFill>
              </a:rPr>
              <a:t> Элемента. Заголовок может быть нажата для просмотра/скрыть подробности.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5" name="Google Shape;175;g32045e3dfb6_0_167"/>
          <p:cNvSpPr txBox="1"/>
          <p:nvPr/>
        </p:nvSpPr>
        <p:spPr>
          <a:xfrm>
            <a:off x="859850" y="2672750"/>
            <a:ext cx="982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&lt;details&gt;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&lt;summary&gt;Copyright 1999-2019.&lt;/summary&gt;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 - by Refsnes Data. All Rights Reserved.&lt;/p&gt;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&lt;p&gt;All content and graphics on this web site are the property of the company Refsnes Data.&lt;/p&gt;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&lt;/details&gt;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45e3dfb6_0_17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&lt;time&gt;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045e3dfb6_0_172"/>
          <p:cNvSpPr txBox="1"/>
          <p:nvPr/>
        </p:nvSpPr>
        <p:spPr>
          <a:xfrm>
            <a:off x="464000" y="1070050"/>
            <a:ext cx="104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&lt;time&gt; определяет читаемую человеком дату и время.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2" name="Google Shape;182;g32045e3dfb6_0_172"/>
          <p:cNvSpPr txBox="1"/>
          <p:nvPr/>
        </p:nvSpPr>
        <p:spPr>
          <a:xfrm>
            <a:off x="1087725" y="1978650"/>
            <a:ext cx="974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&lt;p&gt;We open at &lt;time&gt;10:00&lt;/time&gt; every morning.&lt;/p&gt;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&lt;p&gt;I have a date on &lt;time datetime="2019-02-14 20:00"&gt;Valentines day&lt;/time&gt;.&lt;/p&gt;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04a7e9ffa_0_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88" name="Google Shape;188;g3204a7e9ffa_0_9"/>
          <p:cNvSpPr txBox="1"/>
          <p:nvPr/>
        </p:nvSpPr>
        <p:spPr>
          <a:xfrm>
            <a:off x="464000" y="1116250"/>
            <a:ext cx="10952100" cy="5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static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Иначе называется «без позиционирования». В явном виде задается только если надо переопределить другое правило CSS.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relative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Сдвигает элемент относительно текущего места.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Противоположные границы left/right (top/bottom) одновременно указать нельзя.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Окружающие элементы ведут себя так, как будто элемент не сдвигался.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absolute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Визуально переносит элемент на новое место.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Новое место вычисляется по координатам left/top/right/bottom относительно ближайшего позиционированного родителя. Если такого родителя нет, то им считается окно.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Ширина элемента по умолчанию устанавливается по содержимому.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Можно указать противоположные границы left/right (top/bottom). Элемент растянется.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Окружающие элементы заполняют освободившееся место.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fixed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Подвид абсолютного позиционирования, при котором элемент привязывается к координатам окна, а не документа.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При прокрутке он остаётся на том же месте.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sticky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Он рассматривается как относительно позиционированный до тех пор, пока содержащий его блок не пересечёт указанный порог внутри его корня потока (или в контейнере, в котором он прокручивается), после чего он обрабатывается как «застрявший» до тех пор, пока не встретит противоположный край содержащего его блока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04a7e9ffa_0_1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static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94" name="Google Shape;194;g3204a7e9ffa_0_15"/>
          <p:cNvSpPr txBox="1"/>
          <p:nvPr/>
        </p:nvSpPr>
        <p:spPr>
          <a:xfrm>
            <a:off x="464000" y="1116250"/>
            <a:ext cx="1041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Статическое позиционирование производится по умолчанию, в том случае, если свойство position не указано. Элемент с position: static ещё называют не позиционированным.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5" name="Google Shape;195;g3204a7e9ffa_0_15"/>
          <p:cNvSpPr txBox="1"/>
          <p:nvPr/>
        </p:nvSpPr>
        <p:spPr>
          <a:xfrm>
            <a:off x="2594850" y="2788725"/>
            <a:ext cx="57249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static;</a:t>
            </a:r>
            <a:endParaRPr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04a7e9ffa_0_1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relative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01" name="Google Shape;201;g3204a7e9ffa_0_19"/>
          <p:cNvSpPr txBox="1"/>
          <p:nvPr/>
        </p:nvSpPr>
        <p:spPr>
          <a:xfrm>
            <a:off x="464000" y="1116250"/>
            <a:ext cx="10755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Относительное позиционирование сдвигает элемент относительно его обычного положения.Для того, чтобы применить относительное позиционирование, необходимо указать элементу CSS-свойство position: relative и координаты left/right/top/bottom.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2" name="Google Shape;202;g3204a7e9ffa_0_19"/>
          <p:cNvSpPr txBox="1"/>
          <p:nvPr/>
        </p:nvSpPr>
        <p:spPr>
          <a:xfrm>
            <a:off x="3456975" y="4181975"/>
            <a:ext cx="57249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top: 10px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04a7e9ffa_0_2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Координаты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08" name="Google Shape;208;g3204a7e9ffa_0_23"/>
          <p:cNvSpPr txBox="1"/>
          <p:nvPr/>
        </p:nvSpPr>
        <p:spPr>
          <a:xfrm>
            <a:off x="464000" y="1116250"/>
            <a:ext cx="10765800" cy="5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Для сдвига можно использовать координаты: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top – сдвиг от «обычной» верхней границы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bottom – сдвиг от нижней границы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left – сдвиг слева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right – сдвиг справа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Не будут работать одновременно указанные top и bottom, left и right. Нужно использовать только одну границу из каждой пары.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Возможны отрицательные координаты</a:t>
            </a:r>
            <a:r>
              <a:rPr lang="en-US" sz="2200">
                <a:solidFill>
                  <a:schemeClr val="lt1"/>
                </a:solidFill>
              </a:rPr>
              <a:t> и координаты, использующие другие единицы измерения. Например, left: 10% сдвинет элемент на 10% его ширины вправо, а left: -10% – влево. При этом часть элемента может оказаться за границей окна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Семантика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04a7e9ffa_0_2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absolute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14" name="Google Shape;214;g3204a7e9ffa_0_27"/>
          <p:cNvSpPr txBox="1"/>
          <p:nvPr/>
        </p:nvSpPr>
        <p:spPr>
          <a:xfrm>
            <a:off x="464000" y="1116250"/>
            <a:ext cx="10796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lt1"/>
                </a:solidFill>
              </a:rPr>
              <a:t>Элемент исчезает с того места, где он должен быть и позиционируется заново.</a:t>
            </a:r>
            <a:r>
              <a:rPr lang="en-US" sz="2400">
                <a:solidFill>
                  <a:schemeClr val="lt1"/>
                </a:solidFill>
              </a:rPr>
              <a:t> Остальные элементы, располагаются так, как будто этого элемента никогда не было.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lt1"/>
                </a:solidFill>
              </a:rPr>
              <a:t>Координаты top/bottom/left/right для нового местоположения отсчитываются от ближайшего позиционированного родителя</a:t>
            </a:r>
            <a:r>
              <a:rPr lang="en-US" sz="2400">
                <a:solidFill>
                  <a:schemeClr val="lt1"/>
                </a:solidFill>
              </a:rPr>
              <a:t>, т.е. родителя с позиционированием, отличным от static. Если такого родителя нет – то относительно документа.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5" name="Google Shape;215;g3204a7e9ffa_0_27"/>
          <p:cNvSpPr txBox="1"/>
          <p:nvPr/>
        </p:nvSpPr>
        <p:spPr>
          <a:xfrm>
            <a:off x="3944550" y="4479225"/>
            <a:ext cx="57249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04a7e9ffa_0_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fixed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21" name="Google Shape;221;g3204a7e9ffa_0_31"/>
          <p:cNvSpPr txBox="1"/>
          <p:nvPr/>
        </p:nvSpPr>
        <p:spPr>
          <a:xfrm>
            <a:off x="464000" y="1116250"/>
            <a:ext cx="10827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Позиционирует объект точно так же, как absolute, но относительно window.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Когда страницу прокручивают, фиксированный элемент остаётся на своём месте и не прокручивается вместе со страницей.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22" name="Google Shape;222;g3204a7e9ffa_0_31"/>
          <p:cNvSpPr txBox="1"/>
          <p:nvPr/>
        </p:nvSpPr>
        <p:spPr>
          <a:xfrm>
            <a:off x="3336000" y="3774800"/>
            <a:ext cx="57249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fixed;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04a7e9ffa_0_3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sticky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28" name="Google Shape;228;g3204a7e9ffa_0_35"/>
          <p:cNvSpPr txBox="1"/>
          <p:nvPr/>
        </p:nvSpPr>
        <p:spPr>
          <a:xfrm>
            <a:off x="464000" y="1116250"/>
            <a:ext cx="1090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с position: sticky «прилипает» к экрану при прокрутке, пока не встретится с границей родительского блока.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29" name="Google Shape;229;g3204a7e9ffa_0_35"/>
          <p:cNvSpPr txBox="1"/>
          <p:nvPr/>
        </p:nvSpPr>
        <p:spPr>
          <a:xfrm>
            <a:off x="3449950" y="3297175"/>
            <a:ext cx="57249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sticky;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top: 0;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045e3dfb6_0_24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border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35" name="Google Shape;235;g32045e3dfb6_0_243"/>
          <p:cNvSpPr txBox="1"/>
          <p:nvPr/>
        </p:nvSpPr>
        <p:spPr>
          <a:xfrm>
            <a:off x="362575" y="1522850"/>
            <a:ext cx="96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border =  &lt;line-width&gt;  || &lt;line-style&gt;  ||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&lt;color&gt;     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32045e3dfb6_0_243"/>
          <p:cNvSpPr txBox="1"/>
          <p:nvPr/>
        </p:nvSpPr>
        <p:spPr>
          <a:xfrm>
            <a:off x="362575" y="2325613"/>
            <a:ext cx="10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&lt;line-width&gt; = &lt;length [0,∞]&gt;  | thin | medium| thick        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32045e3dfb6_0_243"/>
          <p:cNvSpPr txBox="1"/>
          <p:nvPr/>
        </p:nvSpPr>
        <p:spPr>
          <a:xfrm>
            <a:off x="464000" y="3097475"/>
            <a:ext cx="105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&lt;line-style&gt; = none | hidden | dotted | dashed | solid | double | groove | ridge | inset | outset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Семантика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31205d6a640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1162050"/>
            <a:ext cx="8932074" cy="54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45e3dfb6_0_104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&lt;header&gt;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2045e3dfb6_0_104"/>
          <p:cNvSpPr txBox="1"/>
          <p:nvPr/>
        </p:nvSpPr>
        <p:spPr>
          <a:xfrm>
            <a:off x="464000" y="1070050"/>
            <a:ext cx="105999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Элемент &lt;header&gt; задает заголовок для документа или раздела.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Элемент &lt;header&gt; должен использоваться в качестве контейнера для вступительного содержания.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В одном документе может быть несколько элементов &lt;header&gt;.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05" name="Google Shape;105;g32045e3dfb6_0_104"/>
          <p:cNvSpPr txBox="1"/>
          <p:nvPr/>
        </p:nvSpPr>
        <p:spPr>
          <a:xfrm>
            <a:off x="2745275" y="3429000"/>
            <a:ext cx="748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&lt;header&gt;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&lt;h1&gt;What Does WWF Do?&lt;/h1&gt;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&lt;p&gt;WWF's mission:&lt;/p&gt;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&lt;/header&gt;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&lt;p&gt;WWF's mission is to stop the degradation of our planet's natural environment,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and build a future in which humans live in harmony with nature.&lt;/p&gt;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045e3dfb6_0_98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&lt;footer&gt;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045e3dfb6_0_98"/>
          <p:cNvSpPr txBox="1"/>
          <p:nvPr/>
        </p:nvSpPr>
        <p:spPr>
          <a:xfrm>
            <a:off x="464000" y="1070050"/>
            <a:ext cx="102582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Элемент &lt;footer&gt; указывает нижний колонтитул для документа или раздела.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Элемент &lt;footer&gt; должен содержать сведения о содержащем его элементе.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Нижний колонтитул обычно содержит автора документа, информацию об авторском праве, ссылки на условия использования, контактные данные и т.д.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2" name="Google Shape;112;g32045e3dfb6_0_98"/>
          <p:cNvSpPr txBox="1"/>
          <p:nvPr/>
        </p:nvSpPr>
        <p:spPr>
          <a:xfrm>
            <a:off x="1512500" y="3433150"/>
            <a:ext cx="908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&lt;p&gt;Posted by: Hege Refsnes&lt;/p&gt;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&lt;p&gt;Contact information: &lt;a href="mailto:someone@html5css.ru"&gt;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someone@html5css.ru&lt;/a&gt;.&lt;/p&gt;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45e3dfb6_0_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&lt;article&gt;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2045e3dfb6_0_0"/>
          <p:cNvSpPr txBox="1"/>
          <p:nvPr/>
        </p:nvSpPr>
        <p:spPr>
          <a:xfrm>
            <a:off x="422550" y="1070050"/>
            <a:ext cx="100569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&lt;article&gt; определяет независимое, автономное содержимое.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Статья должна иметь смысл самостоятельно, и она должна быть возможность читать его независимо от остальной части веб-сайта.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9" name="Google Shape;119;g32045e3dfb6_0_0"/>
          <p:cNvSpPr txBox="1"/>
          <p:nvPr/>
        </p:nvSpPr>
        <p:spPr>
          <a:xfrm>
            <a:off x="5552725" y="3491150"/>
            <a:ext cx="621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&lt;h1&gt;What Does WWF Do?&lt;/h1&gt;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&lt;p&gt;WWF's mission is to stop the degradation of our planet's natural environment,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and build a future in which humans live in harmony with nature.&lt;/p&gt;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045e3dfb6_0_74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&lt;aside&gt;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25" name="Google Shape;125;g32045e3dfb6_0_74"/>
          <p:cNvSpPr txBox="1"/>
          <p:nvPr/>
        </p:nvSpPr>
        <p:spPr>
          <a:xfrm>
            <a:off x="464000" y="1070050"/>
            <a:ext cx="102270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Элемент 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определяет некоторое содержание в сторону от содержания он помещен в (как sidebar).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Содержание 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должно быть связано с окружающим содержимым.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32045e3dfb6_0_74"/>
          <p:cNvSpPr txBox="1"/>
          <p:nvPr/>
        </p:nvSpPr>
        <p:spPr>
          <a:xfrm>
            <a:off x="3881175" y="3418625"/>
            <a:ext cx="5266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&lt;p&gt;My family and I visited The Epcot center this summer.&lt;/p&gt;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&lt;h4&gt;Epcot Center&lt;/h4&gt;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&lt;p&gt;The Epcot Center is a theme park in Disney World, Florida.&lt;/p&gt;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45e3dfb6_0_8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&lt;details&gt;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2045e3dfb6_0_80"/>
          <p:cNvSpPr txBox="1"/>
          <p:nvPr/>
        </p:nvSpPr>
        <p:spPr>
          <a:xfrm>
            <a:off x="464000" y="1070050"/>
            <a:ext cx="11066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Тег &lt;details&gt; указывает дополнительные сведения, которые пользователь может просматривать или скрывать по требованию.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Тег &lt;details&gt; можно использовать для создания интерактивного виджета, который пользователь может открывать и закрывать. Содержимое любого типа можно поместить внутрь тега &lt;details&gt;.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Содержимое элемента &lt;details&gt; не должно быть видимым, если не задан атрибут Open.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g32045e3dfb6_0_80"/>
          <p:cNvSpPr txBox="1"/>
          <p:nvPr/>
        </p:nvSpPr>
        <p:spPr>
          <a:xfrm>
            <a:off x="3325400" y="4087500"/>
            <a:ext cx="727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&lt;details&gt;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&lt;summary&gt;Copyright 1999-2014.&lt;/summary&gt;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 - by Refsnes Data. All Rights Reserved.&lt;/p&gt;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&lt;p&gt;All content and graphics on this web site are the property of the company Refsnes Data.&lt;/p&gt;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&lt;/details&gt;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45e3dfb6_0_86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&lt;figure&gt; &lt;figcaption&gt;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2045e3dfb6_0_86"/>
          <p:cNvSpPr txBox="1"/>
          <p:nvPr/>
        </p:nvSpPr>
        <p:spPr>
          <a:xfrm>
            <a:off x="464000" y="1070050"/>
            <a:ext cx="109833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Целью рисунка является добавление визуального пояснения к изображению.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 HTML5 изображение и заголовок могут быть сгруппированы вместе в элементе &lt;figure&gt;: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0" name="Google Shape;140;g32045e3dfb6_0_86"/>
          <p:cNvSpPr txBox="1"/>
          <p:nvPr/>
        </p:nvSpPr>
        <p:spPr>
          <a:xfrm>
            <a:off x="1149900" y="3313750"/>
            <a:ext cx="971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&lt;img src="pic_mountain.jpg" alt="The Pulpit Rock" width="304" height="228"&gt;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&lt;figcaption&gt;Fig1. - The Pulpit Rock, Norway.&lt;/figcaption&gt;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