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im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tKQ9GAz9Xx5p3ZMMoYxVEPhA5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im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imo-italic.fntdata"/><Relationship Id="rId23" Type="http://schemas.openxmlformats.org/officeDocument/2006/relationships/font" Target="fonts/Arim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1ab314e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21ab314ee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c88e1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21c88e1c8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c88e1c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21c88e1c8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cff8e8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1cff8e8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045e3dfb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045e3dfb6_0_2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ab314ee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21ab314eec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1ab314e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21ab314ee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1ab314ee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21ab314eec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1ab314e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21ab314eec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ab314e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21ab314ee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ab314e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21ab314ee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tmlacademy.ru/blog/css/width" TargetMode="External"/><Relationship Id="rId4" Type="http://schemas.openxmlformats.org/officeDocument/2006/relationships/hyperlink" Target="https://htmlacademy.ru/blog/css/css-height" TargetMode="External"/><Relationship Id="rId5" Type="http://schemas.openxmlformats.org/officeDocument/2006/relationships/hyperlink" Target="https://htmlacademy.ru/blog/html/margin-block" TargetMode="External"/><Relationship Id="rId6" Type="http://schemas.openxmlformats.org/officeDocument/2006/relationships/hyperlink" Target="https://htmlacademy.ru/blog/css/css-fon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tmlacademy.ru/blog/css/adapti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1ab314eec_0_13"/>
          <p:cNvSpPr txBox="1"/>
          <p:nvPr/>
        </p:nvSpPr>
        <p:spPr>
          <a:xfrm>
            <a:off x="464000" y="454450"/>
            <a:ext cx="1077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экрана: vw, vh, vmin, vmax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2" name="Google Shape;142;g321ab314eec_0_13"/>
          <p:cNvSpPr txBox="1"/>
          <p:nvPr/>
        </p:nvSpPr>
        <p:spPr>
          <a:xfrm>
            <a:off x="464000" y="1116250"/>
            <a:ext cx="10631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vw – 1% ширины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vh – 1% высоты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vmin – наименьшее из (vw, vh), в IE9 обозначается vm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vmax – наибольшее из (vw, vh)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1c88e1c8b_0_0"/>
          <p:cNvSpPr txBox="1"/>
          <p:nvPr/>
        </p:nvSpPr>
        <p:spPr>
          <a:xfrm>
            <a:off x="464000" y="454450"/>
            <a:ext cx="1077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экрана: vw, vh, vmin, vmax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48" name="Google Shape;148;g321c88e1c8b_0_0"/>
          <p:cNvSpPr txBox="1"/>
          <p:nvPr/>
        </p:nvSpPr>
        <p:spPr>
          <a:xfrm>
            <a:off x="464000" y="1116250"/>
            <a:ext cx="10631100" cy="2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vw – 1% ширины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vh – 1% высоты окна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vmin – наименьшее из (vw, vh), в IE9 обозначается vm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None/>
            </a:pPr>
            <a:r>
              <a:rPr lang="en-US" sz="2800">
                <a:solidFill>
                  <a:schemeClr val="lt1"/>
                </a:solidFill>
              </a:rPr>
              <a:t>vmax – наибольшее из (vw, vh)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1c88e1c8b_0_5"/>
          <p:cNvSpPr txBox="1"/>
          <p:nvPr/>
        </p:nvSpPr>
        <p:spPr>
          <a:xfrm>
            <a:off x="464000" y="454450"/>
            <a:ext cx="1077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Шрифты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54" name="Google Shape;154;g321c88e1c8b_0_5"/>
          <p:cNvSpPr txBox="1"/>
          <p:nvPr/>
        </p:nvSpPr>
        <p:spPr>
          <a:xfrm>
            <a:off x="464000" y="1116250"/>
            <a:ext cx="106311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@font-face {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font-family: 'Teddy-Bear';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src: url('../fonts/teddy_bear.eot'); /* IE 9 Compatibility Mode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src: url('../fonts/teddy_bear.eot?#iefix') format('embedded-opentype'), /* IE &lt; 9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url('../fonts/teddy_bear.woff2') format('woff2'), /* Super Modern Browsers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url('../fonts/teddy_bear.woff') format('woff'), /* Firefox &gt;= 3.6, any other modern browser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url('../fonts/teddy_bear.ttf') format('truetype'), /* Safari, Android, iOS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url('../fonts/teddy_bear.svg#teddy_bear') format('svg'); /* Chrome &lt; 4, Legacy iOS */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1cff8e8ff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14427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Величины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Шрифты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045e3dfb6_0_247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Пиксели: px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98" name="Google Shape;98;g32045e3dfb6_0_247"/>
          <p:cNvSpPr txBox="1"/>
          <p:nvPr/>
        </p:nvSpPr>
        <p:spPr>
          <a:xfrm>
            <a:off x="464000" y="1116250"/>
            <a:ext cx="1046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</a:t>
            </a:r>
            <a:r>
              <a:rPr lang="en-US" sz="2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ширину</a:t>
            </a:r>
            <a:r>
              <a:rPr lang="en-US" sz="2800">
                <a:solidFill>
                  <a:schemeClr val="lt1"/>
                </a:solidFill>
              </a:rPr>
              <a:t> и </a:t>
            </a:r>
            <a:r>
              <a:rPr lang="en-US" sz="28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высоту</a:t>
            </a:r>
            <a:r>
              <a:rPr lang="en-US" sz="2800">
                <a:solidFill>
                  <a:schemeClr val="lt1"/>
                </a:solidFill>
              </a:rPr>
              <a:t> элементов: width: 200px;, height: 100px;.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</a:t>
            </a:r>
            <a:r>
              <a:rPr lang="en-US" sz="28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отступы</a:t>
            </a:r>
            <a:r>
              <a:rPr lang="en-US" sz="2800">
                <a:solidFill>
                  <a:schemeClr val="lt1"/>
                </a:solidFill>
              </a:rPr>
              <a:t> и поля: margin: 10px;, padding: 20px;.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Задаёт размер </a:t>
            </a:r>
            <a:r>
              <a:rPr lang="en-US" sz="28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шрифта</a:t>
            </a:r>
            <a:r>
              <a:rPr lang="en-US" sz="2800">
                <a:solidFill>
                  <a:schemeClr val="lt1"/>
                </a:solidFill>
              </a:rPr>
              <a:t>: font-size: 16px;.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ab314eec_0_5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Пиксели: px</a:t>
            </a:r>
            <a:endParaRPr i="0" sz="3100" u="none" cap="none" strike="noStrike">
              <a:solidFill>
                <a:schemeClr val="lt1"/>
              </a:solidFill>
            </a:endParaRPr>
          </a:p>
        </p:txBody>
      </p:sp>
      <p:sp>
        <p:nvSpPr>
          <p:cNvPr id="104" name="Google Shape;104;g321ab314eec_0_55"/>
          <p:cNvSpPr txBox="1"/>
          <p:nvPr/>
        </p:nvSpPr>
        <p:spPr>
          <a:xfrm>
            <a:off x="464000" y="1116250"/>
            <a:ext cx="10993500" cy="5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Физический пиксель — это пиксель на матрице девайса. Например, когда мы говорим, что ширина экрана устройства 480px, то подразумеваем, что по всей ширине находится 480 неделимых ячеек, где 1px равен одной ячейке.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CSS-пиксель — это единица измерения CSS, равная 1/96 части дюйма. Один пиксель не всегда равен одной ячейке на экране. Это зависит от плотности экрана, чем больше физических пикселей на экране, тем выше его плотность и тем детальнее выводимое на него изображение.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ab314eec_0_1"/>
          <p:cNvSpPr txBox="1"/>
          <p:nvPr/>
        </p:nvSpPr>
        <p:spPr>
          <a:xfrm>
            <a:off x="464000" y="454450"/>
            <a:ext cx="8714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0" name="Google Shape;110;g321ab314eec_0_1"/>
          <p:cNvSpPr txBox="1"/>
          <p:nvPr/>
        </p:nvSpPr>
        <p:spPr>
          <a:xfrm>
            <a:off x="464000" y="1116250"/>
            <a:ext cx="10351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Размер шрифта: font-size: 1.5rem;, font-size: 1.2em;.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Отступы и полей с учетом размера шрифта: margin: 0.5rem;, padding: 0.8em;.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1ab314eec_0_61"/>
          <p:cNvSpPr txBox="1"/>
          <p:nvPr/>
        </p:nvSpPr>
        <p:spPr>
          <a:xfrm>
            <a:off x="464000" y="454450"/>
            <a:ext cx="10413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16" name="Google Shape;116;g321ab314eec_0_61"/>
          <p:cNvSpPr txBox="1"/>
          <p:nvPr/>
        </p:nvSpPr>
        <p:spPr>
          <a:xfrm>
            <a:off x="464000" y="1116250"/>
            <a:ext cx="103098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Размер от шрифта root rem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Единица измерения, которая зависит от размера шрифта корневого элемента в документе — обычно &lt;html&gt;. Значение 1rem соответствует размеру шрифта корневого элемента. Например, если в теге &lt;html&gt; задан шрифт 16px, то для всех вложенных в него элементов font-size: 1.5rem; установит размер шрифта в 24px.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ab314eec_0_68"/>
          <p:cNvSpPr txBox="1"/>
          <p:nvPr/>
        </p:nvSpPr>
        <p:spPr>
          <a:xfrm>
            <a:off x="464000" y="454450"/>
            <a:ext cx="873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Относительно шрифта: rem, em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22" name="Google Shape;122;g321ab314eec_0_68"/>
          <p:cNvSpPr txBox="1"/>
          <p:nvPr/>
        </p:nvSpPr>
        <p:spPr>
          <a:xfrm>
            <a:off x="464000" y="1116250"/>
            <a:ext cx="10599900" cy="30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em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Единица измерения, которая задаёт размер шрифта равный родительскому элементу. Например, если у родительского элемента размер шрифта равен 16px, то font-size: 1.5em; установит размер шрифта дочернего элемента в 24px.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1ab314eec_0_5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lt1"/>
                </a:solidFill>
              </a:rPr>
              <a:t>Проценты %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28" name="Google Shape;128;g321ab314eec_0_5"/>
          <p:cNvSpPr txBox="1"/>
          <p:nvPr/>
        </p:nvSpPr>
        <p:spPr>
          <a:xfrm>
            <a:off x="464000" y="1116250"/>
            <a:ext cx="1068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Размер элементов относительно размеров родительского элемента: width: 50%;, height: 75%;.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>
                <a:solidFill>
                  <a:schemeClr val="lt1"/>
                </a:solidFill>
              </a:rPr>
              <a:t>Отступы и поля относительно размеров родительского элемента: margin: 10%;, padding: 5%;.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9" name="Google Shape;129;g321ab314eec_0_5"/>
          <p:cNvSpPr txBox="1"/>
          <p:nvPr/>
        </p:nvSpPr>
        <p:spPr>
          <a:xfrm>
            <a:off x="464000" y="3837525"/>
            <a:ext cx="10786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Проценты задают размер относительно родительского элемента. Родительский элемент равен 100%, тогда width: 50%; будет равна половине ширины родительского элемента.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ab314eec_0_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Доли fr</a:t>
            </a:r>
            <a:endParaRPr b="1" sz="3100">
              <a:solidFill>
                <a:schemeClr val="lt1"/>
              </a:solidFill>
            </a:endParaRPr>
          </a:p>
        </p:txBody>
      </p:sp>
      <p:sp>
        <p:nvSpPr>
          <p:cNvPr id="135" name="Google Shape;135;g321ab314eec_0_9"/>
          <p:cNvSpPr txBox="1"/>
          <p:nvPr/>
        </p:nvSpPr>
        <p:spPr>
          <a:xfrm>
            <a:off x="464000" y="1116250"/>
            <a:ext cx="109935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Распределение пространства между ячейками </a:t>
            </a:r>
            <a:r>
              <a:rPr lang="en-US" sz="24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сетки</a:t>
            </a:r>
            <a:r>
              <a:rPr lang="en-US" sz="2400">
                <a:solidFill>
                  <a:schemeClr val="lt1"/>
                </a:solidFill>
              </a:rPr>
              <a:t>: grid-template-columns: 1fr 2fr; — распределит доступное пространство между двумя колонками в соотношении 1:2.</a:t>
            </a:r>
            <a:endParaRPr sz="24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Распределение пространства между элементами в гибком контейнере: flex: 1fr; — распределит доступное пространство между элементами в контейнере.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6" name="Google Shape;136;g321ab314eec_0_9"/>
          <p:cNvSpPr txBox="1"/>
          <p:nvPr/>
        </p:nvSpPr>
        <p:spPr>
          <a:xfrm>
            <a:off x="464000" y="4293425"/>
            <a:ext cx="10786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Доля свободного пространства — относительная единица измерения, которая используется в CSS Grid для распределения доступного пространства между ячейками. Свободное пространство в родительском элементе делится на равные доли — fr, а дочерние элементы распределяют пространство между собой.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