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Source Sans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.fntdata"/><Relationship Id="rId11" Type="http://schemas.openxmlformats.org/officeDocument/2006/relationships/slide" Target="slides/slide5.xml"/><Relationship Id="rId22" Type="http://schemas.openxmlformats.org/officeDocument/2006/relationships/font" Target="fonts/SourceSansPro-boldItalic.fntdata"/><Relationship Id="rId10" Type="http://schemas.openxmlformats.org/officeDocument/2006/relationships/slide" Target="slides/slide4.xml"/><Relationship Id="rId21" Type="http://schemas.openxmlformats.org/officeDocument/2006/relationships/font" Target="fonts/SourceSansPro-italic.fntdata"/><Relationship Id="rId13" Type="http://schemas.openxmlformats.org/officeDocument/2006/relationships/font" Target="fonts/RobotoSlab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SourceSansPr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10c68734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510c6873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ac5fc1c5b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fac5fc1c5b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fac5fc1c5b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1778b8b73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01778b8b73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01778b8b73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01778b8b73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01778b8b73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01778b8b73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1778b8b73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01778b8b73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01778b8b73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1778b8b73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201778b8b73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01778b8b73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rgbClr val="009640"/>
          </a:solidFill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rgbClr val="AD2689"/>
          </a:solidFill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22AC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69" name="Google Shape;69;p14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rgbClr val="009640"/>
          </a:solidFill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rgbClr val="AD2689"/>
          </a:solidFill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22AC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89" name="Google Shape;89;p16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rgbClr val="009640"/>
          </a:solidFill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rgbClr val="AD2689"/>
          </a:solidFill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22AC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786150" y="1609344"/>
            <a:ext cx="7571700" cy="3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786150" y="74181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786150" y="74181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57200" y="3786594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786150" y="1645920"/>
            <a:ext cx="24198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3329992" y="1645920"/>
            <a:ext cx="24198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3" type="body"/>
          </p:nvPr>
        </p:nvSpPr>
        <p:spPr>
          <a:xfrm>
            <a:off x="5873834" y="1645920"/>
            <a:ext cx="24198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type="title"/>
          </p:nvPr>
        </p:nvSpPr>
        <p:spPr>
          <a:xfrm>
            <a:off x="786150" y="74181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b="0" i="0" sz="3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ctrTitle"/>
          </p:nvPr>
        </p:nvSpPr>
        <p:spPr>
          <a:xfrm>
            <a:off x="2959375" y="1625175"/>
            <a:ext cx="5409900" cy="20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ru" sz="5000">
                <a:solidFill>
                  <a:srgbClr val="2D97FF"/>
                </a:solidFill>
              </a:rPr>
              <a:t>WEB - технологии</a:t>
            </a:r>
            <a:endParaRPr sz="5000">
              <a:solidFill>
                <a:srgbClr val="2D97FF"/>
              </a:solidFill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5575" y="195900"/>
            <a:ext cx="756949" cy="6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7264125" y="152750"/>
            <a:ext cx="172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Образовательный центр</a:t>
            </a:r>
            <a:endParaRPr b="0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программирования</a:t>
            </a:r>
            <a:endParaRPr b="0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 высоких технологий</a:t>
            </a:r>
            <a:endParaRPr b="0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7164875" y="195950"/>
            <a:ext cx="24900" cy="606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2573101" y="251150"/>
            <a:ext cx="3835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работы с объектами</a:t>
            </a:r>
            <a:endParaRPr b="1"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473650" y="1401900"/>
            <a:ext cx="7570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</a:t>
            </a:r>
            <a:r>
              <a:rPr b="1" lang="ru"/>
              <a:t>Object.create()</a:t>
            </a:r>
            <a:r>
              <a:rPr lang="ru"/>
              <a:t> позволяет создавать новые объекты и соединять их с прототипами существующих объектов.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</a:t>
            </a:r>
            <a:r>
              <a:rPr b="1" lang="ru"/>
              <a:t>Object.keys()</a:t>
            </a:r>
            <a:r>
              <a:rPr lang="ru"/>
              <a:t> создает массив ключей объекта.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</a:t>
            </a:r>
            <a:r>
              <a:rPr b="1" lang="ru"/>
              <a:t>Object.values()</a:t>
            </a:r>
            <a:r>
              <a:rPr lang="ru"/>
              <a:t> создает массив значений объекта.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</a:t>
            </a:r>
            <a:r>
              <a:rPr b="1" lang="ru"/>
              <a:t>Object.entries()</a:t>
            </a:r>
            <a:r>
              <a:rPr lang="ru"/>
              <a:t> создает вложенный массив пар «ключ-значение» объекта.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</a:t>
            </a:r>
            <a:r>
              <a:rPr b="1" lang="ru"/>
              <a:t>Object.assign()</a:t>
            </a:r>
            <a:r>
              <a:rPr lang="ru"/>
              <a:t> копирует значения из одного объекта в другой.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</a:t>
            </a:r>
            <a:r>
              <a:rPr b="1" lang="ru"/>
              <a:t>Object.freeze()</a:t>
            </a:r>
            <a:r>
              <a:rPr lang="ru"/>
              <a:t> предотвращает модификацию свойств и значений объекта и добавление или удаление свойств объекта.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</a:t>
            </a:r>
            <a:r>
              <a:rPr b="1" lang="ru"/>
              <a:t>hasOwnProperty() </a:t>
            </a:r>
            <a:r>
              <a:rPr lang="ru"/>
              <a:t>возвращает логическое значение, указывающее, содержит ли объект указанное свойство.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/>
          <p:nvPr/>
        </p:nvSpPr>
        <p:spPr>
          <a:xfrm>
            <a:off x="2573101" y="251150"/>
            <a:ext cx="3835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работы с объектами</a:t>
            </a:r>
            <a:endParaRPr b="1"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473650" y="1401900"/>
            <a:ext cx="757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Функция – это фрагмент кода, который можно выполнить многократно в разных частях программы. Т.е. одни и те же действия много раз с разными исходными значениями.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/>
          <p:nvPr/>
        </p:nvSpPr>
        <p:spPr>
          <a:xfrm>
            <a:off x="2573101" y="251150"/>
            <a:ext cx="3835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Function Declaration</a:t>
            </a:r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473650" y="1401900"/>
            <a:ext cx="7570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Объявление функции состоит из ключевого слова function и следующих частей: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Имя функции.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параметров (принимаемых функцией) заключённых в круглые скобки () и разделённых запятыми.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Инструкции, которые будут выполнены после вызова функции, заключают в фигурные скобки { }.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/>
          <p:nvPr/>
        </p:nvSpPr>
        <p:spPr>
          <a:xfrm>
            <a:off x="2573101" y="251150"/>
            <a:ext cx="3835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Function </a:t>
            </a:r>
            <a:r>
              <a:rPr b="1"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Expression</a:t>
            </a:r>
            <a:endParaRPr/>
          </a:p>
        </p:txBody>
      </p:sp>
      <p:sp>
        <p:nvSpPr>
          <p:cNvPr id="152" name="Google Shape;152;p26"/>
          <p:cNvSpPr txBox="1"/>
          <p:nvPr/>
        </p:nvSpPr>
        <p:spPr>
          <a:xfrm>
            <a:off x="473650" y="1401900"/>
            <a:ext cx="7570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Объявление функции состоит из ключевого слова function и следующих частей: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параметров (принимаемых функцией) заключённых в круглые скобки () и разделённых запятыми.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Инструкции, которые будут выполнены после вызова функции, заключают в фигурные скобки { }.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НО!!!!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Она должна быть записана в переменную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/>
          <p:nvPr/>
        </p:nvSpPr>
        <p:spPr>
          <a:xfrm>
            <a:off x="2573101" y="251150"/>
            <a:ext cx="3835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Arrow </a:t>
            </a:r>
            <a:r>
              <a:rPr b="1"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Function</a:t>
            </a:r>
            <a:endParaRPr/>
          </a:p>
        </p:txBody>
      </p:sp>
      <p:sp>
        <p:nvSpPr>
          <p:cNvPr id="159" name="Google Shape;159;p27"/>
          <p:cNvSpPr txBox="1"/>
          <p:nvPr/>
        </p:nvSpPr>
        <p:spPr>
          <a:xfrm>
            <a:off x="473650" y="1401900"/>
            <a:ext cx="7570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Более короткий вид </a:t>
            </a:r>
            <a:r>
              <a:rPr b="1"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Function Expression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Объявление функции состоит из следующих частей: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параметров (принимаемых функцией) заключённых в круглые скобки () и разделённых запятыми.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Инструкции, которые будут выполнены после вызова функции, заключают в фигурные скобки { }.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 создает контекст и не имеет псевдомассива arguments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