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3.gif" ContentType="image/gif"/>
  <Override PartName="/ppt/media/image26.png" ContentType="image/png"/>
  <Override PartName="/ppt/media/image20.gif" ContentType="image/gif"/>
  <Override PartName="/ppt/media/image21.png" ContentType="image/png"/>
  <Override PartName="/ppt/media/image19.png" ContentType="image/png"/>
  <Override PartName="/ppt/media/image24.png" ContentType="image/png"/>
  <Override PartName="/ppt/media/image1.png" ContentType="image/png"/>
  <Override PartName="/ppt/media/image18.png" ContentType="image/png"/>
  <Override PartName="/ppt/media/image22.png" ContentType="image/png"/>
  <Override PartName="/ppt/media/image17.gif" ContentType="image/gif"/>
  <Override PartName="/ppt/media/image16.png" ContentType="image/png"/>
  <Override PartName="/ppt/media/image15.png" ContentType="image/png"/>
  <Override PartName="/ppt/media/image14.png" ContentType="image/png"/>
  <Override PartName="/ppt/media/image25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700280" y="1991880"/>
            <a:ext cx="580716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00280" y="1991880"/>
            <a:ext cx="580716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5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52;p13"/>
          <p:cNvSpPr/>
          <p:nvPr/>
        </p:nvSpPr>
        <p:spPr>
          <a:xfrm>
            <a:off x="7337520" y="4629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53;p13"/>
          <p:cNvSpPr/>
          <p:nvPr/>
        </p:nvSpPr>
        <p:spPr>
          <a:xfrm>
            <a:off x="7790400" y="4182480"/>
            <a:ext cx="96120" cy="9576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54;p13"/>
          <p:cNvSpPr/>
          <p:nvPr/>
        </p:nvSpPr>
        <p:spPr>
          <a:xfrm>
            <a:off x="8893080" y="3333240"/>
            <a:ext cx="57240" cy="572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55;p13"/>
          <p:cNvSpPr/>
          <p:nvPr/>
        </p:nvSpPr>
        <p:spPr>
          <a:xfrm>
            <a:off x="8771400" y="4923720"/>
            <a:ext cx="96120" cy="95760"/>
          </a:xfrm>
          <a:prstGeom prst="ellipse">
            <a:avLst/>
          </a:prstGeom>
          <a:solidFill>
            <a:srgbClr val="e50549"/>
          </a:solidFill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56;p13"/>
          <p:cNvSpPr/>
          <p:nvPr/>
        </p:nvSpPr>
        <p:spPr>
          <a:xfrm>
            <a:off x="2386440" y="507960"/>
            <a:ext cx="96120" cy="95760"/>
          </a:xfrm>
          <a:prstGeom prst="ellipse">
            <a:avLst/>
          </a:prstGeom>
          <a:solidFill>
            <a:srgbClr val="e50549"/>
          </a:solidFill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57;p13"/>
          <p:cNvSpPr/>
          <p:nvPr/>
        </p:nvSpPr>
        <p:spPr>
          <a:xfrm>
            <a:off x="479520" y="2703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58;p13"/>
          <p:cNvSpPr/>
          <p:nvPr/>
        </p:nvSpPr>
        <p:spPr>
          <a:xfrm>
            <a:off x="261720" y="642960"/>
            <a:ext cx="96120" cy="95760"/>
          </a:xfrm>
          <a:prstGeom prst="ellipse">
            <a:avLst/>
          </a:prstGeom>
          <a:solidFill>
            <a:srgbClr val="009640"/>
          </a:solidFill>
          <a:ln w="19050">
            <a:solidFill>
              <a:srgbClr val="0096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59;p13"/>
          <p:cNvSpPr/>
          <p:nvPr/>
        </p:nvSpPr>
        <p:spPr>
          <a:xfrm>
            <a:off x="507240" y="1080720"/>
            <a:ext cx="192240" cy="191880"/>
          </a:xfrm>
          <a:prstGeom prst="ellipse">
            <a:avLst/>
          </a:prstGeom>
          <a:noFill/>
          <a:ln w="19050">
            <a:solidFill>
              <a:srgbClr val="ad2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60;p13"/>
          <p:cNvSpPr/>
          <p:nvPr/>
        </p:nvSpPr>
        <p:spPr>
          <a:xfrm>
            <a:off x="8313840" y="3625200"/>
            <a:ext cx="144000" cy="143640"/>
          </a:xfrm>
          <a:prstGeom prst="ellipse">
            <a:avLst/>
          </a:prstGeom>
          <a:noFill/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61;p13"/>
          <p:cNvSpPr/>
          <p:nvPr/>
        </p:nvSpPr>
        <p:spPr>
          <a:xfrm>
            <a:off x="8883000" y="4186800"/>
            <a:ext cx="144000" cy="143640"/>
          </a:xfrm>
          <a:prstGeom prst="ellipse">
            <a:avLst/>
          </a:prstGeom>
          <a:noFill/>
          <a:ln w="19050">
            <a:solidFill>
              <a:srgbClr val="0096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62;p13"/>
          <p:cNvSpPr/>
          <p:nvPr/>
        </p:nvSpPr>
        <p:spPr>
          <a:xfrm>
            <a:off x="158400" y="1596600"/>
            <a:ext cx="57240" cy="57240"/>
          </a:xfrm>
          <a:prstGeom prst="ellipse">
            <a:avLst/>
          </a:prstGeom>
          <a:solidFill>
            <a:srgbClr val="ad2689"/>
          </a:solidFill>
          <a:ln w="19050">
            <a:solidFill>
              <a:srgbClr val="ad2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63;p13"/>
          <p:cNvSpPr/>
          <p:nvPr/>
        </p:nvSpPr>
        <p:spPr>
          <a:xfrm>
            <a:off x="1396440" y="226440"/>
            <a:ext cx="192240" cy="191880"/>
          </a:xfrm>
          <a:prstGeom prst="ellipse">
            <a:avLst/>
          </a:prstGeom>
          <a:noFill/>
          <a:ln w="19050">
            <a:solidFill>
              <a:srgbClr val="22ace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64;p13"/>
          <p:cNvSpPr/>
          <p:nvPr/>
        </p:nvSpPr>
        <p:spPr>
          <a:xfrm>
            <a:off x="617400" y="2000520"/>
            <a:ext cx="57240" cy="5724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Google Shape;65;p13"/>
          <p:cNvSpPr/>
          <p:nvPr/>
        </p:nvSpPr>
        <p:spPr>
          <a:xfrm>
            <a:off x="3425400" y="387720"/>
            <a:ext cx="57240" cy="5724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Google Shape;66;p13"/>
          <p:cNvSpPr/>
          <p:nvPr/>
        </p:nvSpPr>
        <p:spPr>
          <a:xfrm>
            <a:off x="8013960" y="4567680"/>
            <a:ext cx="192240" cy="191880"/>
          </a:xfrm>
          <a:prstGeom prst="ellipse">
            <a:avLst/>
          </a:prstGeom>
          <a:noFill/>
          <a:ln w="1905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5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89;p16"/>
          <p:cNvSpPr/>
          <p:nvPr/>
        </p:nvSpPr>
        <p:spPr>
          <a:xfrm>
            <a:off x="7337520" y="4629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90;p16"/>
          <p:cNvSpPr/>
          <p:nvPr/>
        </p:nvSpPr>
        <p:spPr>
          <a:xfrm>
            <a:off x="7790400" y="4182480"/>
            <a:ext cx="96120" cy="9576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91;p16"/>
          <p:cNvSpPr/>
          <p:nvPr/>
        </p:nvSpPr>
        <p:spPr>
          <a:xfrm>
            <a:off x="8893080" y="3333240"/>
            <a:ext cx="57240" cy="572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92;p16"/>
          <p:cNvSpPr/>
          <p:nvPr/>
        </p:nvSpPr>
        <p:spPr>
          <a:xfrm>
            <a:off x="8771400" y="4923720"/>
            <a:ext cx="96120" cy="95760"/>
          </a:xfrm>
          <a:prstGeom prst="ellipse">
            <a:avLst/>
          </a:prstGeom>
          <a:solidFill>
            <a:srgbClr val="e50549"/>
          </a:solidFill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93;p16"/>
          <p:cNvSpPr/>
          <p:nvPr/>
        </p:nvSpPr>
        <p:spPr>
          <a:xfrm>
            <a:off x="2386440" y="507960"/>
            <a:ext cx="96120" cy="95760"/>
          </a:xfrm>
          <a:prstGeom prst="ellipse">
            <a:avLst/>
          </a:prstGeom>
          <a:solidFill>
            <a:srgbClr val="e50549"/>
          </a:solidFill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94;p16"/>
          <p:cNvSpPr/>
          <p:nvPr/>
        </p:nvSpPr>
        <p:spPr>
          <a:xfrm>
            <a:off x="479520" y="2703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95;p16"/>
          <p:cNvSpPr/>
          <p:nvPr/>
        </p:nvSpPr>
        <p:spPr>
          <a:xfrm>
            <a:off x="261720" y="642960"/>
            <a:ext cx="96120" cy="95760"/>
          </a:xfrm>
          <a:prstGeom prst="ellipse">
            <a:avLst/>
          </a:prstGeom>
          <a:solidFill>
            <a:srgbClr val="009640"/>
          </a:solidFill>
          <a:ln w="19050">
            <a:solidFill>
              <a:srgbClr val="0096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96;p16"/>
          <p:cNvSpPr/>
          <p:nvPr/>
        </p:nvSpPr>
        <p:spPr>
          <a:xfrm>
            <a:off x="507240" y="1080720"/>
            <a:ext cx="192240" cy="191880"/>
          </a:xfrm>
          <a:prstGeom prst="ellipse">
            <a:avLst/>
          </a:prstGeom>
          <a:noFill/>
          <a:ln w="19050">
            <a:solidFill>
              <a:srgbClr val="ad2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97;p16"/>
          <p:cNvSpPr/>
          <p:nvPr/>
        </p:nvSpPr>
        <p:spPr>
          <a:xfrm>
            <a:off x="8313840" y="3625200"/>
            <a:ext cx="144000" cy="143640"/>
          </a:xfrm>
          <a:prstGeom prst="ellipse">
            <a:avLst/>
          </a:prstGeom>
          <a:noFill/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98;p16"/>
          <p:cNvSpPr/>
          <p:nvPr/>
        </p:nvSpPr>
        <p:spPr>
          <a:xfrm>
            <a:off x="8883000" y="4186800"/>
            <a:ext cx="144000" cy="143640"/>
          </a:xfrm>
          <a:prstGeom prst="ellipse">
            <a:avLst/>
          </a:prstGeom>
          <a:noFill/>
          <a:ln w="19050">
            <a:solidFill>
              <a:srgbClr val="0096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99;p16"/>
          <p:cNvSpPr/>
          <p:nvPr/>
        </p:nvSpPr>
        <p:spPr>
          <a:xfrm>
            <a:off x="158400" y="1596600"/>
            <a:ext cx="57240" cy="57240"/>
          </a:xfrm>
          <a:prstGeom prst="ellipse">
            <a:avLst/>
          </a:prstGeom>
          <a:solidFill>
            <a:srgbClr val="ad2689"/>
          </a:solidFill>
          <a:ln w="19050">
            <a:solidFill>
              <a:srgbClr val="ad2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100;p16"/>
          <p:cNvSpPr/>
          <p:nvPr/>
        </p:nvSpPr>
        <p:spPr>
          <a:xfrm>
            <a:off x="1396440" y="226440"/>
            <a:ext cx="192240" cy="191880"/>
          </a:xfrm>
          <a:prstGeom prst="ellipse">
            <a:avLst/>
          </a:prstGeom>
          <a:noFill/>
          <a:ln w="19050">
            <a:solidFill>
              <a:srgbClr val="22ace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101;p16"/>
          <p:cNvSpPr/>
          <p:nvPr/>
        </p:nvSpPr>
        <p:spPr>
          <a:xfrm>
            <a:off x="617400" y="2000520"/>
            <a:ext cx="57240" cy="5724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Google Shape;102;p16"/>
          <p:cNvSpPr/>
          <p:nvPr/>
        </p:nvSpPr>
        <p:spPr>
          <a:xfrm>
            <a:off x="3425400" y="387720"/>
            <a:ext cx="57240" cy="5724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Google Shape;103;p16"/>
          <p:cNvSpPr/>
          <p:nvPr/>
        </p:nvSpPr>
        <p:spPr>
          <a:xfrm>
            <a:off x="8013960" y="4567680"/>
            <a:ext cx="192240" cy="19188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gif"/><Relationship Id="rId4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gif"/><Relationship Id="rId4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gif"/><Relationship Id="rId4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959200" y="1625040"/>
            <a:ext cx="5409720" cy="201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2d97ff"/>
                </a:solidFill>
                <a:latin typeface="Calibri"/>
                <a:ea typeface="Calibri"/>
              </a:rPr>
              <a:t>WEB - технологии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22;p22" descr=""/>
          <p:cNvPicPr/>
          <p:nvPr/>
        </p:nvPicPr>
        <p:blipFill>
          <a:blip r:embed="rId1"/>
          <a:stretch/>
        </p:blipFill>
        <p:spPr>
          <a:xfrm>
            <a:off x="6215400" y="19584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08" name="Google Shape;123;p22"/>
          <p:cNvSpPr/>
          <p:nvPr/>
        </p:nvSpPr>
        <p:spPr>
          <a:xfrm>
            <a:off x="7264080" y="152640"/>
            <a:ext cx="1725120" cy="101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Образовательный центр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программирования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и высоких технологий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9" name="Google Shape;124;p22"/>
          <p:cNvSpPr/>
          <p:nvPr/>
        </p:nvSpPr>
        <p:spPr>
          <a:xfrm>
            <a:off x="7164720" y="195840"/>
            <a:ext cx="24480" cy="6058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220;p31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70" name="Google Shape;221;p31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222;p31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223;p31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224;p31"/>
          <p:cNvSpPr/>
          <p:nvPr/>
        </p:nvSpPr>
        <p:spPr>
          <a:xfrm>
            <a:off x="3638880" y="229680"/>
            <a:ext cx="4268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Margin и padding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4" name="Google Shape;225;p31"/>
          <p:cNvSpPr/>
          <p:nvPr/>
        </p:nvSpPr>
        <p:spPr>
          <a:xfrm>
            <a:off x="1387440" y="1215000"/>
            <a:ext cx="679572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230;p32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76" name="Google Shape;231;p32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Google Shape;232;p32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Google Shape;233;p32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234;p32"/>
          <p:cNvSpPr/>
          <p:nvPr/>
        </p:nvSpPr>
        <p:spPr>
          <a:xfrm>
            <a:off x="3638880" y="229680"/>
            <a:ext cx="426852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35;p32"/>
          <p:cNvSpPr/>
          <p:nvPr/>
        </p:nvSpPr>
        <p:spPr>
          <a:xfrm>
            <a:off x="1387440" y="1215000"/>
            <a:ext cx="679572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29;p23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11" name="Google Shape;130;p23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131;p23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32;p23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133;p23"/>
          <p:cNvSpPr/>
          <p:nvPr/>
        </p:nvSpPr>
        <p:spPr>
          <a:xfrm>
            <a:off x="3638880" y="229680"/>
            <a:ext cx="4268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Блоки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Google Shape;134;p23"/>
          <p:cNvSpPr/>
          <p:nvPr/>
        </p:nvSpPr>
        <p:spPr>
          <a:xfrm>
            <a:off x="1169640" y="1008000"/>
            <a:ext cx="6893280" cy="18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Элемент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&lt;div&gt; 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является блочным элементом и предназначен для выделения фрагмента документа с целью изменения вида содержимого. Как правило, вид блока управляется с помощью стилей. Чтобы не описывать каждый раз стиль внутри тега, можно выделить стиль во внешнюю таблицу стилей, а для тега добавить атрибут </a:t>
            </a:r>
            <a:r>
              <a:rPr b="0" lang="ru" sz="1100" spc="-1" strike="noStrike">
                <a:solidFill>
                  <a:srgbClr val="b61039"/>
                </a:solidFill>
                <a:highlight>
                  <a:srgbClr val="ffffff"/>
                </a:highlight>
                <a:latin typeface="Arial"/>
                <a:ea typeface="Arial"/>
              </a:rPr>
              <a:t>class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или </a:t>
            </a:r>
            <a:r>
              <a:rPr b="0" lang="ru" sz="1100" spc="-1" strike="noStrike">
                <a:solidFill>
                  <a:srgbClr val="b61039"/>
                </a:solidFill>
                <a:highlight>
                  <a:srgbClr val="ffffff"/>
                </a:highlight>
                <a:latin typeface="Arial"/>
                <a:ea typeface="Arial"/>
              </a:rPr>
              <a:t>id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с именем селектора.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Как и при использовании других блочных элементов, содержимое тега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&lt;div&gt; 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всегда начинается с новой строки. После него также добавляется перенос строки.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6" name="Google Shape;135;p23"/>
          <p:cNvSpPr/>
          <p:nvPr/>
        </p:nvSpPr>
        <p:spPr>
          <a:xfrm>
            <a:off x="2418120" y="3017160"/>
            <a:ext cx="2999520" cy="6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en-US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&lt;div&gt;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&lt;/div&gt;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40;p24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141;p24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42;p24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43;p24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44;p24"/>
          <p:cNvSpPr/>
          <p:nvPr/>
        </p:nvSpPr>
        <p:spPr>
          <a:xfrm>
            <a:off x="3638880" y="229680"/>
            <a:ext cx="426852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145;p24"/>
          <p:cNvSpPr/>
          <p:nvPr/>
        </p:nvSpPr>
        <p:spPr>
          <a:xfrm>
            <a:off x="1387440" y="1215000"/>
            <a:ext cx="679572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Google Shape;146;p24" descr=""/>
          <p:cNvPicPr/>
          <p:nvPr/>
        </p:nvPicPr>
        <p:blipFill>
          <a:blip r:embed="rId3"/>
          <a:stretch/>
        </p:blipFill>
        <p:spPr>
          <a:xfrm>
            <a:off x="1523520" y="387000"/>
            <a:ext cx="5667840" cy="425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51;p25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52;p25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153;p25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154;p25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55;p25"/>
          <p:cNvSpPr/>
          <p:nvPr/>
        </p:nvSpPr>
        <p:spPr>
          <a:xfrm>
            <a:off x="3638880" y="229680"/>
            <a:ext cx="4268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Выравнивание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Google Shape;156;p25"/>
          <p:cNvSpPr/>
          <p:nvPr/>
        </p:nvSpPr>
        <p:spPr>
          <a:xfrm>
            <a:off x="1387440" y="1215000"/>
            <a:ext cx="679572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Выравнивание содержимого контейнера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&lt;div&gt;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по краю.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0" name="Google Shape;157;p25"/>
          <p:cNvSpPr/>
          <p:nvPr/>
        </p:nvSpPr>
        <p:spPr>
          <a:xfrm>
            <a:off x="1387440" y="2134440"/>
            <a:ext cx="5724720" cy="6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en-US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&lt;div</a:t>
            </a:r>
            <a:r>
              <a:rPr b="0" lang="ru" sz="1050" spc="-1" strike="noStrike">
                <a:solidFill>
                  <a:srgbClr val="b6103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align=</a:t>
            </a:r>
            <a:r>
              <a:rPr b="0" lang="ru" sz="1050" spc="-1" strike="noStrike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</a:rPr>
              <a:t>"center | left | right | justify"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&lt;/div&gt;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62;p26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32" name="Google Shape;163;p26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164;p26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165;p26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66;p26"/>
          <p:cNvSpPr/>
          <p:nvPr/>
        </p:nvSpPr>
        <p:spPr>
          <a:xfrm>
            <a:off x="3638880" y="229680"/>
            <a:ext cx="4268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Flexbox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Google Shape;167;p26"/>
          <p:cNvSpPr/>
          <p:nvPr/>
        </p:nvSpPr>
        <p:spPr>
          <a:xfrm>
            <a:off x="1387440" y="1215000"/>
            <a:ext cx="679572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CSS Flexbox — это технология для создания сложных гибких макетов за счёт правильного размещения элементов на странице.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7" name="Google Shape;168;p26"/>
          <p:cNvSpPr/>
          <p:nvPr/>
        </p:nvSpPr>
        <p:spPr>
          <a:xfrm>
            <a:off x="1387440" y="2134440"/>
            <a:ext cx="5724720" cy="15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en-US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.wrapper {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display: flex;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73;p27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174;p27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175;p27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76;p27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177;p27"/>
          <p:cNvSpPr/>
          <p:nvPr/>
        </p:nvSpPr>
        <p:spPr>
          <a:xfrm>
            <a:off x="3638880" y="229680"/>
            <a:ext cx="4268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Flex direction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Google Shape;178;p27"/>
          <p:cNvSpPr/>
          <p:nvPr/>
        </p:nvSpPr>
        <p:spPr>
          <a:xfrm>
            <a:off x="1387440" y="910080"/>
            <a:ext cx="6795720" cy="10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У flex-контейнера есть две оси: главная и перпендикулярная ей.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По умолчанию все предметы располагаются вдоль главной оси — слева направо. Именно поэтому блоки в предыдущем примере выстроились в линию, когда мы применили display: flex. А вот flex-direction позволяет вращать главную ось.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4" name="Google Shape;179;p27"/>
          <p:cNvSpPr/>
          <p:nvPr/>
        </p:nvSpPr>
        <p:spPr>
          <a:xfrm>
            <a:off x="2606760" y="2134440"/>
            <a:ext cx="5724720" cy="288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en-US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.wrapper {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display: flex;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flex-direction: column;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flex-direction: row;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flex-direction: column-reverse;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flex-direction: row-reverse;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84;p28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46" name="Google Shape;185;p28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186;p28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187;p28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88;p28"/>
          <p:cNvSpPr/>
          <p:nvPr/>
        </p:nvSpPr>
        <p:spPr>
          <a:xfrm>
            <a:off x="3638880" y="229680"/>
            <a:ext cx="4268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Justify content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Google Shape;189;p28"/>
          <p:cNvSpPr/>
          <p:nvPr/>
        </p:nvSpPr>
        <p:spPr>
          <a:xfrm>
            <a:off x="3521160" y="757800"/>
            <a:ext cx="679572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Отвечает за выравнивание элементов по главной оси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" name="Google Shape;190;p28"/>
          <p:cNvSpPr/>
          <p:nvPr/>
        </p:nvSpPr>
        <p:spPr>
          <a:xfrm>
            <a:off x="5349960" y="991440"/>
            <a:ext cx="5724720" cy="32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en-US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.wrapper {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display: flex;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justify-content: flex-start;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justify-content: flex-end;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justify-content: center;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justify-content: space-between;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justify-content: space-around;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</p:txBody>
      </p:sp>
      <p:pic>
        <p:nvPicPr>
          <p:cNvPr id="152" name="Google Shape;191;p28" descr=""/>
          <p:cNvPicPr/>
          <p:nvPr/>
        </p:nvPicPr>
        <p:blipFill>
          <a:blip r:embed="rId3"/>
          <a:stretch/>
        </p:blipFill>
        <p:spPr>
          <a:xfrm>
            <a:off x="-10080" y="3866400"/>
            <a:ext cx="5714640" cy="127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96;p29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54" name="Google Shape;197;p29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198;p29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Google Shape;199;p29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Google Shape;200;p29"/>
          <p:cNvSpPr/>
          <p:nvPr/>
        </p:nvSpPr>
        <p:spPr>
          <a:xfrm>
            <a:off x="3638880" y="229680"/>
            <a:ext cx="4268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Align items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Google Shape;201;p29"/>
          <p:cNvSpPr/>
          <p:nvPr/>
        </p:nvSpPr>
        <p:spPr>
          <a:xfrm>
            <a:off x="3521160" y="757800"/>
            <a:ext cx="679572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Отвечает за выравнивание элементов по главной оси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" name="Google Shape;202;p29"/>
          <p:cNvSpPr/>
          <p:nvPr/>
        </p:nvSpPr>
        <p:spPr>
          <a:xfrm>
            <a:off x="5426280" y="991440"/>
            <a:ext cx="5724720" cy="32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en-US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.wrapper {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display: flex;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flex-start;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flex-end;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center;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stretch;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baseline;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</p:txBody>
      </p:sp>
      <p:pic>
        <p:nvPicPr>
          <p:cNvPr id="160" name="Google Shape;203;p29" descr=""/>
          <p:cNvPicPr/>
          <p:nvPr/>
        </p:nvPicPr>
        <p:blipFill>
          <a:blip r:embed="rId3"/>
          <a:stretch/>
        </p:blipFill>
        <p:spPr>
          <a:xfrm>
            <a:off x="0" y="3143160"/>
            <a:ext cx="5714640" cy="19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208;p30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62" name="Google Shape;209;p30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210;p30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211;p30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212;p30"/>
          <p:cNvSpPr/>
          <p:nvPr/>
        </p:nvSpPr>
        <p:spPr>
          <a:xfrm>
            <a:off x="3638880" y="229680"/>
            <a:ext cx="4268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Align self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Google Shape;213;p30"/>
          <p:cNvSpPr/>
          <p:nvPr/>
        </p:nvSpPr>
        <p:spPr>
          <a:xfrm>
            <a:off x="3521160" y="757800"/>
            <a:ext cx="679572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Позволяет выравнивать элементы по отдельности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" name="Google Shape;214;p30"/>
          <p:cNvSpPr/>
          <p:nvPr/>
        </p:nvSpPr>
        <p:spPr>
          <a:xfrm>
            <a:off x="5654880" y="991440"/>
            <a:ext cx="57247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en-US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.wrapper {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display: flex;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flex-start;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flex-end;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center;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stretch;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align-items: baseline;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450" spc="-1" strike="noStrike">
              <a:latin typeface="Arial"/>
            </a:endParaRPr>
          </a:p>
        </p:txBody>
      </p:sp>
      <p:pic>
        <p:nvPicPr>
          <p:cNvPr id="168" name="Google Shape;215;p30" descr=""/>
          <p:cNvPicPr/>
          <p:nvPr/>
        </p:nvPicPr>
        <p:blipFill>
          <a:blip r:embed="rId3"/>
          <a:stretch/>
        </p:blipFill>
        <p:spPr>
          <a:xfrm>
            <a:off x="0" y="3352680"/>
            <a:ext cx="5714640" cy="179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