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bf7dfc06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8bf7dfc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bf5bc9aa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8bf5bc9a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4aa35660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74aa3566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4aa356600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74aa3566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4aa356600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74aa3566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aa35660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74aa3566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hyperlink" Target="https://jquery.com/" TargetMode="External"/><Relationship Id="rId6" Type="http://schemas.openxmlformats.org/officeDocument/2006/relationships/hyperlink" Target="https://popper.js.org/" TargetMode="External"/><Relationship Id="rId7" Type="http://schemas.openxmlformats.org/officeDocument/2006/relationships/hyperlink" Target="https://blog.jquery.com/2016/06/09/jquery-3-0-final-release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hyperlink" Target="http://htmlbook.ru/css/medi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3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Bootstrap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387575" y="1214900"/>
            <a:ext cx="67959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" sz="1550">
                <a:solidFill>
                  <a:srgbClr val="4D5156"/>
                </a:solidFill>
                <a:highlight>
                  <a:srgbClr val="FFFFFF"/>
                </a:highlight>
              </a:rPr>
              <a:t>Bootstrap — свободный набор инструментов для создания сайтов и веб-приложений. Включает в себя HTML- и CSS-шаблоны оформления для типографики, веб-форм, кнопок, меток, блоков навигации и прочих компонентов веб-интерфейса, включая JavaScript-расширения.</a:t>
            </a:r>
            <a:endParaRPr sz="15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24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Bootstrap. Подключение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1340150" y="883450"/>
            <a:ext cx="61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https://bootstrap-4.ru/docs/4.0/getting-started/introduction/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1190425" y="1321750"/>
            <a:ext cx="699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Вставьте этот кусок кода в </a:t>
            </a:r>
            <a:r>
              <a:rPr lang="ru" sz="105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перед всеми прочими файлами CSS, для загрузки Bootstrap.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1280275" y="1854675"/>
            <a:ext cx="690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ru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ru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"https://maxcdn.bootstrapcdn.com/bootstrap/4.0.0/css/bootstrap.min.css"</a:t>
            </a:r>
            <a:r>
              <a:rPr lang="ru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integrity=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"sha384-Gn5384xqQ1aoWXA+058RXPxPg6fy4IWvTNh0E263XmFcJlSAwiGgFAW/dAiS6JXm"</a:t>
            </a:r>
            <a:r>
              <a:rPr lang="ru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"anonymous"</a:t>
            </a:r>
            <a:r>
              <a:rPr lang="ru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2F6F9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5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Bootstrap. Подключение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340150" y="883450"/>
            <a:ext cx="61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https://bootstrap-4.ru/docs/4.0/getting-started/introduction/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1190425" y="1321750"/>
            <a:ext cx="69930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Многие из наших компонентов требуют использования JavaScript. Точнее - им требуются </a:t>
            </a:r>
            <a:r>
              <a:rPr lang="ru" sz="1200">
                <a:solidFill>
                  <a:srgbClr val="007BF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200">
                <a:solidFill>
                  <a:srgbClr val="007BF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Popper.js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наши собственные плагины. Для активации плагинов разместите следующий кусок кода </a:t>
            </a:r>
            <a:r>
              <a:rPr lang="ru" sz="105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конце страниц, прямо перед закрывающим </a:t>
            </a:r>
            <a:r>
              <a:rPr lang="ru" sz="105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Сперва jQuery , потом Popper.js, потом наши.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используем мини-сборку </a:t>
            </a:r>
            <a:r>
              <a:rPr lang="ru" sz="1200">
                <a:solidFill>
                  <a:srgbClr val="007BF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но и полную можно использовать.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1280275" y="2845275"/>
            <a:ext cx="69030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"https://code.jquery.com/jquery-3.2.1.slim.min.js"</a:t>
            </a:r>
            <a:r>
              <a:rPr lang="ru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integrity=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"sha384-KJ3o2DKtIkvYIK3UENzmM7KCkRr/rE9/Qpg6aAZGJwFDMVNA/GpGFF93hXpG5KkN"</a:t>
            </a:r>
            <a:r>
              <a:rPr lang="ru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"anonymous"</a:t>
            </a:r>
            <a:r>
              <a:rPr lang="ru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"https://cdnjs.cloudflare.com/ajax/libs/popper.js/1.12.9/umd/popper.min.js"</a:t>
            </a:r>
            <a:r>
              <a:rPr lang="ru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integrity=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"sha384-ApNbgh9B+Y1QKtv3Rn7W3mgPxhU9K/ScQsAP7hUibX39j7fakFPskvXusvfa0b4Q"</a:t>
            </a:r>
            <a:r>
              <a:rPr lang="ru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"anonymous"</a:t>
            </a:r>
            <a:r>
              <a:rPr lang="ru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"https://maxcdn.bootstrapcdn.com/bootstrap/4.0.0/js/bootstrap.min.js"</a:t>
            </a:r>
            <a:r>
              <a:rPr lang="ru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integrity=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"sha384-JZR6Spejh4U02d8jOt6vLEHfe/JQGiRRSQQxSfFWpi1MquVdAyjUar5+76PVCmYl"</a:t>
            </a:r>
            <a:r>
              <a:rPr lang="ru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crossorigin=</a:t>
            </a:r>
            <a:r>
              <a:rPr lang="ru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"anonymous"</a:t>
            </a:r>
            <a:r>
              <a:rPr lang="ru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050">
              <a:solidFill>
                <a:srgbClr val="2F6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F6F9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6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Media запросы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1387475" y="930400"/>
            <a:ext cx="67959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" sz="1100">
                <a:highlight>
                  <a:srgbClr val="FFFFFF"/>
                </a:highlight>
              </a:rPr>
              <a:t>Наряду с типами носителей в CSS3 включена поддержка различных технических параметров устройств, на основе которых требуется загружать те или иные стили. К примеру, можно определить смартфон с максимальным разрешением 640 пикселов и для него установить одни стилевые свойства, а для остальных устройств другие. Также можно выявить различные характеристики вроде наличия монохромного экрана, ориентации (портретная или альбомная) и др. Все характеристики легко комбинируются, поэтому допустимо задать стиль только для устройств в альбомной ориентации с заданным разрешением экрана.</a:t>
            </a:r>
            <a:endParaRPr sz="1550">
              <a:highlight>
                <a:srgbClr val="FFFFFF"/>
              </a:highlight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1387475" y="2820850"/>
            <a:ext cx="6399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Синтаксис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100">
                <a:highlight>
                  <a:srgbClr val="FFFFFF"/>
                </a:highlight>
              </a:rPr>
              <a:t>Все запросы начинаются с правила </a:t>
            </a:r>
            <a:r>
              <a:rPr lang="ru" sz="1100" u="sng">
                <a:solidFill>
                  <a:srgbClr val="1D67A4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@media</a:t>
            </a:r>
            <a:r>
              <a:rPr lang="ru" sz="1100">
                <a:highlight>
                  <a:srgbClr val="FFFFFF"/>
                </a:highlight>
              </a:rPr>
              <a:t>, после чего следует условие, в котором используются типы носителей, логические операторы и медиа-функции</a:t>
            </a:r>
            <a:endParaRPr sz="1100">
              <a:highlight>
                <a:srgbClr val="FFFFFF"/>
              </a:highlight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1534825" y="38079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E50549"/>
                </a:solidFill>
              </a:rPr>
              <a:t>@media</a:t>
            </a:r>
            <a:r>
              <a:rPr lang="ru" sz="1200">
                <a:solidFill>
                  <a:srgbClr val="1B1B1B"/>
                </a:solidFill>
              </a:rPr>
              <a:t> </a:t>
            </a:r>
            <a:r>
              <a:rPr lang="ru" sz="1200">
                <a:solidFill>
                  <a:srgbClr val="009640"/>
                </a:solidFill>
              </a:rPr>
              <a:t>screen </a:t>
            </a:r>
            <a:r>
              <a:rPr lang="ru" sz="1200">
                <a:solidFill>
                  <a:srgbClr val="1B1B1B"/>
                </a:solidFill>
              </a:rPr>
              <a:t>and (min-width: 900px) {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B1B1B"/>
                </a:solidFill>
              </a:rPr>
              <a:t>  article {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B1B1B"/>
                </a:solidFill>
              </a:rPr>
              <a:t>    padding: 20px 30px;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B1B1B"/>
                </a:solidFill>
              </a:rPr>
              <a:t>  }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B1B1B"/>
                </a:solidFill>
              </a:rPr>
              <a:t>}</a:t>
            </a:r>
            <a:endParaRPr sz="12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27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Media запросы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75" y="1065950"/>
            <a:ext cx="8839201" cy="2351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1924150" y="36375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E50549"/>
                </a:solidFill>
              </a:rPr>
              <a:t>@media</a:t>
            </a:r>
            <a:r>
              <a:rPr lang="ru" sz="1200">
                <a:solidFill>
                  <a:srgbClr val="1B1B1B"/>
                </a:solidFill>
              </a:rPr>
              <a:t> </a:t>
            </a:r>
            <a:r>
              <a:rPr lang="ru" sz="1200">
                <a:solidFill>
                  <a:srgbClr val="009640"/>
                </a:solidFill>
              </a:rPr>
              <a:t>screen </a:t>
            </a:r>
            <a:r>
              <a:rPr lang="ru" sz="1200">
                <a:solidFill>
                  <a:srgbClr val="1B1B1B"/>
                </a:solidFill>
              </a:rPr>
              <a:t>and (max-width: 900px) {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B1B1B"/>
                </a:solidFill>
              </a:rPr>
              <a:t>  article {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B1B1B"/>
                </a:solidFill>
              </a:rPr>
              <a:t>    padding: 20px 30px;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B1B1B"/>
                </a:solidFill>
              </a:rPr>
              <a:t>  }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B1B1B"/>
                </a:solidFill>
              </a:rPr>
              <a:t>}</a:t>
            </a:r>
            <a:endParaRPr sz="12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8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387575" y="1214900"/>
            <a:ext cx="67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