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Source Sans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6.xml"/><Relationship Id="rId34" Type="http://schemas.openxmlformats.org/officeDocument/2006/relationships/font" Target="fonts/RobotoSlab-bold.fntdata"/><Relationship Id="rId15" Type="http://schemas.openxmlformats.org/officeDocument/2006/relationships/slide" Target="slides/slide9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8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10c68734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510c687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72413a407_0_5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1c72413a407_0_5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72413a407_0_5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1c72413a407_0_5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72413a407_0_5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c72413a407_0_5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c72413a407_0_5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72413a407_0_5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c72413a407_0_5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1c72413a407_0_5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72413a407_0_5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c72413a407_0_5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c72413a407_0_5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72413a407_0_6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c72413a407_0_6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c72413a407_0_6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72413a407_0_6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c72413a407_0_6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1c72413a407_0_6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c72413a407_0_6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c72413a407_0_6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1c72413a407_0_6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c72413a407_0_7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c72413a407_0_7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https://learn.javascript.ru/types</a:t>
            </a:r>
            <a:endParaRPr/>
          </a:p>
        </p:txBody>
      </p:sp>
      <p:sp>
        <p:nvSpPr>
          <p:cNvPr id="241" name="Google Shape;241;g1c72413a407_0_7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72413a407_0_7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c72413a407_0_7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1c72413a407_0_7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72413a407_0_5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c72413a407_0_5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c72413a407_0_5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c72413a407_0_7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c72413a407_0_7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1c72413a407_0_7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c72413a407_0_7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c72413a407_0_7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1c72413a407_0_7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72413a407_0_8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c72413a407_0_8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1c72413a407_0_8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c72413a407_0_8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1c72413a407_0_8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1c72413a407_0_8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c72413a407_0_8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c72413a407_0_8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1c72413a407_0_8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c72413a407_0_8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c72413a407_0_8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1c72413a407_0_8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c72413a407_0_8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c72413a407_0_8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1c72413a407_0_8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72413a407_0_5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c72413a407_0_5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c72413a407_0_5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72413a407_0_5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c72413a407_0_5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1c72413a407_0_5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72413a407_0_5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c72413a407_0_5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1c72413a407_0_5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72413a407_0_5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c72413a407_0_5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6" name="Google Shape;156;g1c72413a407_0_5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72413a407_0_5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c72413a407_0_5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c72413a407_0_5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72413a407_0_5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c72413a407_0_5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72413a407_0_5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c72413a407_0_5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89" name="Google Shape;89;p16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86150" y="1609344"/>
            <a:ext cx="75717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3786594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786150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3329992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3" type="body"/>
          </p:nvPr>
        </p:nvSpPr>
        <p:spPr>
          <a:xfrm>
            <a:off x="5873834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2959375" y="1625175"/>
            <a:ext cx="54099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ru" sz="5000">
                <a:solidFill>
                  <a:srgbClr val="2D97FF"/>
                </a:solidFill>
              </a:rPr>
              <a:t>WEB - технологии</a:t>
            </a:r>
            <a:endParaRPr sz="5000">
              <a:solidFill>
                <a:srgbClr val="2D97FF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575" y="195900"/>
            <a:ext cx="756949" cy="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7264125" y="152750"/>
            <a:ext cx="172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Образовательный центр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программирования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 высоких технологий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7164875" y="195950"/>
            <a:ext cx="24900" cy="606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807243"/>
            <a:ext cx="7244158" cy="216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5800"/>
            <a:ext cx="7189038" cy="335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052" y="853432"/>
            <a:ext cx="4972062" cy="164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4615" y="2527101"/>
            <a:ext cx="5022772" cy="1975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9052" y="61034"/>
            <a:ext cx="3034793" cy="58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/>
        </p:nvSpPr>
        <p:spPr>
          <a:xfrm>
            <a:off x="370377" y="1518180"/>
            <a:ext cx="541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370377" y="3376225"/>
            <a:ext cx="541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C++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370377" y="214133"/>
            <a:ext cx="541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C#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447" y="934922"/>
            <a:ext cx="4404382" cy="319642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/>
          <p:nvPr/>
        </p:nvSpPr>
        <p:spPr>
          <a:xfrm>
            <a:off x="3370811" y="588673"/>
            <a:ext cx="1779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Переменные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735" y="1102020"/>
            <a:ext cx="6205356" cy="281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822" y="1216450"/>
            <a:ext cx="6299854" cy="24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/>
          <p:nvPr/>
        </p:nvSpPr>
        <p:spPr>
          <a:xfrm>
            <a:off x="510822" y="259912"/>
            <a:ext cx="6522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JavaScript есть два ограничения, касающиеся имён переменных: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Имя переменной должно содержать только буквы, цифры или символы $ и _.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Первый символ не должен быть цифрой.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7"/>
          <p:cNvSpPr/>
          <p:nvPr/>
        </p:nvSpPr>
        <p:spPr>
          <a:xfrm>
            <a:off x="510822" y="1438196"/>
            <a:ext cx="6522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Знак доллара '$' и подчёркивание '_' также можно использовать в названиях. Это обычные символы, как и буквы, без какого-либо особого значения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7"/>
          <p:cNvSpPr/>
          <p:nvPr/>
        </p:nvSpPr>
        <p:spPr>
          <a:xfrm>
            <a:off x="510822" y="2240473"/>
            <a:ext cx="6522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Принято называть переменные с маленькой буквы. Если имя переменной будет состоять из нескольких слов – пишут через camelCase или разделяя «_»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7"/>
          <p:cNvSpPr/>
          <p:nvPr/>
        </p:nvSpPr>
        <p:spPr>
          <a:xfrm>
            <a:off x="510822" y="3042749"/>
            <a:ext cx="457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Имена name и namE  - разные переменные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7"/>
          <p:cNvSpPr/>
          <p:nvPr/>
        </p:nvSpPr>
        <p:spPr>
          <a:xfrm>
            <a:off x="510822" y="3634573"/>
            <a:ext cx="6522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Существует список зарезервированных слов, которые нельзя использовать в качестве имён переменных, потому что они используются самим языком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/>
          <p:nvPr/>
        </p:nvSpPr>
        <p:spPr>
          <a:xfrm>
            <a:off x="2469411" y="463134"/>
            <a:ext cx="2599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Переменные: let и const</a:t>
            </a:r>
            <a:endParaRPr b="1" i="0" sz="18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8"/>
          <p:cNvSpPr/>
          <p:nvPr/>
        </p:nvSpPr>
        <p:spPr>
          <a:xfrm>
            <a:off x="681172" y="1074125"/>
            <a:ext cx="80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endParaRPr b="1" i="0" sz="14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8"/>
          <p:cNvSpPr/>
          <p:nvPr/>
        </p:nvSpPr>
        <p:spPr>
          <a:xfrm>
            <a:off x="700174" y="1351125"/>
            <a:ext cx="567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Область видимости переменной let – блок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8"/>
          <p:cNvSpPr/>
          <p:nvPr/>
        </p:nvSpPr>
        <p:spPr>
          <a:xfrm>
            <a:off x="700174" y="1685100"/>
            <a:ext cx="59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Переменная let видна только после объявления.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"/>
          <p:cNvSpPr/>
          <p:nvPr/>
        </p:nvSpPr>
        <p:spPr>
          <a:xfrm>
            <a:off x="700176" y="1996730"/>
            <a:ext cx="653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использовании в цикле, для каждой итерации создаётся своя переменная.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8"/>
          <p:cNvSpPr/>
          <p:nvPr/>
        </p:nvSpPr>
        <p:spPr>
          <a:xfrm>
            <a:off x="681177" y="2759900"/>
            <a:ext cx="67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endParaRPr b="1" i="0" sz="14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8"/>
          <p:cNvSpPr/>
          <p:nvPr/>
        </p:nvSpPr>
        <p:spPr>
          <a:xfrm>
            <a:off x="700177" y="3093878"/>
            <a:ext cx="653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Объявление const задаёт константу, то есть переменную, которую нельзя менять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/>
          <p:nvPr/>
        </p:nvSpPr>
        <p:spPr>
          <a:xfrm>
            <a:off x="3071552" y="224285"/>
            <a:ext cx="2252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Типы данных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9"/>
          <p:cNvSpPr/>
          <p:nvPr/>
        </p:nvSpPr>
        <p:spPr>
          <a:xfrm>
            <a:off x="274320" y="570534"/>
            <a:ext cx="67893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Значение в JavaScript всегда относится к данным определённого типа. Например, это может быть строка или число.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Есть восемь основных типов данных в JavaScript. </a:t>
            </a:r>
            <a:endParaRPr b="0" i="0" sz="14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Переменная в JavaScript может содержать любые данные. В один момент там может быть строка, а в другой – число</a:t>
            </a:r>
            <a:endParaRPr b="0" i="0" sz="14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041" y="1886278"/>
            <a:ext cx="4263770" cy="126390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9"/>
          <p:cNvSpPr/>
          <p:nvPr/>
        </p:nvSpPr>
        <p:spPr>
          <a:xfrm>
            <a:off x="501620" y="3202023"/>
            <a:ext cx="6334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Языки программирования, в которых такое возможно, называются динамически типизированными или нестрого типизированными. Это значит, что типы данных есть, но переменные не привязаны ни к одному из них.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/>
          <p:nvPr/>
        </p:nvSpPr>
        <p:spPr>
          <a:xfrm>
            <a:off x="3311262" y="176345"/>
            <a:ext cx="789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Число</a:t>
            </a:r>
            <a:endParaRPr b="1" i="0" sz="18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40"/>
          <p:cNvSpPr/>
          <p:nvPr/>
        </p:nvSpPr>
        <p:spPr>
          <a:xfrm>
            <a:off x="211975" y="733170"/>
            <a:ext cx="6858000" cy="201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47575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Times New Roman"/>
              <a:buNone/>
            </a:pPr>
            <a:r>
              <a:rPr b="0" i="1" lang="ru" sz="1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Числовой</a:t>
            </a:r>
            <a:r>
              <a:rPr b="0" i="0" lang="ru" sz="1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тип данных (number) представляет как целочисленные значения, так и числа с плавающей точкой.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Times New Roman"/>
              <a:buNone/>
            </a:pPr>
            <a:r>
              <a:rPr b="0" i="0" lang="ru" sz="1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Существует множество операций для чисел, например, умножение *, деление /, сложение +, вычитание - и так далее.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Times New Roman"/>
              <a:buNone/>
            </a:pPr>
            <a:r>
              <a:rPr b="0" i="0" lang="ru" sz="1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Кроме обычных чисел, существуют так называемые «специальные числовые значения», которые относятся к этому типу данных: Infinity, -Infinity и NaN.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Times New Roman"/>
              <a:buChar char="•"/>
            </a:pPr>
            <a:r>
              <a:rPr b="0" i="0" lang="ru" sz="1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Infinity представляет собой </a:t>
            </a: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математическую бесконечность. Это </a:t>
            </a:r>
            <a:r>
              <a:rPr b="0" i="0" lang="ru" sz="1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особое значение, которое больше любого числа.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75" y="2506306"/>
            <a:ext cx="3171784" cy="45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0"/>
          <p:cNvPicPr preferRelativeResize="0"/>
          <p:nvPr/>
        </p:nvPicPr>
        <p:blipFill rotWithShape="1">
          <a:blip r:embed="rId4">
            <a:alphaModFix/>
          </a:blip>
          <a:srcRect b="0" l="0" r="4879" t="0"/>
          <a:stretch/>
        </p:blipFill>
        <p:spPr>
          <a:xfrm>
            <a:off x="3735173" y="2506287"/>
            <a:ext cx="3658998" cy="43430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0"/>
          <p:cNvSpPr/>
          <p:nvPr/>
        </p:nvSpPr>
        <p:spPr>
          <a:xfrm>
            <a:off x="211975" y="3042776"/>
            <a:ext cx="7032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 (Not a Number) означает вычислительную ошибку. Это результат неправильной или неопределённой математической операции, например: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1300" y="3818356"/>
            <a:ext cx="4693301" cy="657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­Ð²Ð¾Ð»ÑÑÐ¸Ñ ÑÐ·ÑÐºÐ¾Ð² Ð¿ÑÐ¾Ð³ÑÐ°Ð¼Ð¼Ð¸ÑÐ¾Ð²Ð°Ð½Ð¸Ñ"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15882"/>
            <a:ext cx="2879612" cy="3846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/>
          <p:nvPr/>
        </p:nvSpPr>
        <p:spPr>
          <a:xfrm>
            <a:off x="3870212" y="455020"/>
            <a:ext cx="4192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3636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Программирование командами в символическом виде в двоичной, десятичной или шестнадцатеричной СИ</a:t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3870212" y="3134115"/>
            <a:ext cx="44631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Представление программы в виде совокупности объектов, каждый из которых является экземпляром определенного класса, а классы образуют иерархию наследования</a:t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3870212" y="2249763"/>
            <a:ext cx="4463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3636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Появление ЯП в привычном нам виде (fortran, cobol, pascal. C … )</a:t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3870212" y="1425610"/>
            <a:ext cx="4463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36363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Появилось понятие переменной. Появление ассемблера. В качестве переменных использовались регистры</a:t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/>
          <p:nvPr/>
        </p:nvSpPr>
        <p:spPr>
          <a:xfrm>
            <a:off x="3290140" y="238691"/>
            <a:ext cx="907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Строка</a:t>
            </a:r>
            <a:endParaRPr b="1" i="0" sz="18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41"/>
          <p:cNvSpPr/>
          <p:nvPr/>
        </p:nvSpPr>
        <p:spPr>
          <a:xfrm>
            <a:off x="186625" y="584939"/>
            <a:ext cx="65715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JavaScript существует три типа кавычек.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Двойные кавычки: "Привет".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Одинарные кавычки: 'Привет'.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Обратные кавычки: `Привет`.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1"/>
          <p:cNvSpPr/>
          <p:nvPr/>
        </p:nvSpPr>
        <p:spPr>
          <a:xfrm>
            <a:off x="186625" y="1922271"/>
            <a:ext cx="7070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Обратные же кавычки имеют расширенную функциональность. Они позволяют нам встраивать выражения в строку, заключая их в ${…}.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25" y="2636355"/>
            <a:ext cx="7220791" cy="878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/>
          <p:nvPr/>
        </p:nvSpPr>
        <p:spPr>
          <a:xfrm>
            <a:off x="2442948" y="239654"/>
            <a:ext cx="293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Булевый (логический) тип</a:t>
            </a:r>
            <a:endParaRPr b="1" i="0" sz="18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42"/>
          <p:cNvSpPr/>
          <p:nvPr/>
        </p:nvSpPr>
        <p:spPr>
          <a:xfrm>
            <a:off x="183874" y="941288"/>
            <a:ext cx="6936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Булевый тип (boolean) может принимать только два значения: true (истина) и false (ложь).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Такой тип, как правило, используется для хранения значений да/нет: true значит «да, правильно», а false значит «нет, не правильно».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883" y="2352800"/>
            <a:ext cx="6740967" cy="86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/>
          <p:nvPr/>
        </p:nvSpPr>
        <p:spPr>
          <a:xfrm>
            <a:off x="2838780" y="325974"/>
            <a:ext cx="1773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Значение «null»</a:t>
            </a:r>
            <a:endParaRPr b="1" i="0" sz="18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43"/>
          <p:cNvSpPr/>
          <p:nvPr/>
        </p:nvSpPr>
        <p:spPr>
          <a:xfrm>
            <a:off x="328351" y="982817"/>
            <a:ext cx="6841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Специальное значение null не относится ни к одному из типов, описанных выше.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Оно формирует отдельный тип, который содержит только значение null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43"/>
          <p:cNvSpPr/>
          <p:nvPr/>
        </p:nvSpPr>
        <p:spPr>
          <a:xfrm>
            <a:off x="328351" y="2015697"/>
            <a:ext cx="68415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JavaScript null не является «ссылкой на несуществующий объект» или «нулевым указателем», как в некоторых других языках.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просто специальное значение, которое представляет собой «ничего», «пусто» или «значение неизвестно».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1865" y="3617953"/>
            <a:ext cx="2715713" cy="6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/>
          <p:nvPr/>
        </p:nvSpPr>
        <p:spPr>
          <a:xfrm>
            <a:off x="403168" y="1073543"/>
            <a:ext cx="66171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Специальное значение undefined также стоит особняком. Оно формирует тип из самого себя так же, как и null.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Оно означает, что «значение не было присвоено».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переменная объявлена, но ей не присвоено никакого значения, то её значением будет undefined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44"/>
          <p:cNvSpPr/>
          <p:nvPr/>
        </p:nvSpPr>
        <p:spPr>
          <a:xfrm>
            <a:off x="2728723" y="388320"/>
            <a:ext cx="2377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Значение «undefined»</a:t>
            </a:r>
            <a:endParaRPr b="1" i="0" sz="18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8723" y="3047470"/>
            <a:ext cx="1884981" cy="1181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/>
          <p:nvPr/>
        </p:nvSpPr>
        <p:spPr>
          <a:xfrm>
            <a:off x="390698" y="697161"/>
            <a:ext cx="67167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JavaScript тип «number» не может содержать числа больше, чем                  (т. е. 9007199254740991), или меньше, чем -              для отрицательных чисел. Это техническое ограничение вызвано их внутренним представлением.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большинства случаев этого достаточно. Но иногда нам нужны действительно гигантские числа, например, в криптографии или при использовании метки времени («timestamp») с микросекундами.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 BigInt был добавлен в JavaScript, чтобы дать возможность работать с целыми числами произвольной длины.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Чтобы создать значение типа BigInt, необходимо добавить n в конец числового литерала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5"/>
          <p:cNvSpPr/>
          <p:nvPr/>
        </p:nvSpPr>
        <p:spPr>
          <a:xfrm>
            <a:off x="3758727" y="350912"/>
            <a:ext cx="825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BigInt </a:t>
            </a:r>
            <a:endParaRPr b="1" i="0" sz="18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9" name="Google Shape;29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2556" y="634817"/>
            <a:ext cx="659617" cy="324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645" y="3557840"/>
            <a:ext cx="5788241" cy="67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548" y="881300"/>
            <a:ext cx="659617" cy="32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/>
          <p:nvPr/>
        </p:nvSpPr>
        <p:spPr>
          <a:xfrm>
            <a:off x="2989244" y="301036"/>
            <a:ext cx="2279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Объекты и символы</a:t>
            </a:r>
            <a:endParaRPr b="1" i="0" sz="18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46"/>
          <p:cNvSpPr/>
          <p:nvPr/>
        </p:nvSpPr>
        <p:spPr>
          <a:xfrm>
            <a:off x="510822" y="1647905"/>
            <a:ext cx="64635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 object (объект) – особенный.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остальные типы называются «примитивными», потому что их значениями могут быть только простые значения (будь то строка, или число, или что-то ещё). В объектах же хранят коллекции данных или более сложные структуры.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 symbol (символ) используется для создания уникальных идентификаторов в объектах.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/>
          <p:nvPr/>
        </p:nvSpPr>
        <p:spPr>
          <a:xfrm>
            <a:off x="3067291" y="425727"/>
            <a:ext cx="1818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typeof</a:t>
            </a:r>
            <a:endParaRPr b="1" i="0" sz="18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47"/>
          <p:cNvSpPr/>
          <p:nvPr/>
        </p:nvSpPr>
        <p:spPr>
          <a:xfrm>
            <a:off x="136026" y="1126727"/>
            <a:ext cx="6909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Оператор typeof возвращает тип аргумента. Это полезно, когда мы хотим обрабатывать значения различных типов по-разному или просто хотим сделать проверку.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6" name="Google Shape;31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607" y="2026973"/>
            <a:ext cx="3217847" cy="2294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9344" y="179044"/>
            <a:ext cx="5850731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5901" y="416063"/>
            <a:ext cx="58864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Ð¿ÑÐµÐ´ÐµÐ»ÐµÐ½Ð¸Ðµ Ð¿ÑÐ¾Ð³ÑÐ°Ð¼Ð¼Ñ Ð¸ ÑÐ·ÑÐºÐ° Ð¿ÑÐ¾Ð³ÑÐ°Ð¼Ð¼Ð¸ÑÐ¾Ð²Ð°Ð½Ð¸Ñ"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0"/>
            <a:ext cx="7588664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Ð¿ÑÐµÐ´ÐµÐ»ÐµÐ½Ð¸Ñ ÑÑÐ°Ð½ÑÐ»ÑÑÐ¾ÑÐ°, ÐºÐ¾Ð¼Ð¿Ð¸Ð»ÑÑÐ¾ÑÐ° Ð¸ Ð¸Ð½ÑÐµÑÐ¿ÑÐµÑÐ°ÑÐ¾ÑÐ°" id="158" name="Google Shape;1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365462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>
            <a:off x="1" y="166301"/>
            <a:ext cx="6986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3C3C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Алгоритмы это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последовательных операций (в соответствии с определёнными правилами)</a:t>
            </a:r>
            <a:endParaRPr b="1" i="0" sz="1800" u="none" cap="none" strike="noStrike">
              <a:solidFill>
                <a:srgbClr val="3C3C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Как правильно рисовать блок схемы"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607" y="1218782"/>
            <a:ext cx="3493206" cy="392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357188"/>
            <a:ext cx="7129875" cy="272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7262"/>
            <a:ext cx="7258049" cy="1956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