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700280" y="1991880"/>
            <a:ext cx="580716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00280" y="1991880"/>
            <a:ext cx="5807160" cy="53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ru-RU" sz="5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52;p13"/>
          <p:cNvSpPr/>
          <p:nvPr/>
        </p:nvSpPr>
        <p:spPr>
          <a:xfrm>
            <a:off x="7337520" y="4629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53;p13"/>
          <p:cNvSpPr/>
          <p:nvPr/>
        </p:nvSpPr>
        <p:spPr>
          <a:xfrm>
            <a:off x="7790400" y="4182480"/>
            <a:ext cx="96120" cy="9576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54;p13"/>
          <p:cNvSpPr/>
          <p:nvPr/>
        </p:nvSpPr>
        <p:spPr>
          <a:xfrm>
            <a:off x="8893080" y="3333240"/>
            <a:ext cx="57240" cy="572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55;p13"/>
          <p:cNvSpPr/>
          <p:nvPr/>
        </p:nvSpPr>
        <p:spPr>
          <a:xfrm>
            <a:off x="8771400" y="4923720"/>
            <a:ext cx="96120" cy="95760"/>
          </a:xfrm>
          <a:prstGeom prst="ellipse">
            <a:avLst/>
          </a:prstGeom>
          <a:solidFill>
            <a:srgbClr val="e50549"/>
          </a:solidFill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56;p13"/>
          <p:cNvSpPr/>
          <p:nvPr/>
        </p:nvSpPr>
        <p:spPr>
          <a:xfrm>
            <a:off x="2386440" y="507960"/>
            <a:ext cx="96120" cy="95760"/>
          </a:xfrm>
          <a:prstGeom prst="ellipse">
            <a:avLst/>
          </a:prstGeom>
          <a:solidFill>
            <a:srgbClr val="e50549"/>
          </a:solidFill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57;p13"/>
          <p:cNvSpPr/>
          <p:nvPr/>
        </p:nvSpPr>
        <p:spPr>
          <a:xfrm>
            <a:off x="479520" y="2703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58;p13"/>
          <p:cNvSpPr/>
          <p:nvPr/>
        </p:nvSpPr>
        <p:spPr>
          <a:xfrm>
            <a:off x="261720" y="642960"/>
            <a:ext cx="96120" cy="95760"/>
          </a:xfrm>
          <a:prstGeom prst="ellipse">
            <a:avLst/>
          </a:prstGeom>
          <a:solidFill>
            <a:srgbClr val="009640"/>
          </a:solidFill>
          <a:ln w="19050">
            <a:solidFill>
              <a:srgbClr val="0096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59;p13"/>
          <p:cNvSpPr/>
          <p:nvPr/>
        </p:nvSpPr>
        <p:spPr>
          <a:xfrm>
            <a:off x="507240" y="1080720"/>
            <a:ext cx="192240" cy="191880"/>
          </a:xfrm>
          <a:prstGeom prst="ellipse">
            <a:avLst/>
          </a:prstGeom>
          <a:noFill/>
          <a:ln w="19050">
            <a:solidFill>
              <a:srgbClr val="ad2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60;p13"/>
          <p:cNvSpPr/>
          <p:nvPr/>
        </p:nvSpPr>
        <p:spPr>
          <a:xfrm>
            <a:off x="8313840" y="3625200"/>
            <a:ext cx="144000" cy="143640"/>
          </a:xfrm>
          <a:prstGeom prst="ellipse">
            <a:avLst/>
          </a:prstGeom>
          <a:noFill/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61;p13"/>
          <p:cNvSpPr/>
          <p:nvPr/>
        </p:nvSpPr>
        <p:spPr>
          <a:xfrm>
            <a:off x="8883000" y="4186800"/>
            <a:ext cx="144000" cy="143640"/>
          </a:xfrm>
          <a:prstGeom prst="ellipse">
            <a:avLst/>
          </a:prstGeom>
          <a:noFill/>
          <a:ln w="19050">
            <a:solidFill>
              <a:srgbClr val="0096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62;p13"/>
          <p:cNvSpPr/>
          <p:nvPr/>
        </p:nvSpPr>
        <p:spPr>
          <a:xfrm>
            <a:off x="158400" y="1596600"/>
            <a:ext cx="57240" cy="57240"/>
          </a:xfrm>
          <a:prstGeom prst="ellipse">
            <a:avLst/>
          </a:prstGeom>
          <a:solidFill>
            <a:srgbClr val="ad2689"/>
          </a:solidFill>
          <a:ln w="19050">
            <a:solidFill>
              <a:srgbClr val="ad2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63;p13"/>
          <p:cNvSpPr/>
          <p:nvPr/>
        </p:nvSpPr>
        <p:spPr>
          <a:xfrm>
            <a:off x="1396440" y="226440"/>
            <a:ext cx="192240" cy="191880"/>
          </a:xfrm>
          <a:prstGeom prst="ellipse">
            <a:avLst/>
          </a:prstGeom>
          <a:noFill/>
          <a:ln w="19050">
            <a:solidFill>
              <a:srgbClr val="22ace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64;p13"/>
          <p:cNvSpPr/>
          <p:nvPr/>
        </p:nvSpPr>
        <p:spPr>
          <a:xfrm>
            <a:off x="617400" y="2000520"/>
            <a:ext cx="57240" cy="5724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Google Shape;65;p13"/>
          <p:cNvSpPr/>
          <p:nvPr/>
        </p:nvSpPr>
        <p:spPr>
          <a:xfrm>
            <a:off x="3425400" y="387720"/>
            <a:ext cx="57240" cy="5724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Google Shape;66;p13"/>
          <p:cNvSpPr/>
          <p:nvPr/>
        </p:nvSpPr>
        <p:spPr>
          <a:xfrm>
            <a:off x="8013960" y="4567680"/>
            <a:ext cx="192240" cy="191880"/>
          </a:xfrm>
          <a:prstGeom prst="ellipse">
            <a:avLst/>
          </a:prstGeom>
          <a:noFill/>
          <a:ln w="1905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ru-RU" sz="5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89;p16"/>
          <p:cNvSpPr/>
          <p:nvPr/>
        </p:nvSpPr>
        <p:spPr>
          <a:xfrm>
            <a:off x="7337520" y="4629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90;p16"/>
          <p:cNvSpPr/>
          <p:nvPr/>
        </p:nvSpPr>
        <p:spPr>
          <a:xfrm>
            <a:off x="7790400" y="4182480"/>
            <a:ext cx="96120" cy="9576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91;p16"/>
          <p:cNvSpPr/>
          <p:nvPr/>
        </p:nvSpPr>
        <p:spPr>
          <a:xfrm>
            <a:off x="8893080" y="3333240"/>
            <a:ext cx="57240" cy="572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92;p16"/>
          <p:cNvSpPr/>
          <p:nvPr/>
        </p:nvSpPr>
        <p:spPr>
          <a:xfrm>
            <a:off x="8771400" y="4923720"/>
            <a:ext cx="96120" cy="95760"/>
          </a:xfrm>
          <a:prstGeom prst="ellipse">
            <a:avLst/>
          </a:prstGeom>
          <a:solidFill>
            <a:srgbClr val="e50549"/>
          </a:solidFill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93;p16"/>
          <p:cNvSpPr/>
          <p:nvPr/>
        </p:nvSpPr>
        <p:spPr>
          <a:xfrm>
            <a:off x="2386440" y="507960"/>
            <a:ext cx="96120" cy="95760"/>
          </a:xfrm>
          <a:prstGeom prst="ellipse">
            <a:avLst/>
          </a:prstGeom>
          <a:solidFill>
            <a:srgbClr val="e50549"/>
          </a:solidFill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94;p16"/>
          <p:cNvSpPr/>
          <p:nvPr/>
        </p:nvSpPr>
        <p:spPr>
          <a:xfrm>
            <a:off x="479520" y="2703960"/>
            <a:ext cx="96120" cy="9576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95;p16"/>
          <p:cNvSpPr/>
          <p:nvPr/>
        </p:nvSpPr>
        <p:spPr>
          <a:xfrm>
            <a:off x="261720" y="642960"/>
            <a:ext cx="96120" cy="95760"/>
          </a:xfrm>
          <a:prstGeom prst="ellipse">
            <a:avLst/>
          </a:prstGeom>
          <a:solidFill>
            <a:srgbClr val="009640"/>
          </a:solidFill>
          <a:ln w="19050">
            <a:solidFill>
              <a:srgbClr val="0096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96;p16"/>
          <p:cNvSpPr/>
          <p:nvPr/>
        </p:nvSpPr>
        <p:spPr>
          <a:xfrm>
            <a:off x="507240" y="1080720"/>
            <a:ext cx="192240" cy="191880"/>
          </a:xfrm>
          <a:prstGeom prst="ellipse">
            <a:avLst/>
          </a:prstGeom>
          <a:noFill/>
          <a:ln w="19050">
            <a:solidFill>
              <a:srgbClr val="ad2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97;p16"/>
          <p:cNvSpPr/>
          <p:nvPr/>
        </p:nvSpPr>
        <p:spPr>
          <a:xfrm>
            <a:off x="8313840" y="3625200"/>
            <a:ext cx="144000" cy="143640"/>
          </a:xfrm>
          <a:prstGeom prst="ellipse">
            <a:avLst/>
          </a:prstGeom>
          <a:noFill/>
          <a:ln w="19050">
            <a:solidFill>
              <a:srgbClr val="e505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98;p16"/>
          <p:cNvSpPr/>
          <p:nvPr/>
        </p:nvSpPr>
        <p:spPr>
          <a:xfrm>
            <a:off x="8883000" y="4186800"/>
            <a:ext cx="144000" cy="143640"/>
          </a:xfrm>
          <a:prstGeom prst="ellipse">
            <a:avLst/>
          </a:prstGeom>
          <a:noFill/>
          <a:ln w="19050">
            <a:solidFill>
              <a:srgbClr val="0096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99;p16"/>
          <p:cNvSpPr/>
          <p:nvPr/>
        </p:nvSpPr>
        <p:spPr>
          <a:xfrm>
            <a:off x="158400" y="1596600"/>
            <a:ext cx="57240" cy="57240"/>
          </a:xfrm>
          <a:prstGeom prst="ellipse">
            <a:avLst/>
          </a:prstGeom>
          <a:solidFill>
            <a:srgbClr val="ad2689"/>
          </a:solidFill>
          <a:ln w="19050">
            <a:solidFill>
              <a:srgbClr val="ad26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100;p16"/>
          <p:cNvSpPr/>
          <p:nvPr/>
        </p:nvSpPr>
        <p:spPr>
          <a:xfrm>
            <a:off x="1396440" y="226440"/>
            <a:ext cx="192240" cy="191880"/>
          </a:xfrm>
          <a:prstGeom prst="ellipse">
            <a:avLst/>
          </a:prstGeom>
          <a:noFill/>
          <a:ln w="19050">
            <a:solidFill>
              <a:srgbClr val="22ace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101;p16"/>
          <p:cNvSpPr/>
          <p:nvPr/>
        </p:nvSpPr>
        <p:spPr>
          <a:xfrm>
            <a:off x="617400" y="2000520"/>
            <a:ext cx="57240" cy="5724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Google Shape;102;p16"/>
          <p:cNvSpPr/>
          <p:nvPr/>
        </p:nvSpPr>
        <p:spPr>
          <a:xfrm>
            <a:off x="3425400" y="387720"/>
            <a:ext cx="57240" cy="57240"/>
          </a:xfrm>
          <a:prstGeom prst="ellipse">
            <a:avLst/>
          </a:prstGeom>
          <a:solidFill>
            <a:srgbClr val="f07f3c"/>
          </a:solidFill>
          <a:ln w="19050">
            <a:solidFill>
              <a:srgbClr val="f07f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Google Shape;103;p16"/>
          <p:cNvSpPr/>
          <p:nvPr/>
        </p:nvSpPr>
        <p:spPr>
          <a:xfrm>
            <a:off x="8013960" y="4567680"/>
            <a:ext cx="192240" cy="19188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959200" y="1625040"/>
            <a:ext cx="5409720" cy="2014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5000" spc="-1" strike="noStrike">
                <a:solidFill>
                  <a:srgbClr val="2d97ff"/>
                </a:solidFill>
                <a:latin typeface="Calibri"/>
                <a:ea typeface="Calibri"/>
              </a:rPr>
              <a:t>WEB - технологии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22;p22" descr=""/>
          <p:cNvPicPr/>
          <p:nvPr/>
        </p:nvPicPr>
        <p:blipFill>
          <a:blip r:embed="rId1"/>
          <a:stretch/>
        </p:blipFill>
        <p:spPr>
          <a:xfrm>
            <a:off x="6215400" y="19584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08" name="Google Shape;123;p22"/>
          <p:cNvSpPr/>
          <p:nvPr/>
        </p:nvSpPr>
        <p:spPr>
          <a:xfrm>
            <a:off x="7264080" y="152640"/>
            <a:ext cx="172512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Образовательный центр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программирования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и высоких технологий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09" name="Google Shape;124;p22"/>
          <p:cNvSpPr/>
          <p:nvPr/>
        </p:nvSpPr>
        <p:spPr>
          <a:xfrm>
            <a:off x="7164720" y="195840"/>
            <a:ext cx="24480" cy="6058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225;p32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65" name="Google Shape;226;p32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227;p32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228;p32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229;p32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Таблицы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9" name="Google Shape;230;p32"/>
          <p:cNvSpPr/>
          <p:nvPr/>
        </p:nvSpPr>
        <p:spPr>
          <a:xfrm>
            <a:off x="1387440" y="1215000"/>
            <a:ext cx="6795720" cy="9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Элемент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&lt;table&gt;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служит контейнером для элементов, определяющих содержимое таблицы. Любая таблица состоит из строк и ячеек, которые задаются с помощью тегов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&lt;tr&gt;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и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&lt;td&gt;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. Внутри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&lt;table&gt;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допустимо использовать следующие элементы: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&lt;caption&gt;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&lt;col&gt;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&lt;colgroup&gt;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&lt;tbody&gt;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&lt;td&gt;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&lt;tfoot&gt;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&lt;th&gt;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&lt;thead&gt;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и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&lt;tr&gt;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70" name="Google Shape;231;p32"/>
          <p:cNvSpPr/>
          <p:nvPr/>
        </p:nvSpPr>
        <p:spPr>
          <a:xfrm>
            <a:off x="2882880" y="2134440"/>
            <a:ext cx="2999520" cy="20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ru-RU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&lt;table&gt;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	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&lt;tr&gt;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  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	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	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&lt;td&gt;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...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&lt;/td&gt;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	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&lt;/tr&gt;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&lt;/table&gt;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36;p33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72" name="Google Shape;237;p33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238;p33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239;p33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Google Shape;240;p33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Таблицы tr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6" name="Google Shape;241;p33"/>
          <p:cNvSpPr/>
          <p:nvPr/>
        </p:nvSpPr>
        <p:spPr>
          <a:xfrm>
            <a:off x="1387440" y="1215000"/>
            <a:ext cx="679572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Тег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&lt;th&gt;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предназначен для создания одной ячейки таблицы, которая обозначается как заголовочная.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77" name="Google Shape;242;p33"/>
          <p:cNvSpPr/>
          <p:nvPr/>
        </p:nvSpPr>
        <p:spPr>
          <a:xfrm>
            <a:off x="2882880" y="2134440"/>
            <a:ext cx="2999520" cy="19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ru-RU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&lt;table&gt;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&lt;tr&gt;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&lt;th&gt;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...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&lt;/th&gt;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&lt;/tr&gt;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&lt;/table&gt;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247;p34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79" name="Google Shape;248;p34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249;p34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50;p34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Google Shape;251;p34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Таблицы th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3" name="Google Shape;252;p34"/>
          <p:cNvSpPr/>
          <p:nvPr/>
        </p:nvSpPr>
        <p:spPr>
          <a:xfrm>
            <a:off x="1387440" y="1215000"/>
            <a:ext cx="679572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Тег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&lt;th&gt;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предназначен для создания одной ячейки таблицы, которая обозначается как заголовочная.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84" name="Google Shape;253;p34"/>
          <p:cNvSpPr/>
          <p:nvPr/>
        </p:nvSpPr>
        <p:spPr>
          <a:xfrm>
            <a:off x="2882880" y="2134440"/>
            <a:ext cx="2999520" cy="19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ru-RU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&lt;table&gt;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&lt;tr&gt;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&lt;th&gt;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...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&lt;/th&gt;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&lt;/tr&gt;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&lt;/table&gt;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58;p35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86" name="Google Shape;259;p35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260;p35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261;p35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262;p35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Таблицы td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0" name="Google Shape;263;p35"/>
          <p:cNvSpPr/>
          <p:nvPr/>
        </p:nvSpPr>
        <p:spPr>
          <a:xfrm>
            <a:off x="1387440" y="1215000"/>
            <a:ext cx="679572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Тег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&lt;th&gt;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предназначен для создания одной ячейки таблицы, которая обозначается как заголовочная.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91" name="Google Shape;264;p35"/>
          <p:cNvSpPr/>
          <p:nvPr/>
        </p:nvSpPr>
        <p:spPr>
          <a:xfrm>
            <a:off x="2882880" y="2134440"/>
            <a:ext cx="2999520" cy="19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ru-RU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&lt;table&gt;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&lt;tr&gt;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&lt;td&gt;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...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&lt;/td&gt;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&lt;/tr&gt;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&lt;/table&gt;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269;p36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93" name="Google Shape;270;p36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271;p36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272;p36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oogle Shape;273;p36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Таблицы схлопывание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7" name="Google Shape;274;p36"/>
          <p:cNvSpPr/>
          <p:nvPr/>
        </p:nvSpPr>
        <p:spPr>
          <a:xfrm>
            <a:off x="1387440" y="1215000"/>
            <a:ext cx="6795720" cy="10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&lt;td</a:t>
            </a:r>
            <a:r>
              <a:rPr b="0" lang="ru" sz="1050" spc="-1" strike="noStrike">
                <a:solidFill>
                  <a:srgbClr val="b6103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rowspan=</a:t>
            </a:r>
            <a:r>
              <a:rPr b="0" lang="ru" sz="1050" spc="-1" strike="noStrike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</a:rPr>
              <a:t>"число"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...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&lt;/td&gt; - 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устанавливает число ячеек, которые должны быть объединены по вертикали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&lt;td</a:t>
            </a:r>
            <a:r>
              <a:rPr b="0" lang="ru" sz="1050" spc="-1" strike="noStrike">
                <a:solidFill>
                  <a:srgbClr val="b6103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colspan=</a:t>
            </a:r>
            <a:r>
              <a:rPr b="0" lang="ru" sz="1050" spc="-1" strike="noStrike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</a:rPr>
              <a:t>"число"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...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&lt;/td&gt; - 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устанавливает число ячеек, которые должны быть объединены по горизонтали</a:t>
            </a:r>
            <a:endParaRPr b="0" lang="ru-RU" sz="1100" spc="-1" strike="noStrike">
              <a:latin typeface="Arial"/>
            </a:endParaRPr>
          </a:p>
        </p:txBody>
      </p:sp>
      <p:pic>
        <p:nvPicPr>
          <p:cNvPr id="198" name="Google Shape;275;p36" descr=""/>
          <p:cNvPicPr/>
          <p:nvPr/>
        </p:nvPicPr>
        <p:blipFill>
          <a:blip r:embed="rId3"/>
          <a:stretch/>
        </p:blipFill>
        <p:spPr>
          <a:xfrm>
            <a:off x="1104840" y="2571840"/>
            <a:ext cx="3333240" cy="176184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276;p36" descr=""/>
          <p:cNvPicPr/>
          <p:nvPr/>
        </p:nvPicPr>
        <p:blipFill>
          <a:blip r:embed="rId4"/>
          <a:stretch/>
        </p:blipFill>
        <p:spPr>
          <a:xfrm>
            <a:off x="4792320" y="2571840"/>
            <a:ext cx="3333240" cy="17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81;p37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201" name="Google Shape;282;p37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283;p37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84;p37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285;p37"/>
          <p:cNvSpPr/>
          <p:nvPr/>
        </p:nvSpPr>
        <p:spPr>
          <a:xfrm>
            <a:off x="3638880" y="229680"/>
            <a:ext cx="426852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286;p37"/>
          <p:cNvSpPr/>
          <p:nvPr/>
        </p:nvSpPr>
        <p:spPr>
          <a:xfrm>
            <a:off x="1387440" y="1215000"/>
            <a:ext cx="679572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Google Shape;287;p37" descr=""/>
          <p:cNvPicPr/>
          <p:nvPr/>
        </p:nvPicPr>
        <p:blipFill>
          <a:blip r:embed="rId3"/>
          <a:stretch/>
        </p:blipFill>
        <p:spPr>
          <a:xfrm>
            <a:off x="1523520" y="166680"/>
            <a:ext cx="4951440" cy="47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92;p38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208" name="Google Shape;293;p38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oogle Shape;294;p38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295;p38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296;p38"/>
          <p:cNvSpPr/>
          <p:nvPr/>
        </p:nvSpPr>
        <p:spPr>
          <a:xfrm>
            <a:off x="3638880" y="229680"/>
            <a:ext cx="426852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297;p38"/>
          <p:cNvSpPr/>
          <p:nvPr/>
        </p:nvSpPr>
        <p:spPr>
          <a:xfrm>
            <a:off x="1387440" y="1215000"/>
            <a:ext cx="679572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29;p23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11" name="Google Shape;130;p23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131;p23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132;p23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133;p23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Формы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5" name="Google Shape;134;p23"/>
          <p:cNvSpPr/>
          <p:nvPr/>
        </p:nvSpPr>
        <p:spPr>
          <a:xfrm>
            <a:off x="1289520" y="1015200"/>
            <a:ext cx="6893280" cy="14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HTML-формы — это простые элементы управления HTML, которые применяются для сбора информации от посетителей веб-сайта. К ним относятся текстовые поля для ввода данных с клавиатуры, списки для выбора предопределенных данных, флажки для установки параметров и т. п.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16" name="Google Shape;135;p23"/>
          <p:cNvSpPr/>
          <p:nvPr/>
        </p:nvSpPr>
        <p:spPr>
          <a:xfrm>
            <a:off x="2408760" y="2801520"/>
            <a:ext cx="2999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ru-RU" sz="14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&lt;form&gt;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...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&lt;/form&gt;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50;p25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151;p25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52;p25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53;p25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54;p25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Input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2" name="Google Shape;155;p25"/>
          <p:cNvSpPr/>
          <p:nvPr/>
        </p:nvSpPr>
        <p:spPr>
          <a:xfrm>
            <a:off x="1387440" y="1215000"/>
            <a:ext cx="6795720" cy="7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Тег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&lt;input&gt;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является одним из разносторонних элементов формы и позволяет создавать разные элементы интерфейса и обеспечить взаимодействие с пользователем. Главным образом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&lt;input&gt;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предназначен для создания текстовых полей, различных кнопок, переключателей и флажков. 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23" name="Google Shape;156;p25"/>
          <p:cNvSpPr/>
          <p:nvPr/>
        </p:nvSpPr>
        <p:spPr>
          <a:xfrm>
            <a:off x="2882880" y="2134440"/>
            <a:ext cx="2999520" cy="6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ru-RU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&lt;input атрибуты&gt;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61;p26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62;p26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163;p26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164;p26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165;p26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Input type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9" name="Google Shape;166;p26"/>
          <p:cNvSpPr/>
          <p:nvPr/>
        </p:nvSpPr>
        <p:spPr>
          <a:xfrm>
            <a:off x="1387440" y="1215000"/>
            <a:ext cx="679572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Сообщает браузеру, к какому типу относится элемент формы.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30" name="Google Shape;167;p26"/>
          <p:cNvSpPr/>
          <p:nvPr/>
        </p:nvSpPr>
        <p:spPr>
          <a:xfrm>
            <a:off x="970920" y="2134440"/>
            <a:ext cx="7396200" cy="6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ru-RU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&lt;input</a:t>
            </a:r>
            <a:r>
              <a:rPr b="0" lang="ru" sz="1050" spc="-1" strike="noStrike">
                <a:solidFill>
                  <a:srgbClr val="b6103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type=</a:t>
            </a:r>
            <a:r>
              <a:rPr b="0" lang="ru" sz="1050" spc="-1" strike="noStrike">
                <a:solidFill>
                  <a:srgbClr val="39892f"/>
                </a:solidFill>
                <a:highlight>
                  <a:srgbClr val="f8f7f2"/>
                </a:highlight>
                <a:latin typeface="Courier New"/>
                <a:ea typeface="Courier New"/>
              </a:rPr>
              <a:t>"button|checkbox|file|hidden|image|password|radio|reset|submit|text"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&gt;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72;p27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32" name="Google Shape;173;p27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174;p27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175;p27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76;p27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Input type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36" name="Google Shape;177;p27" descr=""/>
          <p:cNvPicPr/>
          <p:nvPr/>
        </p:nvPicPr>
        <p:blipFill>
          <a:blip r:embed="rId3"/>
          <a:stretch/>
        </p:blipFill>
        <p:spPr>
          <a:xfrm>
            <a:off x="152280" y="997920"/>
            <a:ext cx="8757360" cy="259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82;p28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38" name="Google Shape;183;p28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184;p28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185;p28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86;p28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Input type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42" name="Google Shape;187;p28" descr=""/>
          <p:cNvPicPr/>
          <p:nvPr/>
        </p:nvPicPr>
        <p:blipFill>
          <a:blip r:embed="rId3"/>
          <a:stretch/>
        </p:blipFill>
        <p:spPr>
          <a:xfrm>
            <a:off x="152280" y="997920"/>
            <a:ext cx="8787600" cy="298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92;p29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44" name="Google Shape;193;p29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194;p29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195;p29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196;p29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Select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8" name="Google Shape;197;p29"/>
          <p:cNvSpPr/>
          <p:nvPr/>
        </p:nvSpPr>
        <p:spPr>
          <a:xfrm>
            <a:off x="1387440" y="1215000"/>
            <a:ext cx="679572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Тег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&lt;select&gt;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позволяет создать элемент интерфейса в виде раскрывающегося списка, а также список с одним или множественным выбором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49" name="Google Shape;198;p29"/>
          <p:cNvSpPr/>
          <p:nvPr/>
        </p:nvSpPr>
        <p:spPr>
          <a:xfrm>
            <a:off x="2882880" y="2134440"/>
            <a:ext cx="2999520" cy="15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ru-RU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&lt;select&gt;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&lt;option&gt;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Пункт 1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&lt;/option&gt;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&lt;option&gt;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Пункт 2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&lt;/option&gt;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&lt;/select&gt;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203;p30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204;p30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205;p30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206;p30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207;p30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Button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5" name="Google Shape;208;p30"/>
          <p:cNvSpPr/>
          <p:nvPr/>
        </p:nvSpPr>
        <p:spPr>
          <a:xfrm>
            <a:off x="1387440" y="1215000"/>
            <a:ext cx="679572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Тег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&lt;button&gt;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создает на веб-странице кнопки и по своему действию напоминает результат, получаемый с помощью тега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&lt;input&gt;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(с атрибутом 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type="button | reset | submit"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)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56" name="Google Shape;209;p30"/>
          <p:cNvSpPr/>
          <p:nvPr/>
        </p:nvSpPr>
        <p:spPr>
          <a:xfrm>
            <a:off x="2882880" y="2134440"/>
            <a:ext cx="299952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ru-RU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&lt;button&gt;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...</a:t>
            </a: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&lt;/button&gt;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14;p31" descr=""/>
          <p:cNvPicPr/>
          <p:nvPr/>
        </p:nvPicPr>
        <p:blipFill>
          <a:blip r:embed="rId2"/>
          <a:stretch/>
        </p:blipFill>
        <p:spPr>
          <a:xfrm>
            <a:off x="8183520" y="166680"/>
            <a:ext cx="756720" cy="605880"/>
          </a:xfrm>
          <a:prstGeom prst="rect">
            <a:avLst/>
          </a:prstGeom>
          <a:ln w="0">
            <a:noFill/>
          </a:ln>
        </p:spPr>
      </p:pic>
      <p:sp>
        <p:nvSpPr>
          <p:cNvPr id="158" name="Google Shape;215;p31"/>
          <p:cNvSpPr/>
          <p:nvPr/>
        </p:nvSpPr>
        <p:spPr>
          <a:xfrm>
            <a:off x="6694920" y="3933720"/>
            <a:ext cx="21420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216;p31"/>
          <p:cNvSpPr/>
          <p:nvPr/>
        </p:nvSpPr>
        <p:spPr>
          <a:xfrm>
            <a:off x="7059960" y="3727440"/>
            <a:ext cx="3938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217;p31"/>
          <p:cNvSpPr/>
          <p:nvPr/>
        </p:nvSpPr>
        <p:spPr>
          <a:xfrm>
            <a:off x="7224120" y="3502080"/>
            <a:ext cx="752040" cy="4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fd8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218;p31"/>
          <p:cNvSpPr/>
          <p:nvPr/>
        </p:nvSpPr>
        <p:spPr>
          <a:xfrm>
            <a:off x="3638880" y="229680"/>
            <a:ext cx="42685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Textarea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2" name="Google Shape;219;p31"/>
          <p:cNvSpPr/>
          <p:nvPr/>
        </p:nvSpPr>
        <p:spPr>
          <a:xfrm>
            <a:off x="1387440" y="1215000"/>
            <a:ext cx="679572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Поле </a:t>
            </a:r>
            <a:r>
              <a:rPr b="1" lang="ru" sz="1100" spc="-1" strike="noStrike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&lt;textarea&gt;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представляет собой элемент формы для создания области, в которую можно вводить несколько строк текста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163" name="Google Shape;220;p31"/>
          <p:cNvSpPr/>
          <p:nvPr/>
        </p:nvSpPr>
        <p:spPr>
          <a:xfrm>
            <a:off x="2882880" y="2134440"/>
            <a:ext cx="2999520" cy="15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701"/>
              </a:spcBef>
              <a:buNone/>
              <a:tabLst>
                <a:tab algn="l" pos="0"/>
              </a:tabLst>
            </a:pPr>
            <a:r>
              <a:rPr b="1" lang="ru" sz="145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Синтаксис</a:t>
            </a:r>
            <a:endParaRPr b="0" lang="ru-RU" sz="1450" spc="-1" strike="noStrike">
              <a:latin typeface="Arial"/>
            </a:endParaRPr>
          </a:p>
          <a:p>
            <a:pPr marL="3556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&lt;textarea атрибуты&gt;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  </a:t>
            </a:r>
            <a:r>
              <a:rPr b="0" lang="ru" sz="1050" spc="-1" strike="noStrike">
                <a:solidFill>
                  <a:srgbClr val="000000"/>
                </a:solidFill>
                <a:highlight>
                  <a:srgbClr val="f8f7f2"/>
                </a:highlight>
                <a:latin typeface="Courier New"/>
                <a:ea typeface="Courier New"/>
              </a:rPr>
              <a:t>текст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ru" sz="1050" spc="-1" strike="noStrike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</a:rPr>
              <a:t>&lt;/textarea&gt;</a:t>
            </a:r>
            <a:endParaRPr b="0" lang="ru-RU" sz="1050" spc="-1" strike="noStrike">
              <a:latin typeface="Arial"/>
            </a:endParaRPr>
          </a:p>
          <a:p>
            <a:pPr marL="35568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tabLst>
                <a:tab algn="l" pos="0"/>
              </a:tabLst>
            </a:pP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2022-10-09T19:51:19Z</dcterms:modified>
  <cp:revision>1</cp:revision>
  <dc:subject/>
  <dc:title/>
</cp:coreProperties>
</file>