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EC4-E400-93E7-3E1A-A1708743E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880C-34AF-07D3-F15A-FB51044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DDB9-3965-19D5-8BF7-4D097252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849C-9050-781C-A5A6-D6E1153E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C30B-E0F7-F2F7-35E6-F5ABA1DF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020C-3FFC-F4A6-ABFE-F5FC91D1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5B513-BF40-8002-9EA9-1167496C7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5F3C-E422-4251-7480-9319A57A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278A-9CA6-5B1F-C3BD-CC53A996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07B4-407E-5ED9-97EB-94D27A7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E0916-403F-0071-FB44-66B6EEF97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DDF7-6381-550A-7B1C-5B2A5570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732-8396-674C-30A4-603B0F44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DBE3-0226-B4CC-D0CC-A101F00D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8D85-B11E-4DF4-C44C-2DA4C7EF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12E-C4C3-15FA-6B79-39AAFEA9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43FE-7B43-070F-E987-A859B021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FC88-9CC2-3AC7-237D-F7BD73EA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0871-C585-EAA1-27C5-C2F90D38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B439-A7E6-754E-E455-C2A25AF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EDE5-3CDC-C814-5BF4-8F74B413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78CD1-EBF3-8881-406C-4DB2ACBB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5FDD-A7BF-9CA1-8E87-2B2B8A1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82C6-3A95-B68E-78EB-0FE36225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9DF9-EC4A-1CBE-0C2D-4B9BDF1F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46DC-DC41-815C-3A23-58F78CEF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7CCF-C30B-13AF-AEDC-4E8B33FD6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0222-5601-A275-56E8-439BA59A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4B796-83E0-48AF-AAFF-04F4429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7325F-AC7C-7BC0-8164-DF475EE4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1737F-AB9D-3122-E260-851EC42B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9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040C-B68C-AE1F-194A-E397D769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F84F-468B-40D6-A35E-AD580825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AE27-8559-0B59-9D8A-65CC8E8B6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A79D1-BAA2-50BA-AA01-6A3371F09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B7CBD-9FBC-9989-B5A7-02B718CA1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20607-F1E6-BA54-5BD2-3C25D789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86909-2EF1-254D-6A99-5E596726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9EB76-3470-B5CE-8542-BB047C34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5C18-4F5C-C32B-7020-FB2AC5E9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87CB-9C54-0AF7-7AAA-8E408A24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DAD96-FC14-8C04-2BAD-8A353CA4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A108-7925-010E-E5B2-8601AD1C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2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47FFD-0131-B539-C1B9-2F3FA90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DA588-1072-A5A3-7852-BC3BE82C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B825E-E53C-B532-359A-8EDF79CE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0D57-0277-20C8-07A2-4EB4316F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E108-B45E-43F9-6903-03772657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805C4-2FF3-9BA5-8E62-2628465F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AB23-E2D2-4A76-A669-5688833F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0FC6-E629-5E3D-4E65-D5A3C04B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3C87-B652-0D97-443A-A19EEF8D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DDB8-FF67-3EE9-6258-DBB41FB2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B503C-A0FF-BC4C-9DB9-846A1719D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102F-A792-2C8E-E3D3-2D388565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B8ED-FAA1-D2AE-E002-06EBF0CE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11DC-895C-CFA1-3964-8E57705E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87441-0B32-1D94-0CCB-53FBAE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A3B4-5995-C926-2C3F-9DC20622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A0CB-9BD3-531D-C7B5-33481773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9EEE-5066-348A-03BD-0FDAE416F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ECB7-F7EE-4B2D-B1E2-D70B059D9B89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012-A5C9-09D0-01BD-559503D7E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7052-A854-73F0-03D2-2E0257F1F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6718-9B23-48E5-AF45-C7664BEE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508075" y="362707"/>
            <a:ext cx="1080921" cy="1080921"/>
            <a:chOff x="2008365" y="183032"/>
            <a:chExt cx="545465" cy="545465"/>
          </a:xfrm>
        </p:grpSpPr>
        <p:sp>
          <p:nvSpPr>
            <p:cNvPr id="4" name="object 4"/>
            <p:cNvSpPr/>
            <p:nvPr/>
          </p:nvSpPr>
          <p:spPr>
            <a:xfrm>
              <a:off x="2013445" y="18557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3999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2010905" y="18809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0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13108" y="367740"/>
            <a:ext cx="1070855" cy="1070855"/>
            <a:chOff x="2010905" y="185572"/>
            <a:chExt cx="540385" cy="540385"/>
          </a:xfrm>
        </p:grpSpPr>
        <p:sp>
          <p:nvSpPr>
            <p:cNvPr id="8" name="object 8"/>
            <p:cNvSpPr/>
            <p:nvPr/>
          </p:nvSpPr>
          <p:spPr>
            <a:xfrm>
              <a:off x="2010905" y="723036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0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548382" y="18557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3999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75302" y="1786654"/>
            <a:ext cx="11749549" cy="1501210"/>
            <a:chOff x="87743" y="901598"/>
            <a:chExt cx="4483735" cy="757555"/>
          </a:xfrm>
        </p:grpSpPr>
        <p:sp>
          <p:nvSpPr>
            <p:cNvPr id="11" name="object 11"/>
            <p:cNvSpPr/>
            <p:nvPr/>
          </p:nvSpPr>
          <p:spPr>
            <a:xfrm>
              <a:off x="87743" y="90159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544" y="964854"/>
              <a:ext cx="4432935" cy="694055"/>
            </a:xfrm>
            <a:custGeom>
              <a:avLst/>
              <a:gdLst/>
              <a:ahLst/>
              <a:cxnLst/>
              <a:rect l="l" t="t" r="r" b="b"/>
              <a:pathLst>
                <a:path w="4432935" h="694055">
                  <a:moveTo>
                    <a:pt x="4432566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4432566" y="6938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43" y="946017"/>
              <a:ext cx="4432935" cy="662305"/>
            </a:xfrm>
            <a:custGeom>
              <a:avLst/>
              <a:gdLst/>
              <a:ahLst/>
              <a:cxnLst/>
              <a:rect l="l" t="t" r="r" b="b"/>
              <a:pathLst>
                <a:path w="4432935" h="662305">
                  <a:moveTo>
                    <a:pt x="4432566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6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4381765" y="661878"/>
                  </a:lnTo>
                  <a:lnTo>
                    <a:pt x="4401490" y="657870"/>
                  </a:lnTo>
                  <a:lnTo>
                    <a:pt x="4417643" y="646956"/>
                  </a:lnTo>
                  <a:lnTo>
                    <a:pt x="4428558" y="630803"/>
                  </a:lnTo>
                  <a:lnTo>
                    <a:pt x="4432566" y="61107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2741" y="1912004"/>
            <a:ext cx="8784532" cy="1068747"/>
          </a:xfrm>
          <a:prstGeom prst="rect">
            <a:avLst/>
          </a:prstGeom>
        </p:spPr>
        <p:txBody>
          <a:bodyPr vert="horz" wrap="square" lIns="0" tIns="83051" rIns="0" bIns="0" rtlCol="0">
            <a:spAutoFit/>
          </a:bodyPr>
          <a:lstStyle/>
          <a:p>
            <a:pPr algn="ctr"/>
            <a:r>
              <a:rPr lang="en-IN" sz="3200" b="1" dirty="0"/>
              <a:t>Offline Voice Assistant Using </a:t>
            </a:r>
            <a:r>
              <a:rPr lang="en-IN" sz="3200" b="1" dirty="0" err="1"/>
              <a:t>Vosk</a:t>
            </a:r>
            <a:r>
              <a:rPr lang="en-IN" sz="3200" b="1" dirty="0"/>
              <a:t>, </a:t>
            </a:r>
            <a:r>
              <a:rPr lang="en-IN" sz="3200" b="1" dirty="0" err="1"/>
              <a:t>PyAudio</a:t>
            </a:r>
            <a:r>
              <a:rPr lang="en-IN" sz="3200" b="1" dirty="0"/>
              <a:t>, and </a:t>
            </a:r>
            <a:r>
              <a:rPr lang="en-IN" sz="3200" b="1" dirty="0" err="1"/>
              <a:t>Tkinter</a:t>
            </a:r>
            <a:r>
              <a:rPr lang="en-IN" sz="3200" b="1" dirty="0"/>
              <a:t> GUI in Python</a:t>
            </a:r>
            <a:endParaRPr lang="en-IN" sz="3200" dirty="0"/>
          </a:p>
        </p:txBody>
      </p:sp>
      <p:sp>
        <p:nvSpPr>
          <p:cNvPr id="15" name="object 15"/>
          <p:cNvSpPr txBox="1"/>
          <p:nvPr/>
        </p:nvSpPr>
        <p:spPr>
          <a:xfrm>
            <a:off x="3217856" y="3765911"/>
            <a:ext cx="5355127" cy="73466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algn="ctr">
              <a:spcBef>
                <a:spcPts val="178"/>
              </a:spcBef>
            </a:pPr>
            <a:r>
              <a:rPr sz="2378" b="1" dirty="0">
                <a:latin typeface="Arial"/>
                <a:cs typeface="Arial"/>
              </a:rPr>
              <a:t>COEP</a:t>
            </a:r>
            <a:r>
              <a:rPr sz="2378" b="1" spc="79" dirty="0">
                <a:latin typeface="Arial"/>
                <a:cs typeface="Arial"/>
              </a:rPr>
              <a:t> </a:t>
            </a:r>
            <a:r>
              <a:rPr sz="2378" b="1" spc="-99" dirty="0">
                <a:latin typeface="Arial"/>
                <a:cs typeface="Arial"/>
              </a:rPr>
              <a:t>Technological</a:t>
            </a:r>
            <a:r>
              <a:rPr sz="2378" b="1" spc="89" dirty="0">
                <a:latin typeface="Arial"/>
                <a:cs typeface="Arial"/>
              </a:rPr>
              <a:t> </a:t>
            </a:r>
            <a:r>
              <a:rPr sz="2378" b="1" spc="-79" dirty="0">
                <a:latin typeface="Arial"/>
                <a:cs typeface="Arial"/>
              </a:rPr>
              <a:t>University,</a:t>
            </a:r>
            <a:r>
              <a:rPr sz="2378" b="1" spc="89" dirty="0">
                <a:latin typeface="Arial"/>
                <a:cs typeface="Arial"/>
              </a:rPr>
              <a:t> </a:t>
            </a:r>
            <a:r>
              <a:rPr sz="2378" b="1" spc="-40" dirty="0">
                <a:latin typeface="Arial"/>
                <a:cs typeface="Arial"/>
              </a:rPr>
              <a:t>Pune</a:t>
            </a:r>
            <a:endParaRPr lang="en-US" sz="2378" b="1" spc="-40" dirty="0">
              <a:latin typeface="Arial"/>
              <a:cs typeface="Arial"/>
            </a:endParaRPr>
          </a:p>
          <a:p>
            <a:pPr algn="ctr">
              <a:spcBef>
                <a:spcPts val="178"/>
              </a:spcBef>
            </a:pPr>
            <a:endParaRPr sz="2081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3045" y="4730067"/>
            <a:ext cx="5554271" cy="69512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IN" sz="2180" spc="-79" dirty="0">
                <a:latin typeface="Arial MT"/>
                <a:cs typeface="Times New Roman" panose="02020603050405020304" pitchFamily="18" charset="0"/>
              </a:rPr>
              <a:t>Sameer Ramchandra Mhaske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IN" sz="2180" spc="-79" dirty="0">
                <a:latin typeface="Arial MT"/>
                <a:cs typeface="Times New Roman" panose="02020603050405020304" pitchFamily="18" charset="0"/>
              </a:rPr>
              <a:t>Armaan</a:t>
            </a:r>
            <a:r>
              <a:rPr lang="en-IN" sz="2180" spc="-10" dirty="0">
                <a:latin typeface="Arial MT"/>
                <a:cs typeface="Times New Roman" panose="02020603050405020304" pitchFamily="18" charset="0"/>
              </a:rPr>
              <a:t> </a:t>
            </a:r>
            <a:r>
              <a:rPr lang="en-IN" sz="2180" spc="-109" dirty="0" err="1">
                <a:latin typeface="Arial MT"/>
                <a:cs typeface="Times New Roman" panose="02020603050405020304" pitchFamily="18" charset="0"/>
              </a:rPr>
              <a:t>Gousmohiddin</a:t>
            </a:r>
            <a:r>
              <a:rPr lang="en-IN" sz="2180" spc="-10" dirty="0">
                <a:latin typeface="Arial MT"/>
                <a:cs typeface="Times New Roman" panose="02020603050405020304" pitchFamily="18" charset="0"/>
              </a:rPr>
              <a:t> </a:t>
            </a:r>
            <a:r>
              <a:rPr lang="en-IN" sz="2180" spc="-40" dirty="0">
                <a:latin typeface="Arial MT"/>
                <a:cs typeface="Times New Roman" panose="02020603050405020304" pitchFamily="18" charset="0"/>
              </a:rPr>
              <a:t>Kazi 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23346" y="4725865"/>
            <a:ext cx="4563927" cy="69512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19" dirty="0">
                <a:latin typeface="Arial MT"/>
                <a:cs typeface="Times New Roman" panose="02020603050405020304" pitchFamily="18" charset="0"/>
              </a:rPr>
              <a:t>7124990</a:t>
            </a:r>
            <a:r>
              <a:rPr lang="en-IN" sz="2180" spc="-119" dirty="0">
                <a:latin typeface="Arial MT"/>
                <a:cs typeface="Times New Roman" panose="02020603050405020304" pitchFamily="18" charset="0"/>
              </a:rPr>
              <a:t>14</a:t>
            </a:r>
            <a:r>
              <a:rPr sz="2180" spc="-20" dirty="0">
                <a:latin typeface="Arial MT"/>
                <a:cs typeface="Times New Roman" panose="02020603050405020304" pitchFamily="18" charset="0"/>
              </a:rPr>
              <a:t> </a:t>
            </a:r>
            <a:r>
              <a:rPr sz="2180" dirty="0">
                <a:latin typeface="Arial MT"/>
                <a:cs typeface="Times New Roman" panose="02020603050405020304" pitchFamily="18" charset="0"/>
              </a:rPr>
              <a:t>–</a:t>
            </a:r>
            <a:r>
              <a:rPr sz="2180" spc="-20" dirty="0">
                <a:latin typeface="Arial MT"/>
                <a:cs typeface="Times New Roman" panose="02020603050405020304" pitchFamily="18" charset="0"/>
              </a:rPr>
              <a:t> </a:t>
            </a:r>
            <a:r>
              <a:rPr sz="2180" spc="-79" dirty="0">
                <a:latin typeface="Arial MT"/>
                <a:cs typeface="Times New Roman" panose="02020603050405020304" pitchFamily="18" charset="0"/>
              </a:rPr>
              <a:t>Robotics</a:t>
            </a:r>
            <a:r>
              <a:rPr sz="2180" spc="-20" dirty="0">
                <a:latin typeface="Arial MT"/>
                <a:cs typeface="Times New Roman" panose="02020603050405020304" pitchFamily="18" charset="0"/>
              </a:rPr>
              <a:t> </a:t>
            </a:r>
            <a:r>
              <a:rPr sz="2180" spc="-89" dirty="0">
                <a:latin typeface="Arial MT"/>
                <a:cs typeface="Times New Roman" panose="02020603050405020304" pitchFamily="18" charset="0"/>
              </a:rPr>
              <a:t>and</a:t>
            </a:r>
            <a:r>
              <a:rPr sz="2180" spc="-10" dirty="0">
                <a:latin typeface="Arial MT"/>
                <a:cs typeface="Times New Roman" panose="02020603050405020304" pitchFamily="18" charset="0"/>
              </a:rPr>
              <a:t> </a:t>
            </a:r>
            <a:r>
              <a:rPr sz="2180" spc="-50" dirty="0">
                <a:latin typeface="Arial MT"/>
                <a:cs typeface="Times New Roman" panose="02020603050405020304" pitchFamily="18" charset="0"/>
              </a:rPr>
              <a:t>AI</a:t>
            </a:r>
            <a:endParaRPr lang="en-IN" sz="2180" spc="-50" dirty="0">
              <a:latin typeface="Arial MT"/>
              <a:cs typeface="Times New Roman" panose="02020603050405020304" pitchFamily="18" charset="0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IN" sz="2180" spc="-119" dirty="0">
                <a:latin typeface="Arial MT"/>
                <a:cs typeface="Times New Roman" panose="02020603050405020304" pitchFamily="18" charset="0"/>
              </a:rPr>
              <a:t>712499006</a:t>
            </a:r>
            <a:r>
              <a:rPr lang="en-IN" sz="2180" spc="-20" dirty="0">
                <a:latin typeface="Arial MT"/>
                <a:cs typeface="Times New Roman" panose="02020603050405020304" pitchFamily="18" charset="0"/>
              </a:rPr>
              <a:t> </a:t>
            </a:r>
            <a:r>
              <a:rPr lang="en-IN" sz="2180" dirty="0">
                <a:latin typeface="Arial MT"/>
                <a:cs typeface="Times New Roman" panose="02020603050405020304" pitchFamily="18" charset="0"/>
              </a:rPr>
              <a:t>–</a:t>
            </a:r>
            <a:r>
              <a:rPr lang="en-IN" sz="2180" spc="-20" dirty="0">
                <a:latin typeface="Arial MT"/>
                <a:cs typeface="Times New Roman" panose="02020603050405020304" pitchFamily="18" charset="0"/>
              </a:rPr>
              <a:t> </a:t>
            </a:r>
            <a:r>
              <a:rPr lang="en-IN" sz="2180" spc="-79" dirty="0">
                <a:latin typeface="Arial MT"/>
                <a:cs typeface="Times New Roman" panose="02020603050405020304" pitchFamily="18" charset="0"/>
              </a:rPr>
              <a:t>Robotics</a:t>
            </a:r>
            <a:r>
              <a:rPr lang="en-IN" sz="2180" spc="-20" dirty="0">
                <a:latin typeface="Arial MT"/>
                <a:cs typeface="Times New Roman" panose="02020603050405020304" pitchFamily="18" charset="0"/>
              </a:rPr>
              <a:t> </a:t>
            </a:r>
            <a:r>
              <a:rPr lang="en-IN" sz="2180" spc="-89" dirty="0">
                <a:latin typeface="Arial MT"/>
                <a:cs typeface="Times New Roman" panose="02020603050405020304" pitchFamily="18" charset="0"/>
              </a:rPr>
              <a:t>and</a:t>
            </a:r>
            <a:r>
              <a:rPr lang="en-IN" sz="2180" spc="-10" dirty="0">
                <a:latin typeface="Arial MT"/>
                <a:cs typeface="Times New Roman" panose="02020603050405020304" pitchFamily="18" charset="0"/>
              </a:rPr>
              <a:t> </a:t>
            </a:r>
            <a:r>
              <a:rPr lang="en-IN" sz="2180" spc="-50" dirty="0">
                <a:latin typeface="Arial MT"/>
                <a:cs typeface="Times New Roman" panose="02020603050405020304" pitchFamily="18" charset="0"/>
              </a:rPr>
              <a:t>AI</a:t>
            </a:r>
            <a:endParaRPr sz="2180" dirty="0">
              <a:latin typeface="Arial MT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6587613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F304E6-1850-F27E-82B3-B0937E92C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15" y="39130"/>
            <a:ext cx="1424377" cy="16940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EFB2-BF38-43E4-B2E4-0D153D39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B4A5136-1804-6A4D-EC66-1BB33DD578EE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8F8A92-4672-FD09-BAFD-1F3EBAE4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355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Advantages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FD3F11DA-B602-AD77-6AFB-14478B91D9B7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FC97E3-E356-B6B0-94DD-EDD6200F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94" y="1095278"/>
            <a:ext cx="40387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Internet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User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Customizable.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Useful for ASR + GUI learning.</a:t>
            </a:r>
          </a:p>
        </p:txBody>
      </p:sp>
    </p:spTree>
    <p:extLst>
      <p:ext uri="{BB962C8B-B14F-4D97-AF65-F5344CB8AC3E}">
        <p14:creationId xmlns:p14="http://schemas.microsoft.com/office/powerpoint/2010/main" val="56903303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0BEFB-038D-4571-EEDA-CC891C831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F37EF14-C33E-729E-D62F-33A9544123EB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B6A49DC-C86C-EC06-B469-A8570A7D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691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Limitations &amp; Future Scope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1D57E976-B65A-FF89-690A-3C42C7504723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87ADD3-B18B-CF2F-7075-9ECB8620D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75037"/>
              </p:ext>
            </p:extLst>
          </p:nvPr>
        </p:nvGraphicFramePr>
        <p:xfrm>
          <a:off x="1528194" y="1199100"/>
          <a:ext cx="10515600" cy="228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557552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2306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Limitation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81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Fixed Commands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Use External Config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077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No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Add NLP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387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GUI Exit Missing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Add Exit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6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Static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GPT or Dynamic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1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23636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6354A-0B61-D924-B31A-0C4B63AF8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B62CB39-5006-7799-FC2B-8B729C1F4731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ACA07ED-EE87-A884-0FAB-401B8AFB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36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Conclusion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D45F8191-5C83-2E79-93EB-8A6500036980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1ED013-9886-8802-7CF2-9237422C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94" y="1260281"/>
            <a:ext cx="67564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built offline assistant.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Integrates ASR, TTS, and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Privacy-focused and customizable.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Expandable for smart home, education, or industry.</a:t>
            </a:r>
          </a:p>
        </p:txBody>
      </p:sp>
    </p:spTree>
    <p:extLst>
      <p:ext uri="{BB962C8B-B14F-4D97-AF65-F5344CB8AC3E}">
        <p14:creationId xmlns:p14="http://schemas.microsoft.com/office/powerpoint/2010/main" val="373614485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599D6F1-C08E-25F1-016E-71CBDDF6F147}"/>
              </a:ext>
            </a:extLst>
          </p:cNvPr>
          <p:cNvSpPr/>
          <p:nvPr/>
        </p:nvSpPr>
        <p:spPr>
          <a:xfrm>
            <a:off x="0" y="2143432"/>
            <a:ext cx="12191999" cy="16518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4C44-8264-FCEE-E148-07576E17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1" y="1041400"/>
            <a:ext cx="9144000" cy="2387600"/>
          </a:xfrm>
        </p:spPr>
        <p:txBody>
          <a:bodyPr/>
          <a:lstStyle/>
          <a:p>
            <a:r>
              <a:rPr lang="en-IN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20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4E2A9E-37F5-A3D7-681F-09B019D7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84" y="365125"/>
            <a:ext cx="7566645" cy="5718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+mn-lt"/>
              </a:rPr>
              <a:t>Introduction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6BE8EAE4-9ECE-5D26-5BE3-28472380A163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2CA3B86-7334-42CC-8BE2-29E1D482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34" y="1166842"/>
            <a:ext cx="926773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• </a:t>
            </a:r>
            <a:r>
              <a:rPr lang="en-IN" sz="2400" dirty="0"/>
              <a:t>Growing use of voice assistants in smartphones, homes, and robotics.</a:t>
            </a:r>
            <a:br>
              <a:rPr lang="en-IN" sz="2400" dirty="0"/>
            </a:br>
            <a:r>
              <a:rPr lang="en-IN" sz="2400" dirty="0"/>
              <a:t>• Most popular assistants (Google, Alexa, Siri) need constant internet.</a:t>
            </a:r>
            <a:br>
              <a:rPr lang="en-IN" sz="2400" dirty="0"/>
            </a:br>
            <a:r>
              <a:rPr lang="en-IN" sz="2400" dirty="0"/>
              <a:t>• A fully offline voice assistant using Python.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/>
              <a:t>Speech Recognition:</a:t>
            </a:r>
            <a:r>
              <a:rPr lang="en-IN" sz="2400" dirty="0"/>
              <a:t> </a:t>
            </a:r>
            <a:r>
              <a:rPr lang="en-IN" sz="2400" dirty="0" err="1"/>
              <a:t>Vosk</a:t>
            </a:r>
            <a:r>
              <a:rPr lang="en-IN" sz="2400" dirty="0"/>
              <a:t> (offline model)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/>
              <a:t>Audio Input:</a:t>
            </a:r>
            <a:r>
              <a:rPr lang="en-IN" sz="2400" dirty="0"/>
              <a:t> </a:t>
            </a:r>
            <a:r>
              <a:rPr lang="en-IN" sz="2400" dirty="0" err="1"/>
              <a:t>PyAudio</a:t>
            </a:r>
            <a:endParaRPr lang="en-IN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/>
              <a:t>Voice Output:</a:t>
            </a:r>
            <a:r>
              <a:rPr lang="en-IN" sz="2400" dirty="0"/>
              <a:t> pyttsx3 (offline TTS)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b="1" dirty="0"/>
              <a:t>GUI:</a:t>
            </a:r>
            <a:r>
              <a:rPr lang="en-IN" sz="2400" dirty="0"/>
              <a:t> </a:t>
            </a:r>
            <a:r>
              <a:rPr lang="en-IN" sz="2400" dirty="0" err="1"/>
              <a:t>Tkinter</a:t>
            </a:r>
            <a:r>
              <a:rPr lang="en-IN" sz="2400" dirty="0"/>
              <a:t> for real-time interaction</a:t>
            </a:r>
          </a:p>
          <a:p>
            <a:r>
              <a:rPr lang="en-IN" sz="2400" b="1" dirty="0"/>
              <a:t>• </a:t>
            </a:r>
            <a:r>
              <a:rPr lang="en-IN" sz="2400" dirty="0"/>
              <a:t>Highlights: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/>
              <a:t>Works without internet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/>
              <a:t>Responds to voice commands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/>
              <a:t>Displays and logs queries/responses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/>
              <a:t>Fuzzy matching for flexible input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78BDE6-0E96-8738-845E-E2C778F4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31" y="2160812"/>
            <a:ext cx="4219268" cy="3508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00B1-856F-D20D-6E24-88480E4D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DF684C7-41E0-7032-6FB1-CFA4408ED588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89DE37-3997-59CE-3D82-F8FC756E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95" y="303741"/>
            <a:ext cx="2581690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Objectives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F3E1A95C-7553-49CD-15FA-63E0CD5AB47A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1DF4B-A33F-AFF4-84E9-0EFF42073EE1}"/>
              </a:ext>
            </a:extLst>
          </p:cNvPr>
          <p:cNvSpPr txBox="1"/>
          <p:nvPr/>
        </p:nvSpPr>
        <p:spPr>
          <a:xfrm>
            <a:off x="1203730" y="145067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Implement fully offline 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Recognize voice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Provide voice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GUI for interaction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Maintain query-response history.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9F2D22-7D5F-A91E-C217-07152DA1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5" y="1189702"/>
            <a:ext cx="4886632" cy="3839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957941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F175-4DDA-E17D-D704-04A4917CE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A02B694-22A8-A4E4-F96A-078A6ED06162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47781F-24C4-C16A-0906-76972E7E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84" y="365125"/>
            <a:ext cx="7566645" cy="5718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+mn-lt"/>
              </a:rPr>
              <a:t>Tools and Technologies Used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A69FF458-2FD1-DC5A-B41C-AAD8D6497629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2B15DC-1E20-8374-B48B-3ADC5A7D4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66113"/>
              </p:ext>
            </p:extLst>
          </p:nvPr>
        </p:nvGraphicFramePr>
        <p:xfrm>
          <a:off x="1528194" y="1378047"/>
          <a:ext cx="10515600" cy="3657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74118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7704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Tool/Library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55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Python 3.x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Core Language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24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Tkinter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GUI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81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Vosk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Speech Recognition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652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PyAudio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Audio Handling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3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pyttsx3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Text-to-Speech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difflib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Fuzzy Matching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5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threading</a:t>
                      </a:r>
                      <a:endParaRPr lang="en-IN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Non-blocking Operations</a:t>
                      </a:r>
                      <a:endParaRPr lang="en-IN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42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84839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4B2D-439F-4F5E-8B19-D01C648F4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21167BF-BBEF-2912-1A52-043698B122D1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C0939D-2420-DC7D-6E1A-ED48157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32" y="365125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System Architecture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B11AF887-5ED7-5850-500F-A34D5FC7F94C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F9E05-BDAB-E5E4-68F7-B056B47D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97" y="1755275"/>
            <a:ext cx="501025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VoiceAssistant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Recognition, Response, Logging.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AssistantGUI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UI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Fuzzy Matching: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difflib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similarity.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Offline Models: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vosk-model-small-en-in-0.4.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110AD-5BE0-89C9-18FC-A76E9622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2"/>
          <a:stretch>
            <a:fillRect/>
          </a:stretch>
        </p:blipFill>
        <p:spPr>
          <a:xfrm>
            <a:off x="6000751" y="1565787"/>
            <a:ext cx="6191249" cy="37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9217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2A62A-9FBE-23E3-E660-35C77387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2282F2-076C-F2F2-1133-87D67791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29"/>
          <a:stretch>
            <a:fillRect/>
          </a:stretch>
        </p:blipFill>
        <p:spPr>
          <a:xfrm>
            <a:off x="4965290" y="2674374"/>
            <a:ext cx="7010400" cy="3665965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95FCA13-339C-D798-8EE6-312E4B875AC5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09264D-117A-67B6-8335-66C4EB3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626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Working Principle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81BA3652-38F6-4C2F-C231-B1E9EE9D9B6C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2A28B8-4821-3753-80EA-F7C2F042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94" y="1313735"/>
            <a:ext cx="50658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Waits for keyword: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“assistant”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Listens for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Speech → Text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Vosk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matched with known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Responds (TTS, GUI).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to standby.</a:t>
            </a:r>
          </a:p>
        </p:txBody>
      </p:sp>
    </p:spTree>
    <p:extLst>
      <p:ext uri="{BB962C8B-B14F-4D97-AF65-F5344CB8AC3E}">
        <p14:creationId xmlns:p14="http://schemas.microsoft.com/office/powerpoint/2010/main" val="12599411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719C7-711D-D253-1433-A9C5C4B99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866333B-6B8C-996B-59FC-DAF7B66DAC08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E5F6FD-2ED2-4834-8FFC-0B972735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982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Features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CDA8CD23-13D7-C180-00C4-997433ADEF96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0F949-9AD5-C009-5B68-BBB42770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94" y="1038431"/>
            <a:ext cx="35491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100% Offline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 Status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Fuzzy Keyword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Interaction Log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Text-to-Speech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Robust Error Handling.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0C9EB-336E-A3C7-5215-0D3A4479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71" y="936965"/>
            <a:ext cx="4714567" cy="56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578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A818-9182-1D25-6050-A64ECB44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66EE34C-3D87-0876-AE39-F1EC7892115D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6EAD45-2EA3-1610-EF14-7B0DDA0C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143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High-Level Differences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DD713562-64FB-BE4B-2EBD-8DEC36192F08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0FB3AA-9869-3F22-689B-BA3FF2BE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68209"/>
              </p:ext>
            </p:extLst>
          </p:nvPr>
        </p:nvGraphicFramePr>
        <p:xfrm>
          <a:off x="1528194" y="1289557"/>
          <a:ext cx="10515600" cy="3657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62540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5268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17014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Earlier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Improved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0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MP3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pyttsx3 (TTS)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16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56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664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Fuzzy Matching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35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Status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GUI-based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276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GUI-enhanced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109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Fallback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Fully Offline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25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04048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5BACF-1E82-4B88-FDA8-1CD9B13B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E887645-EF3A-BA54-BBED-1C9B11A42D57}"/>
              </a:ext>
            </a:extLst>
          </p:cNvPr>
          <p:cNvSpPr/>
          <p:nvPr/>
        </p:nvSpPr>
        <p:spPr>
          <a:xfrm>
            <a:off x="0" y="242358"/>
            <a:ext cx="12192000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04A398-597C-087F-34AB-ABA0F7C9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188" y="303741"/>
            <a:ext cx="7566645" cy="5718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Sample Predefined Commands</a:t>
            </a: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EED7E1FC-49E9-BAE7-2CC1-75FC7636F11B}"/>
              </a:ext>
            </a:extLst>
          </p:cNvPr>
          <p:cNvSpPr/>
          <p:nvPr/>
        </p:nvSpPr>
        <p:spPr>
          <a:xfrm>
            <a:off x="0" y="6577781"/>
            <a:ext cx="12191999" cy="271310"/>
          </a:xfrm>
          <a:custGeom>
            <a:avLst/>
            <a:gdLst/>
            <a:ahLst/>
            <a:cxnLst/>
            <a:rect l="l" t="t" r="r" b="b"/>
            <a:pathLst>
              <a:path w="4590415" h="122554">
                <a:moveTo>
                  <a:pt x="2303996" y="0"/>
                </a:moveTo>
                <a:lnTo>
                  <a:pt x="0" y="0"/>
                </a:lnTo>
                <a:lnTo>
                  <a:pt x="0" y="122301"/>
                </a:lnTo>
                <a:lnTo>
                  <a:pt x="2303996" y="122301"/>
                </a:lnTo>
                <a:lnTo>
                  <a:pt x="2303996" y="0"/>
                </a:lnTo>
                <a:close/>
              </a:path>
              <a:path w="4590415" h="122554">
                <a:moveTo>
                  <a:pt x="4590072" y="0"/>
                </a:moveTo>
                <a:lnTo>
                  <a:pt x="2304008" y="0"/>
                </a:lnTo>
                <a:lnTo>
                  <a:pt x="2304008" y="122301"/>
                </a:lnTo>
                <a:lnTo>
                  <a:pt x="4590072" y="122301"/>
                </a:lnTo>
                <a:lnTo>
                  <a:pt x="4590072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38BB84-CDFB-FED8-CCD8-3163C456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81673"/>
              </p:ext>
            </p:extLst>
          </p:nvPr>
        </p:nvGraphicFramePr>
        <p:xfrm>
          <a:off x="1528194" y="1600200"/>
          <a:ext cx="10515600" cy="228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3280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41885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User Says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Assistant Responds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3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What is a </a:t>
                      </a:r>
                      <a:r>
                        <a:rPr lang="en-IN" sz="2400" dirty="0" err="1"/>
                        <a:t>cobot</a:t>
                      </a:r>
                      <a:r>
                        <a:rPr lang="en-IN" sz="2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A collaborative robot...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18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What is AI?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AI stands for Artificial Intelligence...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4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Tell me a joke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Why did the robot go on vacation?...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71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Exit / Bye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Goodbye!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8529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60E7D2-8426-CBC6-83DF-014539B6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94" y="1600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1075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422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Courier New</vt:lpstr>
      <vt:lpstr>Office Theme</vt:lpstr>
      <vt:lpstr>PowerPoint Presentation</vt:lpstr>
      <vt:lpstr>Introduction</vt:lpstr>
      <vt:lpstr>Objectives</vt:lpstr>
      <vt:lpstr>Tools and Technologies Used</vt:lpstr>
      <vt:lpstr>System Architecture</vt:lpstr>
      <vt:lpstr>Working Principle</vt:lpstr>
      <vt:lpstr>Features</vt:lpstr>
      <vt:lpstr>High-Level Differences</vt:lpstr>
      <vt:lpstr>Sample Predefined Commands</vt:lpstr>
      <vt:lpstr>Advantages</vt:lpstr>
      <vt:lpstr>Limitations &amp; 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Mhaske</dc:creator>
  <cp:lastModifiedBy>Sameer Mhaske</cp:lastModifiedBy>
  <cp:revision>3</cp:revision>
  <dcterms:created xsi:type="dcterms:W3CDTF">2025-06-13T06:47:31Z</dcterms:created>
  <dcterms:modified xsi:type="dcterms:W3CDTF">2025-06-13T09:20:30Z</dcterms:modified>
</cp:coreProperties>
</file>