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Comfortaa Medium"/>
      <p:regular r:id="rId25"/>
      <p:bold r:id="rId26"/>
    </p:embeddedFont>
    <p:embeddedFont>
      <p:font typeface="Comfortaa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mfortaaMedium-bold.fntdata"/><Relationship Id="rId25" Type="http://schemas.openxmlformats.org/officeDocument/2006/relationships/font" Target="fonts/ComfortaaMedium-regular.fntdata"/><Relationship Id="rId28" Type="http://schemas.openxmlformats.org/officeDocument/2006/relationships/font" Target="fonts/Comfortaa-bold.fntdata"/><Relationship Id="rId27" Type="http://schemas.openxmlformats.org/officeDocument/2006/relationships/font" Target="fonts/Comforta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49a8c33e1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49a8c33e1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48f22a7127_0_1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48f22a7127_0_1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8f22a7127_0_1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48f22a7127_0_1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10bb8d9494a21db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10bb8d9494a21db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48f22a7127_0_1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48f22a7127_0_1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48f22a7127_0_1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48f22a7127_0_1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8f22a7127_0_1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8f22a7127_0_1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8f22a7127_0_1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48f22a7127_0_1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8f22a7127_0_1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48f22a7127_0_1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48f22a7127_0_1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48f22a7127_0_1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9a8c33e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49a8c33e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9a8c33e1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49a8c33e1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9a8c33e1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49a8c33e1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9a8c33e1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49a8c33e1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/>
        </p:nvSpPr>
        <p:spPr>
          <a:xfrm>
            <a:off x="854575" y="1879050"/>
            <a:ext cx="5885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Comfortaa Medium"/>
                <a:ea typeface="Comfortaa Medium"/>
                <a:cs typeface="Comfortaa Medium"/>
                <a:sym typeface="Comfortaa Medium"/>
              </a:rPr>
              <a:t>WEAPON DETECTION SYSTEM</a:t>
            </a:r>
            <a:endParaRPr sz="53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/>
        </p:nvSpPr>
        <p:spPr>
          <a:xfrm>
            <a:off x="734700" y="1833000"/>
            <a:ext cx="7674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python export_tflite_graph_tf2.py --pipeline_config_path [pipeline config file ]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--output_directory [output file directory where .pb model will be saved]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tflite_convert --saved_model_dir=[saved model directory] --output_file [out file directory]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734700" y="1021300"/>
            <a:ext cx="1946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.pb &amp; .tflite</a:t>
            </a:r>
            <a:endParaRPr b="1" sz="2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/>
        </p:nvSpPr>
        <p:spPr>
          <a:xfrm>
            <a:off x="592900" y="354700"/>
            <a:ext cx="311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Comfortaa"/>
                <a:ea typeface="Comfortaa"/>
                <a:cs typeface="Comfortaa"/>
                <a:sym typeface="Comfortaa"/>
              </a:rPr>
              <a:t>Qualitative Results</a:t>
            </a:r>
            <a:endParaRPr b="1" sz="2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5405650" y="354700"/>
            <a:ext cx="318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Quantitative</a:t>
            </a:r>
            <a:r>
              <a:rPr b="1" lang="en" sz="21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Results</a:t>
            </a:r>
            <a:endParaRPr b="1" sz="21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 b="36084" l="21863" r="56148" t="36936"/>
          <a:stretch/>
        </p:blipFill>
        <p:spPr>
          <a:xfrm>
            <a:off x="439200" y="1182500"/>
            <a:ext cx="3418699" cy="303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 txBox="1"/>
          <p:nvPr/>
        </p:nvSpPr>
        <p:spPr>
          <a:xfrm>
            <a:off x="5508250" y="2048400"/>
            <a:ext cx="2981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System is tested on 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recorded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cctv video. Results demonstrated that the overall detection accuracy of TF Object Detection API is &gt; 80%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3" name="Google Shape;163;p23"/>
          <p:cNvCxnSpPr/>
          <p:nvPr/>
        </p:nvCxnSpPr>
        <p:spPr>
          <a:xfrm>
            <a:off x="3772375" y="4512350"/>
            <a:ext cx="464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/>
        </p:nvSpPr>
        <p:spPr>
          <a:xfrm>
            <a:off x="954700" y="621550"/>
            <a:ext cx="4643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Comfortaa"/>
                <a:ea typeface="Comfortaa"/>
                <a:cs typeface="Comfortaa"/>
                <a:sym typeface="Comfortaa"/>
              </a:rPr>
              <a:t>DrawBack / Future Direction</a:t>
            </a:r>
            <a:endParaRPr b="1" sz="2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1552800" y="1530900"/>
            <a:ext cx="60384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Difficulty in detecting weapon in very low resolution of cctv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Lag in alarming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Medium Dependent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Difficulty in detecting weapon far at distance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Cannot Detect weapon like teaser gun etc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Can also detect other objects as weapon in highly populated complex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scenes.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4"/>
          <p:cNvSpPr/>
          <p:nvPr/>
        </p:nvSpPr>
        <p:spPr>
          <a:xfrm>
            <a:off x="1313125" y="1646800"/>
            <a:ext cx="195900" cy="14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4"/>
          <p:cNvSpPr/>
          <p:nvPr/>
        </p:nvSpPr>
        <p:spPr>
          <a:xfrm>
            <a:off x="1313125" y="2082125"/>
            <a:ext cx="195900" cy="14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4"/>
          <p:cNvSpPr/>
          <p:nvPr/>
        </p:nvSpPr>
        <p:spPr>
          <a:xfrm>
            <a:off x="1313125" y="2517450"/>
            <a:ext cx="195900" cy="14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/>
          <p:nvPr/>
        </p:nvSpPr>
        <p:spPr>
          <a:xfrm>
            <a:off x="1313125" y="2952775"/>
            <a:ext cx="195900" cy="14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4"/>
          <p:cNvSpPr/>
          <p:nvPr/>
        </p:nvSpPr>
        <p:spPr>
          <a:xfrm>
            <a:off x="1313125" y="3351850"/>
            <a:ext cx="195900" cy="14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/>
          <p:nvPr/>
        </p:nvSpPr>
        <p:spPr>
          <a:xfrm>
            <a:off x="1313125" y="3750925"/>
            <a:ext cx="195900" cy="14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/>
        </p:nvSpPr>
        <p:spPr>
          <a:xfrm>
            <a:off x="954700" y="621550"/>
            <a:ext cx="4643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Comfortaa"/>
                <a:ea typeface="Comfortaa"/>
                <a:cs typeface="Comfortaa"/>
                <a:sym typeface="Comfortaa"/>
              </a:rPr>
              <a:t>Contributions</a:t>
            </a:r>
            <a:endParaRPr b="1" sz="2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1552800" y="1530900"/>
            <a:ext cx="2553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Muhammad Ashar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Syed Kashif Hassan Kazmi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Umer Farooq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Muhammad Hassan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4294750" y="1651913"/>
            <a:ext cx="195900" cy="14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5"/>
          <p:cNvSpPr/>
          <p:nvPr/>
        </p:nvSpPr>
        <p:spPr>
          <a:xfrm>
            <a:off x="4294750" y="2087238"/>
            <a:ext cx="195900" cy="14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5"/>
          <p:cNvSpPr/>
          <p:nvPr/>
        </p:nvSpPr>
        <p:spPr>
          <a:xfrm>
            <a:off x="4294750" y="2522563"/>
            <a:ext cx="195900" cy="14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5"/>
          <p:cNvSpPr/>
          <p:nvPr/>
        </p:nvSpPr>
        <p:spPr>
          <a:xfrm>
            <a:off x="4294750" y="2957888"/>
            <a:ext cx="195900" cy="14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5"/>
          <p:cNvSpPr txBox="1"/>
          <p:nvPr/>
        </p:nvSpPr>
        <p:spPr>
          <a:xfrm>
            <a:off x="4984275" y="1530900"/>
            <a:ext cx="2843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 Set Collection +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Application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Annotation + Model Training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Annotation + Model Training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 Set Collection + Application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/>
        </p:nvSpPr>
        <p:spPr>
          <a:xfrm>
            <a:off x="961975" y="723150"/>
            <a:ext cx="2282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Comfortaa"/>
                <a:ea typeface="Comfortaa"/>
                <a:cs typeface="Comfortaa"/>
                <a:sym typeface="Comfortaa"/>
              </a:rPr>
              <a:t>References</a:t>
            </a:r>
            <a:endParaRPr b="1" sz="2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2" name="Google Shape;192;p26"/>
          <p:cNvSpPr txBox="1"/>
          <p:nvPr/>
        </p:nvSpPr>
        <p:spPr>
          <a:xfrm>
            <a:off x="1552800" y="1596200"/>
            <a:ext cx="6038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John Canny. “A computational approach to edge detection”. In: IEEE Transactions on pattern analysis and machine intelligence 6 (1986), pp. 679–698.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https://tensorflow-object-detection-api-tutorial.readthedocs.io/en/tensorflow-1.14/training.html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6"/>
          <p:cNvSpPr/>
          <p:nvPr/>
        </p:nvSpPr>
        <p:spPr>
          <a:xfrm>
            <a:off x="1327625" y="1719350"/>
            <a:ext cx="195900" cy="14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1327625" y="2571750"/>
            <a:ext cx="195900" cy="14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/>
        </p:nvSpPr>
        <p:spPr>
          <a:xfrm>
            <a:off x="3120900" y="2248500"/>
            <a:ext cx="2902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mfortaa"/>
                <a:ea typeface="Comfortaa"/>
                <a:cs typeface="Comfortaa"/>
                <a:sym typeface="Comfortaa"/>
              </a:rPr>
              <a:t>QnA Session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/>
        </p:nvSpPr>
        <p:spPr>
          <a:xfrm>
            <a:off x="953700" y="636900"/>
            <a:ext cx="3303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Group Members</a:t>
            </a:r>
            <a:endParaRPr b="1" sz="21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1624400" y="1384200"/>
            <a:ext cx="4106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Muhammad Hassan  (BSEF19A006)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Muhammad Ashar  (BSEF19A035)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Syed Kashif Hassan Kazmi  (BSEF19A040)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Umer Farooq (BSEF19A014)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1428500" y="1523475"/>
            <a:ext cx="195900" cy="14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1428500" y="1937025"/>
            <a:ext cx="195900" cy="14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1428500" y="2350575"/>
            <a:ext cx="195900" cy="14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1428500" y="2793200"/>
            <a:ext cx="195900" cy="14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367075" y="544175"/>
            <a:ext cx="4643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Problem Statement</a:t>
            </a:r>
            <a:endParaRPr b="1" sz="21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1262150" y="1436575"/>
            <a:ext cx="464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 make a Real time weapon detection algorithm for security purposes.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138" y="2502900"/>
            <a:ext cx="2853567" cy="214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8913" y="2502900"/>
            <a:ext cx="2853567" cy="214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/>
          <p:nvPr/>
        </p:nvSpPr>
        <p:spPr>
          <a:xfrm>
            <a:off x="4483325" y="2858300"/>
            <a:ext cx="471600" cy="413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4388925" y="2662450"/>
            <a:ext cx="943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weapon</a:t>
            </a:r>
            <a:endParaRPr sz="7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/>
        </p:nvSpPr>
        <p:spPr>
          <a:xfrm>
            <a:off x="983750" y="694100"/>
            <a:ext cx="4643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Comfortaa"/>
                <a:ea typeface="Comfortaa"/>
                <a:cs typeface="Comfortaa"/>
                <a:sym typeface="Comfortaa"/>
              </a:rPr>
              <a:t>Applications</a:t>
            </a:r>
            <a:endParaRPr b="1" sz="2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1552800" y="1525050"/>
            <a:ext cx="6038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Detection of weapons like knife and guns in video surveillance footage.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Real world use is in highly populated and complex scenes.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1356900" y="1654050"/>
            <a:ext cx="195900" cy="14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1356900" y="2082125"/>
            <a:ext cx="195900" cy="14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/>
        </p:nvSpPr>
        <p:spPr>
          <a:xfrm>
            <a:off x="1005525" y="744900"/>
            <a:ext cx="4643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Comfortaa"/>
                <a:ea typeface="Comfortaa"/>
                <a:cs typeface="Comfortaa"/>
                <a:sym typeface="Comfortaa"/>
              </a:rPr>
              <a:t>Proposed Solution</a:t>
            </a:r>
            <a:endParaRPr b="1" sz="2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1618100" y="1487400"/>
            <a:ext cx="6038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Detection of weapons like knife and guns in video surveillance footage.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Real world use is in highly populated and complex scenes.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Tensorflow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object detection api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1422200" y="1617800"/>
            <a:ext cx="195900" cy="14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1422200" y="2045850"/>
            <a:ext cx="195900" cy="14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1422200" y="2473900"/>
            <a:ext cx="195900" cy="14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95550"/>
            <a:ext cx="8839197" cy="150897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/>
        </p:nvSpPr>
        <p:spPr>
          <a:xfrm>
            <a:off x="2693250" y="495850"/>
            <a:ext cx="3757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Comfortaa"/>
                <a:ea typeface="Comfortaa"/>
                <a:cs typeface="Comfortaa"/>
                <a:sym typeface="Comfortaa"/>
              </a:rPr>
              <a:t>TF Object Detection Api</a:t>
            </a:r>
            <a:endParaRPr b="1" sz="21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/>
        </p:nvSpPr>
        <p:spPr>
          <a:xfrm>
            <a:off x="5808750" y="359075"/>
            <a:ext cx="2146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Annotation</a:t>
            </a:r>
            <a:endParaRPr b="1" sz="21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175" y="1596900"/>
            <a:ext cx="3933374" cy="2362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667463" y="359075"/>
            <a:ext cx="3084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Comfortaa"/>
                <a:ea typeface="Comfortaa"/>
                <a:cs typeface="Comfortaa"/>
                <a:sym typeface="Comfortaa"/>
              </a:rPr>
              <a:t>Pascal VOC XML</a:t>
            </a:r>
            <a:endParaRPr b="1" sz="21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36" name="Google Shape;136;p19"/>
          <p:cNvPicPr preferRelativeResize="0"/>
          <p:nvPr/>
        </p:nvPicPr>
        <p:blipFill rotWithShape="1">
          <a:blip r:embed="rId4">
            <a:alphaModFix/>
          </a:blip>
          <a:srcRect b="9461" l="4559" r="60444" t="6065"/>
          <a:stretch/>
        </p:blipFill>
        <p:spPr>
          <a:xfrm>
            <a:off x="848163" y="1089000"/>
            <a:ext cx="2723477" cy="3697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 b="27289" l="39780" r="0" t="18874"/>
          <a:stretch/>
        </p:blipFill>
        <p:spPr>
          <a:xfrm>
            <a:off x="503225" y="1461650"/>
            <a:ext cx="6675451" cy="3357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/>
        </p:nvSpPr>
        <p:spPr>
          <a:xfrm>
            <a:off x="392200" y="599450"/>
            <a:ext cx="1776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CSV File</a:t>
            </a:r>
            <a:endParaRPr b="1" sz="21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/>
        </p:nvSpPr>
        <p:spPr>
          <a:xfrm>
            <a:off x="1097400" y="2048400"/>
            <a:ext cx="6949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The TFRecord format is a simple format for storing a sequence of binary recorde. Converting your data into TFRecords has many advantages, such as. More efficient storage: the TFRecords data can take up less space than the original data; it can also be </a:t>
            </a:r>
            <a:r>
              <a:rPr b="1"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partitioned</a:t>
            </a:r>
            <a:r>
              <a:rPr b="1"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into multiple files.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1097400" y="1280325"/>
            <a:ext cx="4262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TFRecord format</a:t>
            </a:r>
            <a:endParaRPr b="1" sz="21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