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6" r:id="rId4"/>
    <p:sldId id="285" r:id="rId5"/>
    <p:sldId id="290" r:id="rId6"/>
    <p:sldId id="287" r:id="rId7"/>
    <p:sldId id="288" r:id="rId8"/>
    <p:sldId id="289" r:id="rId9"/>
    <p:sldId id="292" r:id="rId10"/>
    <p:sldId id="293" r:id="rId11"/>
    <p:sldId id="291" r:id="rId12"/>
    <p:sldId id="294" r:id="rId13"/>
    <p:sldId id="295" r:id="rId14"/>
    <p:sldId id="296" r:id="rId15"/>
    <p:sldId id="298" r:id="rId16"/>
    <p:sldId id="297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55" autoAdjust="0"/>
  </p:normalViewPr>
  <p:slideViewPr>
    <p:cSldViewPr>
      <p:cViewPr varScale="1">
        <p:scale>
          <a:sx n="63" d="100"/>
          <a:sy n="63" d="100"/>
        </p:scale>
        <p:origin x="20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98938-6801-46F5-827E-D4F314D7E047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A3D02-116E-4130-A1B3-3E7147040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A3D02-116E-4130-A1B3-3E71470408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A3D02-116E-4130-A1B3-3E71470408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8F47B9D-CF8F-4053-AA6B-7E24293A4382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D530AE7-A494-426B-9FD2-91185871E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915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Quantitative Assessment of Emerging Trends in IoT Botnet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5290C-D54D-4B59-962E-A26F54BDB3E6}"/>
              </a:ext>
            </a:extLst>
          </p:cNvPr>
          <p:cNvSpPr txBox="1"/>
          <p:nvPr/>
        </p:nvSpPr>
        <p:spPr>
          <a:xfrm>
            <a:off x="5562600" y="434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Hassan Nasir, </a:t>
            </a:r>
          </a:p>
          <a:p>
            <a:r>
              <a:rPr lang="en-US" dirty="0"/>
              <a:t>Muhammad Mubashir Khan &amp; </a:t>
            </a:r>
          </a:p>
          <a:p>
            <a:r>
              <a:rPr lang="en-US" dirty="0"/>
              <a:t>Junaid Arshad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BEFE-C75E-85BD-4A49-B20E02E3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3464"/>
            <a:ext cx="8229600" cy="1066800"/>
          </a:xfrm>
        </p:spPr>
        <p:txBody>
          <a:bodyPr/>
          <a:lstStyle/>
          <a:p>
            <a:r>
              <a:rPr lang="en-US" dirty="0"/>
              <a:t>Productivity Assessment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E5FE-99F7-141A-D846-1D6F16F3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0264"/>
            <a:ext cx="8229600" cy="4325112"/>
          </a:xfrm>
        </p:spPr>
        <p:txBody>
          <a:bodyPr/>
          <a:lstStyle/>
          <a:p>
            <a:r>
              <a:rPr lang="en-US" dirty="0"/>
              <a:t>Leading Authors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Publishing Institutions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0FCBD-D4A6-F6FF-91B6-0D794FEF5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7" t="44075" r="58333" b="44519"/>
          <a:stretch/>
        </p:blipFill>
        <p:spPr>
          <a:xfrm>
            <a:off x="674146" y="1828800"/>
            <a:ext cx="816505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05316-3BA2-7EDD-1F1A-15A184FFF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0" t="33375" r="51076" b="53229"/>
          <a:stretch/>
        </p:blipFill>
        <p:spPr>
          <a:xfrm>
            <a:off x="381000" y="4800600"/>
            <a:ext cx="867125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/>
              <a:t>Research Collaboration Network 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3CC44-5A66-7BDB-4E92-13A254D94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777"/>
            <a:ext cx="9144000" cy="54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7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/>
              <a:t>Countries with Most Publications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41CDD-5219-7B01-A7CA-B047D910E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8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/>
              <a:t>Types of Published Documents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419D-A544-9073-DA0F-2681BE102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373"/>
            <a:ext cx="9144000" cy="40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/>
              <a:t>Types of Published Documents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DEFE5-E359-DAD9-920F-E51F0FE6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42594" r="54167" b="45327"/>
          <a:stretch/>
        </p:blipFill>
        <p:spPr>
          <a:xfrm>
            <a:off x="685800" y="1639823"/>
            <a:ext cx="7772400" cy="14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5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44C1-4B22-EBB1-31DB-95F8D862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066800"/>
          </a:xfrm>
        </p:spPr>
        <p:txBody>
          <a:bodyPr/>
          <a:lstStyle/>
          <a:p>
            <a:r>
              <a:rPr lang="en-US" dirty="0"/>
              <a:t>Conclusions &amp; Future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4CB4-C068-20EB-0069-277D864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This Research Presents:</a:t>
            </a:r>
          </a:p>
          <a:p>
            <a:pPr algn="just"/>
            <a:endParaRPr lang="en-US" dirty="0"/>
          </a:p>
          <a:p>
            <a:pPr lvl="1" algn="just"/>
            <a:r>
              <a:rPr lang="en-US" sz="2400" dirty="0"/>
              <a:t>Basics of Botnet, its Types and operations.</a:t>
            </a:r>
          </a:p>
          <a:p>
            <a:pPr algn="just"/>
            <a:endParaRPr lang="en-US" dirty="0"/>
          </a:p>
          <a:p>
            <a:pPr lvl="1" algn="just"/>
            <a:r>
              <a:rPr lang="en-US" sz="2400" dirty="0"/>
              <a:t>We have also analyzed 368 research Publications in </a:t>
            </a:r>
            <a:r>
              <a:rPr lang="en-US" sz="2400" dirty="0" err="1"/>
              <a:t>WoS</a:t>
            </a:r>
            <a:r>
              <a:rPr lang="en-US" sz="2400" dirty="0"/>
              <a:t> based on 8 research Questions.</a:t>
            </a:r>
          </a:p>
          <a:p>
            <a:pPr algn="just"/>
            <a:endParaRPr lang="en-US" dirty="0"/>
          </a:p>
          <a:p>
            <a:pPr lvl="2" algn="just"/>
            <a:r>
              <a:rPr lang="en-US" dirty="0"/>
              <a:t>Increasing research Trend</a:t>
            </a:r>
          </a:p>
          <a:p>
            <a:pPr algn="just"/>
            <a:endParaRPr lang="en-US" dirty="0"/>
          </a:p>
          <a:p>
            <a:pPr lvl="2" algn="just"/>
            <a:r>
              <a:rPr lang="en-US" dirty="0"/>
              <a:t>Multi-disciplinary Domain</a:t>
            </a:r>
          </a:p>
          <a:p>
            <a:pPr algn="just"/>
            <a:endParaRPr lang="en-US" dirty="0"/>
          </a:p>
          <a:p>
            <a:pPr lvl="2" algn="just"/>
            <a:r>
              <a:rPr lang="en-US" dirty="0"/>
              <a:t>The Increasing IoT-Botnet attacks shows the potential of research in this domain.</a:t>
            </a: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752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44C1-4B22-EBB1-31DB-95F8D862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 &amp; Future Work (Cont’d)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4CB4-C068-20EB-0069-277D864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study will consequently help the research community to collaborate with other research scholars, institutions and funding agencies to carry out further research in this area.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Future Work: Systematic Literature Review to find out the Research Gaps in this domain.</a:t>
            </a: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3625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4EFA-C770-49A5-9C55-A8F0B973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743200"/>
            <a:ext cx="2819400" cy="1066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287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</a:pPr>
            <a:r>
              <a:rPr lang="en-US" dirty="0">
                <a:latin typeface="Goudy Old Style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  <a:latin typeface="Goudy Old Style" pitchFamily="18" charset="0"/>
                <a:ea typeface="+mj-ea"/>
                <a:cs typeface="+mj-cs"/>
              </a:rPr>
              <a:t>Introduction</a:t>
            </a:r>
          </a:p>
          <a:p>
            <a:pPr marL="109728" indent="0">
              <a:spcBef>
                <a:spcPct val="0"/>
              </a:spcBef>
              <a:buNone/>
            </a:pPr>
            <a:r>
              <a:rPr lang="en-US" sz="3600" dirty="0">
                <a:solidFill>
                  <a:schemeClr val="tx2"/>
                </a:solidFill>
                <a:latin typeface="Goudy Old Style" pitchFamily="18" charset="0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  <a:latin typeface="Goudy Old Style" pitchFamily="18" charset="0"/>
                <a:ea typeface="+mj-ea"/>
                <a:cs typeface="+mj-cs"/>
              </a:rPr>
              <a:t>Methodology</a:t>
            </a:r>
          </a:p>
          <a:p>
            <a:pPr marL="109728" indent="0">
              <a:spcBef>
                <a:spcPct val="0"/>
              </a:spcBef>
              <a:buNone/>
            </a:pPr>
            <a:endParaRPr lang="en-US" sz="3600" dirty="0">
              <a:solidFill>
                <a:schemeClr val="tx2"/>
              </a:solidFill>
              <a:latin typeface="Goudy Old Style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  <a:latin typeface="Goudy Old Style" pitchFamily="18" charset="0"/>
                <a:ea typeface="+mj-ea"/>
                <a:cs typeface="+mj-cs"/>
              </a:rPr>
              <a:t>Results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3600" dirty="0">
              <a:solidFill>
                <a:schemeClr val="tx2"/>
              </a:solidFill>
              <a:latin typeface="Goudy Old Style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  <a:latin typeface="Goudy Old Style" pitchFamily="18" charset="0"/>
                <a:ea typeface="+mj-ea"/>
                <a:cs typeface="+mj-cs"/>
              </a:rPr>
              <a:t>Conclusions &amp; Future Work</a:t>
            </a:r>
          </a:p>
          <a:p>
            <a:pPr marL="109728" indent="0">
              <a:spcBef>
                <a:spcPct val="0"/>
              </a:spcBef>
              <a:buNone/>
            </a:pPr>
            <a:endParaRPr lang="en-US" sz="3600" dirty="0">
              <a:solidFill>
                <a:schemeClr val="tx2"/>
              </a:solidFill>
              <a:latin typeface="Goudy Old Style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3600" dirty="0">
              <a:solidFill>
                <a:schemeClr val="tx2"/>
              </a:solidFill>
              <a:latin typeface="Goudy Old Style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3600" dirty="0">
              <a:solidFill>
                <a:schemeClr val="tx2"/>
              </a:solidFill>
              <a:latin typeface="Goudy Old Style" pitchFamily="18" charset="0"/>
              <a:ea typeface="+mj-ea"/>
              <a:cs typeface="+mj-cs"/>
            </a:endParaRP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F48-7280-7410-0570-A4C83F3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B229-0142-9891-A577-CE76C8C5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672"/>
            <a:ext cx="8229600" cy="4325112"/>
          </a:xfrm>
        </p:spPr>
        <p:txBody>
          <a:bodyPr/>
          <a:lstStyle/>
          <a:p>
            <a:r>
              <a:rPr lang="en-US" dirty="0"/>
              <a:t>IoT Botnet</a:t>
            </a:r>
          </a:p>
          <a:p>
            <a:pPr lvl="1"/>
            <a:r>
              <a:rPr lang="en-US" dirty="0"/>
              <a:t>Network of Compromised Devices (Zombies)</a:t>
            </a:r>
          </a:p>
          <a:p>
            <a:pPr lvl="1"/>
            <a:r>
              <a:rPr lang="en-US" dirty="0"/>
              <a:t>Controlled by Bot Master/Herder</a:t>
            </a:r>
          </a:p>
          <a:p>
            <a:endParaRPr lang="en-US" dirty="0"/>
          </a:p>
          <a:p>
            <a:r>
              <a:rPr lang="en-US" dirty="0"/>
              <a:t>Bibliometric Assessment</a:t>
            </a:r>
          </a:p>
          <a:p>
            <a:pPr lvl="1"/>
            <a:r>
              <a:rPr lang="en-US" dirty="0"/>
              <a:t>Quantitative Analysis by applying Statistical Methods for Evaluating the Literature </a:t>
            </a:r>
          </a:p>
          <a:p>
            <a:pPr lvl="1"/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090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7CB8D-A3A4-0730-5CFD-AC42AA0C7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23333" r="42500" b="11481"/>
          <a:stretch/>
        </p:blipFill>
        <p:spPr>
          <a:xfrm>
            <a:off x="1371600" y="1143000"/>
            <a:ext cx="5334000" cy="56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/>
              <a:t>Assessment Questions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E8BB5-C051-3599-F2FD-D6450E1E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3" t="21852" r="29600" b="54444"/>
          <a:stretch/>
        </p:blipFill>
        <p:spPr>
          <a:xfrm>
            <a:off x="48768" y="1676400"/>
            <a:ext cx="9067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/>
              <a:t>Citation Index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0DAAC-115D-B8D2-7C48-60D7F931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09800"/>
            <a:ext cx="9134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/>
              <a:t>Citation Index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AD439-3271-9EC5-5DB5-1082DA28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466"/>
            <a:ext cx="9144000" cy="55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5FC-FB9F-178F-9C91-2E9E1A5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/>
              <a:t>Publications Vs Citations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1112D-90A7-FDF3-D086-91CDEBC3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6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5440-6605-85B3-6130-290F0E32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/>
              <a:t>Open Access Articles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1035-356C-52B3-EF49-65B35068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Access Articles </a:t>
            </a:r>
          </a:p>
          <a:p>
            <a:pPr lvl="1"/>
            <a:r>
              <a:rPr lang="en-US" dirty="0"/>
              <a:t>134 Open Access Articles (36.4%)</a:t>
            </a:r>
          </a:p>
          <a:p>
            <a:endParaRPr lang="en-US" dirty="0"/>
          </a:p>
          <a:p>
            <a:r>
              <a:rPr lang="en-US" dirty="0"/>
              <a:t>Funding Agencies</a:t>
            </a:r>
          </a:p>
          <a:p>
            <a:pPr lvl="1" algn="just"/>
            <a:r>
              <a:rPr lang="en-US" dirty="0"/>
              <a:t>53.213 % Research is Funded </a:t>
            </a:r>
          </a:p>
          <a:p>
            <a:pPr lvl="1" algn="just"/>
            <a:r>
              <a:rPr lang="en-US" dirty="0"/>
              <a:t>National Natural Science Foundation Of China </a:t>
            </a:r>
            <a:r>
              <a:rPr lang="en-US" dirty="0" err="1"/>
              <a:t>Nsfc</a:t>
            </a:r>
            <a:r>
              <a:rPr lang="en-US" dirty="0"/>
              <a:t> funded 27 (7.34%) researches</a:t>
            </a:r>
          </a:p>
          <a:p>
            <a:pPr lvl="1" algn="just"/>
            <a:r>
              <a:rPr lang="en-US" dirty="0"/>
              <a:t>National Science Foundation </a:t>
            </a:r>
            <a:r>
              <a:rPr lang="en-US" dirty="0" err="1"/>
              <a:t>Nsf</a:t>
            </a:r>
            <a:r>
              <a:rPr lang="en-US" dirty="0"/>
              <a:t>  funded 22 (5.9%) </a:t>
            </a:r>
            <a:r>
              <a:rPr lang="en-US" sz="2800" b="0" i="0" u="none" strike="noStrike" baseline="0" dirty="0">
                <a:latin typeface="NimbusRomNo9L-Regu"/>
              </a:rPr>
              <a:t>researches</a:t>
            </a:r>
            <a:endParaRPr lang="en-US" sz="2400" b="0" i="0" u="none" strike="noStrike" baseline="0" dirty="0">
              <a:latin typeface="NimbusRomNo9L-Regu"/>
            </a:endParaRPr>
          </a:p>
          <a:p>
            <a:endParaRPr lang="en-US" dirty="0"/>
          </a:p>
          <a:p>
            <a:r>
              <a:rPr lang="en-US" dirty="0"/>
              <a:t>Top Publisher</a:t>
            </a:r>
          </a:p>
          <a:p>
            <a:pPr lvl="1"/>
            <a:r>
              <a:rPr lang="en-US" dirty="0"/>
              <a:t>IEEE (167 , 45.38%)</a:t>
            </a:r>
          </a:p>
          <a:p>
            <a:pPr lvl="1"/>
            <a:r>
              <a:rPr lang="en-US" dirty="0"/>
              <a:t>MDPI &amp; Springer Nature (45, 12.23%)</a:t>
            </a:r>
          </a:p>
          <a:p>
            <a:pPr lvl="1"/>
            <a:r>
              <a:rPr lang="en-US" dirty="0"/>
              <a:t>Elsevier (37, 10.05%)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2674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2673</TotalTime>
  <Words>261</Words>
  <Application>Microsoft Office PowerPoint</Application>
  <PresentationFormat>On-screen Show (4:3)</PresentationFormat>
  <Paragraphs>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Georgia</vt:lpstr>
      <vt:lpstr>Goudy Old Style</vt:lpstr>
      <vt:lpstr>NimbusRomNo9L-Regu</vt:lpstr>
      <vt:lpstr>Trebuchet MS</vt:lpstr>
      <vt:lpstr>Wingdings</vt:lpstr>
      <vt:lpstr>Wingdings 2</vt:lpstr>
      <vt:lpstr>Urban</vt:lpstr>
      <vt:lpstr>A Quantitative Assessment of Emerging Trends in IoT Botnet Attacks</vt:lpstr>
      <vt:lpstr>OUTLINE</vt:lpstr>
      <vt:lpstr>Introduction</vt:lpstr>
      <vt:lpstr>Methodology</vt:lpstr>
      <vt:lpstr>Assessment Questions</vt:lpstr>
      <vt:lpstr>Citation Index</vt:lpstr>
      <vt:lpstr>Citation Index</vt:lpstr>
      <vt:lpstr>Publications Vs Citations</vt:lpstr>
      <vt:lpstr>Open Access Articles</vt:lpstr>
      <vt:lpstr>Productivity Assessment</vt:lpstr>
      <vt:lpstr>Research Collaboration Network </vt:lpstr>
      <vt:lpstr>Countries with Most Publications</vt:lpstr>
      <vt:lpstr>Types of Published Documents</vt:lpstr>
      <vt:lpstr>Types of Published Documents</vt:lpstr>
      <vt:lpstr>Conclusions &amp; Future Work</vt:lpstr>
      <vt:lpstr>Conclusions &amp; Future Work (Cont’d)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Support_MIS</dc:creator>
  <cp:lastModifiedBy>HP</cp:lastModifiedBy>
  <cp:revision>87</cp:revision>
  <dcterms:created xsi:type="dcterms:W3CDTF">2022-05-11T04:49:28Z</dcterms:created>
  <dcterms:modified xsi:type="dcterms:W3CDTF">2022-12-11T17:40:11Z</dcterms:modified>
</cp:coreProperties>
</file>