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9" r:id="rId4"/>
    <p:sldId id="269" r:id="rId5"/>
    <p:sldId id="270" r:id="rId6"/>
    <p:sldId id="271" r:id="rId7"/>
    <p:sldId id="272" r:id="rId8"/>
    <p:sldId id="276" r:id="rId9"/>
    <p:sldId id="274" r:id="rId10"/>
    <p:sldId id="275" r:id="rId11"/>
    <p:sldId id="280" r:id="rId12"/>
    <p:sldId id="277" r:id="rId13"/>
    <p:sldId id="278" r:id="rId14"/>
    <p:sldId id="267" r:id="rId15"/>
    <p:sldId id="282" r:id="rId16"/>
    <p:sldId id="283" r:id="rId17"/>
    <p:sldId id="284" r:id="rId18"/>
    <p:sldId id="281" r:id="rId19"/>
    <p:sldId id="268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3E3565-7A4B-4A16-9A0C-B85313DCEA4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AFA2BAD-D001-4D0E-BCB5-4E1422C52FD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/>
            <a:t>In the asynchronous model the programmer can explicitly organize execution order between tasks</a:t>
          </a:r>
          <a:endParaRPr lang="en-US" sz="1200" dirty="0"/>
        </a:p>
      </dgm:t>
    </dgm:pt>
    <dgm:pt modelId="{4CDBB8BE-6688-4A6B-9461-84A506E72747}" type="parTrans" cxnId="{402CF55D-7262-45EF-AD96-9C2812F61B33}">
      <dgm:prSet/>
      <dgm:spPr/>
      <dgm:t>
        <a:bodyPr/>
        <a:lstStyle/>
        <a:p>
          <a:endParaRPr lang="en-US" sz="2000"/>
        </a:p>
      </dgm:t>
    </dgm:pt>
    <dgm:pt modelId="{F62414C9-7A45-4483-9314-428905F03636}" type="sibTrans" cxnId="{402CF55D-7262-45EF-AD96-9C2812F61B33}">
      <dgm:prSet/>
      <dgm:spPr/>
      <dgm:t>
        <a:bodyPr/>
        <a:lstStyle/>
        <a:p>
          <a:endParaRPr lang="en-US" sz="2000"/>
        </a:p>
      </dgm:t>
    </dgm:pt>
    <dgm:pt modelId="{796B689F-8C3C-4E3F-B2CD-013850B8C34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/>
            <a:t>In the multi-threaded model, the decision to suspend threads is organized by the OS and outside the control of the programmer</a:t>
          </a:r>
          <a:endParaRPr lang="en-US" sz="1200" dirty="0"/>
        </a:p>
      </dgm:t>
    </dgm:pt>
    <dgm:pt modelId="{DA0ED660-6473-4BAE-B8BD-D2D4F147C320}" type="sibTrans" cxnId="{0F4874EC-06E1-43A7-A5DE-8AD035086028}">
      <dgm:prSet/>
      <dgm:spPr/>
      <dgm:t>
        <a:bodyPr/>
        <a:lstStyle/>
        <a:p>
          <a:endParaRPr lang="en-US" sz="2000"/>
        </a:p>
      </dgm:t>
    </dgm:pt>
    <dgm:pt modelId="{CC6AE846-AFD5-4827-B9E0-51955C351B4B}" type="parTrans" cxnId="{0F4874EC-06E1-43A7-A5DE-8AD035086028}">
      <dgm:prSet/>
      <dgm:spPr/>
      <dgm:t>
        <a:bodyPr/>
        <a:lstStyle/>
        <a:p>
          <a:endParaRPr lang="en-US" sz="2000"/>
        </a:p>
      </dgm:t>
    </dgm:pt>
    <dgm:pt modelId="{542ADCBE-D04E-477C-B67B-B7C23444950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/>
            <a:t>In the multi-threaded model, programmer must assume suspension and replacement of threats at any time and must organize access to shared resources</a:t>
          </a:r>
          <a:endParaRPr lang="en-US" sz="1200" dirty="0"/>
        </a:p>
      </dgm:t>
    </dgm:pt>
    <dgm:pt modelId="{D0814192-2012-4985-A052-B4F6F30C96FB}" type="sibTrans" cxnId="{D3BE8296-B159-47E0-B584-A8020CB74497}">
      <dgm:prSet/>
      <dgm:spPr/>
      <dgm:t>
        <a:bodyPr/>
        <a:lstStyle/>
        <a:p>
          <a:endParaRPr lang="en-US" sz="2000"/>
        </a:p>
      </dgm:t>
    </dgm:pt>
    <dgm:pt modelId="{19FF69B1-C522-4BE7-9F72-364A173012A6}" type="parTrans" cxnId="{D3BE8296-B159-47E0-B584-A8020CB74497}">
      <dgm:prSet/>
      <dgm:spPr/>
      <dgm:t>
        <a:bodyPr/>
        <a:lstStyle/>
        <a:p>
          <a:endParaRPr lang="en-US" sz="2000"/>
        </a:p>
      </dgm:t>
    </dgm:pt>
    <dgm:pt modelId="{D074D0AB-463C-4A28-96F1-E4A3DB838D11}" type="pres">
      <dgm:prSet presAssocID="{F13E3565-7A4B-4A16-9A0C-B85313DCEA42}" presName="root" presStyleCnt="0">
        <dgm:presLayoutVars>
          <dgm:dir/>
          <dgm:resizeHandles val="exact"/>
        </dgm:presLayoutVars>
      </dgm:prSet>
      <dgm:spPr/>
    </dgm:pt>
    <dgm:pt modelId="{9496191C-B94A-4F97-9EB3-6DD106D20659}" type="pres">
      <dgm:prSet presAssocID="{9AFA2BAD-D001-4D0E-BCB5-4E1422C52FD4}" presName="compNode" presStyleCnt="0"/>
      <dgm:spPr/>
    </dgm:pt>
    <dgm:pt modelId="{5434BF49-3194-4AF9-A2B1-09D8030E2DAA}" type="pres">
      <dgm:prSet presAssocID="{9AFA2BAD-D001-4D0E-BCB5-4E1422C52FD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CBDD2A7B-65EA-4567-A949-0A45055C300A}" type="pres">
      <dgm:prSet presAssocID="{9AFA2BAD-D001-4D0E-BCB5-4E1422C52FD4}" presName="spaceRect" presStyleCnt="0"/>
      <dgm:spPr/>
    </dgm:pt>
    <dgm:pt modelId="{A02FBF2B-2BC4-4530-B28D-0889B4008CB5}" type="pres">
      <dgm:prSet presAssocID="{9AFA2BAD-D001-4D0E-BCB5-4E1422C52FD4}" presName="textRect" presStyleLbl="revTx" presStyleIdx="0" presStyleCnt="3">
        <dgm:presLayoutVars>
          <dgm:chMax val="1"/>
          <dgm:chPref val="1"/>
        </dgm:presLayoutVars>
      </dgm:prSet>
      <dgm:spPr/>
    </dgm:pt>
    <dgm:pt modelId="{673571DF-414A-4831-8CE2-C0B7FBF55C9C}" type="pres">
      <dgm:prSet presAssocID="{F62414C9-7A45-4483-9314-428905F03636}" presName="sibTrans" presStyleCnt="0"/>
      <dgm:spPr/>
    </dgm:pt>
    <dgm:pt modelId="{039FC121-F3E9-4117-9C79-DACFC42B8ED2}" type="pres">
      <dgm:prSet presAssocID="{796B689F-8C3C-4E3F-B2CD-013850B8C34D}" presName="compNode" presStyleCnt="0"/>
      <dgm:spPr/>
    </dgm:pt>
    <dgm:pt modelId="{903AB76F-B494-4B5E-ACC2-5591EE5E557D}" type="pres">
      <dgm:prSet presAssocID="{796B689F-8C3C-4E3F-B2CD-013850B8C34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ierer"/>
        </a:ext>
      </dgm:extLst>
    </dgm:pt>
    <dgm:pt modelId="{B4C79967-B884-4749-9BBF-74ADB4184793}" type="pres">
      <dgm:prSet presAssocID="{796B689F-8C3C-4E3F-B2CD-013850B8C34D}" presName="spaceRect" presStyleCnt="0"/>
      <dgm:spPr/>
    </dgm:pt>
    <dgm:pt modelId="{05FE5D91-6242-48C0-900E-4B836A10685D}" type="pres">
      <dgm:prSet presAssocID="{796B689F-8C3C-4E3F-B2CD-013850B8C34D}" presName="textRect" presStyleLbl="revTx" presStyleIdx="1" presStyleCnt="3">
        <dgm:presLayoutVars>
          <dgm:chMax val="1"/>
          <dgm:chPref val="1"/>
        </dgm:presLayoutVars>
      </dgm:prSet>
      <dgm:spPr/>
    </dgm:pt>
    <dgm:pt modelId="{942EA653-A64E-4C59-8F2C-5B8B79ADC91B}" type="pres">
      <dgm:prSet presAssocID="{DA0ED660-6473-4BAE-B8BD-D2D4F147C320}" presName="sibTrans" presStyleCnt="0"/>
      <dgm:spPr/>
    </dgm:pt>
    <dgm:pt modelId="{AA9FB0AB-E5E4-4BB8-A213-2D9CFD7F3413}" type="pres">
      <dgm:prSet presAssocID="{542ADCBE-D04E-477C-B67B-B7C23444950E}" presName="compNode" presStyleCnt="0"/>
      <dgm:spPr/>
    </dgm:pt>
    <dgm:pt modelId="{8228AD03-7FAD-4BED-9FE2-84E5979F2BB8}" type="pres">
      <dgm:prSet presAssocID="{542ADCBE-D04E-477C-B67B-B7C23444950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D5D042F3-077F-4BC8-9403-1019EDF7C400}" type="pres">
      <dgm:prSet presAssocID="{542ADCBE-D04E-477C-B67B-B7C23444950E}" presName="spaceRect" presStyleCnt="0"/>
      <dgm:spPr/>
    </dgm:pt>
    <dgm:pt modelId="{294EF7F8-CB19-4877-AC14-37545ADD6EF0}" type="pres">
      <dgm:prSet presAssocID="{542ADCBE-D04E-477C-B67B-B7C23444950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67E5F3A-ABD1-48AF-8ABF-68F20669E68C}" type="presOf" srcId="{F13E3565-7A4B-4A16-9A0C-B85313DCEA42}" destId="{D074D0AB-463C-4A28-96F1-E4A3DB838D11}" srcOrd="0" destOrd="0" presId="urn:microsoft.com/office/officeart/2018/2/layout/IconLabelList"/>
    <dgm:cxn modelId="{0696593D-12A9-486C-A8A8-4761BDD8D67F}" type="presOf" srcId="{542ADCBE-D04E-477C-B67B-B7C23444950E}" destId="{294EF7F8-CB19-4877-AC14-37545ADD6EF0}" srcOrd="0" destOrd="0" presId="urn:microsoft.com/office/officeart/2018/2/layout/IconLabelList"/>
    <dgm:cxn modelId="{83358240-DDE0-466A-BB79-799BB7165E33}" type="presOf" srcId="{9AFA2BAD-D001-4D0E-BCB5-4E1422C52FD4}" destId="{A02FBF2B-2BC4-4530-B28D-0889B4008CB5}" srcOrd="0" destOrd="0" presId="urn:microsoft.com/office/officeart/2018/2/layout/IconLabelList"/>
    <dgm:cxn modelId="{402CF55D-7262-45EF-AD96-9C2812F61B33}" srcId="{F13E3565-7A4B-4A16-9A0C-B85313DCEA42}" destId="{9AFA2BAD-D001-4D0E-BCB5-4E1422C52FD4}" srcOrd="0" destOrd="0" parTransId="{4CDBB8BE-6688-4A6B-9461-84A506E72747}" sibTransId="{F62414C9-7A45-4483-9314-428905F03636}"/>
    <dgm:cxn modelId="{D3BE8296-B159-47E0-B584-A8020CB74497}" srcId="{F13E3565-7A4B-4A16-9A0C-B85313DCEA42}" destId="{542ADCBE-D04E-477C-B67B-B7C23444950E}" srcOrd="2" destOrd="0" parTransId="{19FF69B1-C522-4BE7-9F72-364A173012A6}" sibTransId="{D0814192-2012-4985-A052-B4F6F30C96FB}"/>
    <dgm:cxn modelId="{992968CA-ADDF-4338-A01B-89A958EB4F2C}" type="presOf" srcId="{796B689F-8C3C-4E3F-B2CD-013850B8C34D}" destId="{05FE5D91-6242-48C0-900E-4B836A10685D}" srcOrd="0" destOrd="0" presId="urn:microsoft.com/office/officeart/2018/2/layout/IconLabelList"/>
    <dgm:cxn modelId="{0F4874EC-06E1-43A7-A5DE-8AD035086028}" srcId="{F13E3565-7A4B-4A16-9A0C-B85313DCEA42}" destId="{796B689F-8C3C-4E3F-B2CD-013850B8C34D}" srcOrd="1" destOrd="0" parTransId="{CC6AE846-AFD5-4827-B9E0-51955C351B4B}" sibTransId="{DA0ED660-6473-4BAE-B8BD-D2D4F147C320}"/>
    <dgm:cxn modelId="{4F23FEBB-03AC-4090-9DAB-579CD7435D29}" type="presParOf" srcId="{D074D0AB-463C-4A28-96F1-E4A3DB838D11}" destId="{9496191C-B94A-4F97-9EB3-6DD106D20659}" srcOrd="0" destOrd="0" presId="urn:microsoft.com/office/officeart/2018/2/layout/IconLabelList"/>
    <dgm:cxn modelId="{D0F43BF2-3E96-420C-B4E2-2B1E0AE2BE37}" type="presParOf" srcId="{9496191C-B94A-4F97-9EB3-6DD106D20659}" destId="{5434BF49-3194-4AF9-A2B1-09D8030E2DAA}" srcOrd="0" destOrd="0" presId="urn:microsoft.com/office/officeart/2018/2/layout/IconLabelList"/>
    <dgm:cxn modelId="{29A3957C-EC06-423E-A569-18347549D67F}" type="presParOf" srcId="{9496191C-B94A-4F97-9EB3-6DD106D20659}" destId="{CBDD2A7B-65EA-4567-A949-0A45055C300A}" srcOrd="1" destOrd="0" presId="urn:microsoft.com/office/officeart/2018/2/layout/IconLabelList"/>
    <dgm:cxn modelId="{9CA0BD59-4667-4E85-B28A-B4044667FA54}" type="presParOf" srcId="{9496191C-B94A-4F97-9EB3-6DD106D20659}" destId="{A02FBF2B-2BC4-4530-B28D-0889B4008CB5}" srcOrd="2" destOrd="0" presId="urn:microsoft.com/office/officeart/2018/2/layout/IconLabelList"/>
    <dgm:cxn modelId="{ECC630EF-4859-46E9-86DD-7817342AB3A1}" type="presParOf" srcId="{D074D0AB-463C-4A28-96F1-E4A3DB838D11}" destId="{673571DF-414A-4831-8CE2-C0B7FBF55C9C}" srcOrd="1" destOrd="0" presId="urn:microsoft.com/office/officeart/2018/2/layout/IconLabelList"/>
    <dgm:cxn modelId="{FACF8C75-8BEF-49CD-AB17-6C14AD1EC9FA}" type="presParOf" srcId="{D074D0AB-463C-4A28-96F1-E4A3DB838D11}" destId="{039FC121-F3E9-4117-9C79-DACFC42B8ED2}" srcOrd="2" destOrd="0" presId="urn:microsoft.com/office/officeart/2018/2/layout/IconLabelList"/>
    <dgm:cxn modelId="{B1F9AE31-B1D2-4EDD-9E97-8FC8A63B5064}" type="presParOf" srcId="{039FC121-F3E9-4117-9C79-DACFC42B8ED2}" destId="{903AB76F-B494-4B5E-ACC2-5591EE5E557D}" srcOrd="0" destOrd="0" presId="urn:microsoft.com/office/officeart/2018/2/layout/IconLabelList"/>
    <dgm:cxn modelId="{D1FE0501-C3DF-4DB5-94B1-589A1AD30463}" type="presParOf" srcId="{039FC121-F3E9-4117-9C79-DACFC42B8ED2}" destId="{B4C79967-B884-4749-9BBF-74ADB4184793}" srcOrd="1" destOrd="0" presId="urn:microsoft.com/office/officeart/2018/2/layout/IconLabelList"/>
    <dgm:cxn modelId="{D0A818F5-8855-4BE0-9462-B3F78621CE7C}" type="presParOf" srcId="{039FC121-F3E9-4117-9C79-DACFC42B8ED2}" destId="{05FE5D91-6242-48C0-900E-4B836A10685D}" srcOrd="2" destOrd="0" presId="urn:microsoft.com/office/officeart/2018/2/layout/IconLabelList"/>
    <dgm:cxn modelId="{47EC2AC7-8A67-4BEA-8832-5CC3BD1F84E8}" type="presParOf" srcId="{D074D0AB-463C-4A28-96F1-E4A3DB838D11}" destId="{942EA653-A64E-4C59-8F2C-5B8B79ADC91B}" srcOrd="3" destOrd="0" presId="urn:microsoft.com/office/officeart/2018/2/layout/IconLabelList"/>
    <dgm:cxn modelId="{185DF450-07D4-4986-93B3-54DF58B509FB}" type="presParOf" srcId="{D074D0AB-463C-4A28-96F1-E4A3DB838D11}" destId="{AA9FB0AB-E5E4-4BB8-A213-2D9CFD7F3413}" srcOrd="4" destOrd="0" presId="urn:microsoft.com/office/officeart/2018/2/layout/IconLabelList"/>
    <dgm:cxn modelId="{371C3A10-CAB4-41ED-932C-12B98CF95B71}" type="presParOf" srcId="{AA9FB0AB-E5E4-4BB8-A213-2D9CFD7F3413}" destId="{8228AD03-7FAD-4BED-9FE2-84E5979F2BB8}" srcOrd="0" destOrd="0" presId="urn:microsoft.com/office/officeart/2018/2/layout/IconLabelList"/>
    <dgm:cxn modelId="{F03BF3FC-FE6E-4D43-9A5F-D8B8673F6AF6}" type="presParOf" srcId="{AA9FB0AB-E5E4-4BB8-A213-2D9CFD7F3413}" destId="{D5D042F3-077F-4BC8-9403-1019EDF7C400}" srcOrd="1" destOrd="0" presId="urn:microsoft.com/office/officeart/2018/2/layout/IconLabelList"/>
    <dgm:cxn modelId="{6C682400-D4A2-4FF0-9DC3-9D70EF09BD57}" type="presParOf" srcId="{AA9FB0AB-E5E4-4BB8-A213-2D9CFD7F3413}" destId="{294EF7F8-CB19-4877-AC14-37545ADD6EF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3E3565-7A4B-4A16-9A0C-B85313DCEA4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AFA2BAD-D001-4D0E-BCB5-4E1422C52FD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AU" sz="1200"/>
            <a:t>Tasks perform lots of I/O that create to waiting times, e.g., file, database or network communication </a:t>
          </a:r>
          <a:endParaRPr lang="en-US" sz="1200"/>
        </a:p>
      </dgm:t>
    </dgm:pt>
    <dgm:pt modelId="{4CDBB8BE-6688-4A6B-9461-84A506E72747}" type="parTrans" cxnId="{402CF55D-7262-45EF-AD96-9C2812F61B33}">
      <dgm:prSet/>
      <dgm:spPr/>
      <dgm:t>
        <a:bodyPr/>
        <a:lstStyle/>
        <a:p>
          <a:endParaRPr lang="en-US" sz="2000"/>
        </a:p>
      </dgm:t>
    </dgm:pt>
    <dgm:pt modelId="{F62414C9-7A45-4483-9314-428905F03636}" type="sibTrans" cxnId="{402CF55D-7262-45EF-AD96-9C2812F61B33}">
      <dgm:prSet/>
      <dgm:spPr/>
      <dgm:t>
        <a:bodyPr/>
        <a:lstStyle/>
        <a:p>
          <a:endParaRPr lang="en-US" sz="2000"/>
        </a:p>
      </dgm:t>
    </dgm:pt>
    <dgm:pt modelId="{796B689F-8C3C-4E3F-B2CD-013850B8C34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AU" sz="1200"/>
            <a:t>There are many tasks that can be executed independent of each other, e.g., busy web server </a:t>
          </a:r>
          <a:endParaRPr lang="en-US" sz="1200"/>
        </a:p>
      </dgm:t>
    </dgm:pt>
    <dgm:pt modelId="{CC6AE846-AFD5-4827-B9E0-51955C351B4B}" type="parTrans" cxnId="{0F4874EC-06E1-43A7-A5DE-8AD035086028}">
      <dgm:prSet/>
      <dgm:spPr/>
      <dgm:t>
        <a:bodyPr/>
        <a:lstStyle/>
        <a:p>
          <a:endParaRPr lang="en-US" sz="2000"/>
        </a:p>
      </dgm:t>
    </dgm:pt>
    <dgm:pt modelId="{DA0ED660-6473-4BAE-B8BD-D2D4F147C320}" type="sibTrans" cxnId="{0F4874EC-06E1-43A7-A5DE-8AD035086028}">
      <dgm:prSet/>
      <dgm:spPr/>
      <dgm:t>
        <a:bodyPr/>
        <a:lstStyle/>
        <a:p>
          <a:endParaRPr lang="en-US" sz="2000"/>
        </a:p>
      </dgm:t>
    </dgm:pt>
    <dgm:pt modelId="{542ADCBE-D04E-477C-B67B-B7C23444950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AU" sz="1200"/>
            <a:t>Avoids overhead for additional threads, e.g., memory for creation of new threads, expensive context switching between threads</a:t>
          </a:r>
          <a:endParaRPr lang="en-US" sz="1200"/>
        </a:p>
      </dgm:t>
    </dgm:pt>
    <dgm:pt modelId="{19FF69B1-C522-4BE7-9F72-364A173012A6}" type="parTrans" cxnId="{D3BE8296-B159-47E0-B584-A8020CB74497}">
      <dgm:prSet/>
      <dgm:spPr/>
      <dgm:t>
        <a:bodyPr/>
        <a:lstStyle/>
        <a:p>
          <a:endParaRPr lang="en-US" sz="2000"/>
        </a:p>
      </dgm:t>
    </dgm:pt>
    <dgm:pt modelId="{D0814192-2012-4985-A052-B4F6F30C96FB}" type="sibTrans" cxnId="{D3BE8296-B159-47E0-B584-A8020CB74497}">
      <dgm:prSet/>
      <dgm:spPr/>
      <dgm:t>
        <a:bodyPr/>
        <a:lstStyle/>
        <a:p>
          <a:endParaRPr lang="en-US" sz="2000"/>
        </a:p>
      </dgm:t>
    </dgm:pt>
    <dgm:pt modelId="{CACA47F8-9196-40F9-A5CD-659E8FDC4A1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AU" sz="1200"/>
            <a:t>Programming model is simpler and easier to read compared to multi-threaded models, especially using async and await</a:t>
          </a:r>
          <a:endParaRPr lang="en-US" sz="1200"/>
        </a:p>
      </dgm:t>
    </dgm:pt>
    <dgm:pt modelId="{C5ACCB47-CF72-4276-9F63-694440D1EA15}" type="parTrans" cxnId="{CE9D4BB2-9C23-4D55-84F0-390E5688E652}">
      <dgm:prSet/>
      <dgm:spPr/>
      <dgm:t>
        <a:bodyPr/>
        <a:lstStyle/>
        <a:p>
          <a:endParaRPr lang="en-US" sz="2000"/>
        </a:p>
      </dgm:t>
    </dgm:pt>
    <dgm:pt modelId="{21753BF3-1EF6-487D-9523-5B2BF8BE26E6}" type="sibTrans" cxnId="{CE9D4BB2-9C23-4D55-84F0-390E5688E652}">
      <dgm:prSet/>
      <dgm:spPr/>
      <dgm:t>
        <a:bodyPr/>
        <a:lstStyle/>
        <a:p>
          <a:endParaRPr lang="en-US" sz="2000"/>
        </a:p>
      </dgm:t>
    </dgm:pt>
    <dgm:pt modelId="{D074D0AB-463C-4A28-96F1-E4A3DB838D11}" type="pres">
      <dgm:prSet presAssocID="{F13E3565-7A4B-4A16-9A0C-B85313DCEA42}" presName="root" presStyleCnt="0">
        <dgm:presLayoutVars>
          <dgm:dir/>
          <dgm:resizeHandles val="exact"/>
        </dgm:presLayoutVars>
      </dgm:prSet>
      <dgm:spPr/>
    </dgm:pt>
    <dgm:pt modelId="{9496191C-B94A-4F97-9EB3-6DD106D20659}" type="pres">
      <dgm:prSet presAssocID="{9AFA2BAD-D001-4D0E-BCB5-4E1422C52FD4}" presName="compNode" presStyleCnt="0"/>
      <dgm:spPr/>
    </dgm:pt>
    <dgm:pt modelId="{5434BF49-3194-4AF9-A2B1-09D8030E2DAA}" type="pres">
      <dgm:prSet presAssocID="{9AFA2BAD-D001-4D0E-BCB5-4E1422C52F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CBDD2A7B-65EA-4567-A949-0A45055C300A}" type="pres">
      <dgm:prSet presAssocID="{9AFA2BAD-D001-4D0E-BCB5-4E1422C52FD4}" presName="spaceRect" presStyleCnt="0"/>
      <dgm:spPr/>
    </dgm:pt>
    <dgm:pt modelId="{A02FBF2B-2BC4-4530-B28D-0889B4008CB5}" type="pres">
      <dgm:prSet presAssocID="{9AFA2BAD-D001-4D0E-BCB5-4E1422C52FD4}" presName="textRect" presStyleLbl="revTx" presStyleIdx="0" presStyleCnt="4">
        <dgm:presLayoutVars>
          <dgm:chMax val="1"/>
          <dgm:chPref val="1"/>
        </dgm:presLayoutVars>
      </dgm:prSet>
      <dgm:spPr/>
    </dgm:pt>
    <dgm:pt modelId="{673571DF-414A-4831-8CE2-C0B7FBF55C9C}" type="pres">
      <dgm:prSet presAssocID="{F62414C9-7A45-4483-9314-428905F03636}" presName="sibTrans" presStyleCnt="0"/>
      <dgm:spPr/>
    </dgm:pt>
    <dgm:pt modelId="{039FC121-F3E9-4117-9C79-DACFC42B8ED2}" type="pres">
      <dgm:prSet presAssocID="{796B689F-8C3C-4E3F-B2CD-013850B8C34D}" presName="compNode" presStyleCnt="0"/>
      <dgm:spPr/>
    </dgm:pt>
    <dgm:pt modelId="{903AB76F-B494-4B5E-ACC2-5591EE5E557D}" type="pres">
      <dgm:prSet presAssocID="{796B689F-8C3C-4E3F-B2CD-013850B8C34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ierer"/>
        </a:ext>
      </dgm:extLst>
    </dgm:pt>
    <dgm:pt modelId="{B4C79967-B884-4749-9BBF-74ADB4184793}" type="pres">
      <dgm:prSet presAssocID="{796B689F-8C3C-4E3F-B2CD-013850B8C34D}" presName="spaceRect" presStyleCnt="0"/>
      <dgm:spPr/>
    </dgm:pt>
    <dgm:pt modelId="{05FE5D91-6242-48C0-900E-4B836A10685D}" type="pres">
      <dgm:prSet presAssocID="{796B689F-8C3C-4E3F-B2CD-013850B8C34D}" presName="textRect" presStyleLbl="revTx" presStyleIdx="1" presStyleCnt="4">
        <dgm:presLayoutVars>
          <dgm:chMax val="1"/>
          <dgm:chPref val="1"/>
        </dgm:presLayoutVars>
      </dgm:prSet>
      <dgm:spPr/>
    </dgm:pt>
    <dgm:pt modelId="{942EA653-A64E-4C59-8F2C-5B8B79ADC91B}" type="pres">
      <dgm:prSet presAssocID="{DA0ED660-6473-4BAE-B8BD-D2D4F147C320}" presName="sibTrans" presStyleCnt="0"/>
      <dgm:spPr/>
    </dgm:pt>
    <dgm:pt modelId="{AA9FB0AB-E5E4-4BB8-A213-2D9CFD7F3413}" type="pres">
      <dgm:prSet presAssocID="{542ADCBE-D04E-477C-B67B-B7C23444950E}" presName="compNode" presStyleCnt="0"/>
      <dgm:spPr/>
    </dgm:pt>
    <dgm:pt modelId="{8228AD03-7FAD-4BED-9FE2-84E5979F2BB8}" type="pres">
      <dgm:prSet presAssocID="{542ADCBE-D04E-477C-B67B-B7C23444950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D5D042F3-077F-4BC8-9403-1019EDF7C400}" type="pres">
      <dgm:prSet presAssocID="{542ADCBE-D04E-477C-B67B-B7C23444950E}" presName="spaceRect" presStyleCnt="0"/>
      <dgm:spPr/>
    </dgm:pt>
    <dgm:pt modelId="{294EF7F8-CB19-4877-AC14-37545ADD6EF0}" type="pres">
      <dgm:prSet presAssocID="{542ADCBE-D04E-477C-B67B-B7C23444950E}" presName="textRect" presStyleLbl="revTx" presStyleIdx="2" presStyleCnt="4">
        <dgm:presLayoutVars>
          <dgm:chMax val="1"/>
          <dgm:chPref val="1"/>
        </dgm:presLayoutVars>
      </dgm:prSet>
      <dgm:spPr/>
    </dgm:pt>
    <dgm:pt modelId="{E4650CFA-33DC-4DE9-A834-28657EB3D964}" type="pres">
      <dgm:prSet presAssocID="{D0814192-2012-4985-A052-B4F6F30C96FB}" presName="sibTrans" presStyleCnt="0"/>
      <dgm:spPr/>
    </dgm:pt>
    <dgm:pt modelId="{231E9870-9F4F-4BA2-B493-0CB0575602BE}" type="pres">
      <dgm:prSet presAssocID="{CACA47F8-9196-40F9-A5CD-659E8FDC4A13}" presName="compNode" presStyleCnt="0"/>
      <dgm:spPr/>
    </dgm:pt>
    <dgm:pt modelId="{D551A829-57B2-42F3-94A9-94C8225B1A16}" type="pres">
      <dgm:prSet presAssocID="{CACA47F8-9196-40F9-A5CD-659E8FDC4A1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8676F1D-8139-4815-B61A-44CBA1517A0A}" type="pres">
      <dgm:prSet presAssocID="{CACA47F8-9196-40F9-A5CD-659E8FDC4A13}" presName="spaceRect" presStyleCnt="0"/>
      <dgm:spPr/>
    </dgm:pt>
    <dgm:pt modelId="{7D31E90D-17B9-4048-8A4E-48D3F49E961C}" type="pres">
      <dgm:prSet presAssocID="{CACA47F8-9196-40F9-A5CD-659E8FDC4A1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67E5F3A-ABD1-48AF-8ABF-68F20669E68C}" type="presOf" srcId="{F13E3565-7A4B-4A16-9A0C-B85313DCEA42}" destId="{D074D0AB-463C-4A28-96F1-E4A3DB838D11}" srcOrd="0" destOrd="0" presId="urn:microsoft.com/office/officeart/2018/2/layout/IconLabelList"/>
    <dgm:cxn modelId="{0696593D-12A9-486C-A8A8-4761BDD8D67F}" type="presOf" srcId="{542ADCBE-D04E-477C-B67B-B7C23444950E}" destId="{294EF7F8-CB19-4877-AC14-37545ADD6EF0}" srcOrd="0" destOrd="0" presId="urn:microsoft.com/office/officeart/2018/2/layout/IconLabelList"/>
    <dgm:cxn modelId="{83358240-DDE0-466A-BB79-799BB7165E33}" type="presOf" srcId="{9AFA2BAD-D001-4D0E-BCB5-4E1422C52FD4}" destId="{A02FBF2B-2BC4-4530-B28D-0889B4008CB5}" srcOrd="0" destOrd="0" presId="urn:microsoft.com/office/officeart/2018/2/layout/IconLabelList"/>
    <dgm:cxn modelId="{402CF55D-7262-45EF-AD96-9C2812F61B33}" srcId="{F13E3565-7A4B-4A16-9A0C-B85313DCEA42}" destId="{9AFA2BAD-D001-4D0E-BCB5-4E1422C52FD4}" srcOrd="0" destOrd="0" parTransId="{4CDBB8BE-6688-4A6B-9461-84A506E72747}" sibTransId="{F62414C9-7A45-4483-9314-428905F03636}"/>
    <dgm:cxn modelId="{D3BE8296-B159-47E0-B584-A8020CB74497}" srcId="{F13E3565-7A4B-4A16-9A0C-B85313DCEA42}" destId="{542ADCBE-D04E-477C-B67B-B7C23444950E}" srcOrd="2" destOrd="0" parTransId="{19FF69B1-C522-4BE7-9F72-364A173012A6}" sibTransId="{D0814192-2012-4985-A052-B4F6F30C96FB}"/>
    <dgm:cxn modelId="{CE9D4BB2-9C23-4D55-84F0-390E5688E652}" srcId="{F13E3565-7A4B-4A16-9A0C-B85313DCEA42}" destId="{CACA47F8-9196-40F9-A5CD-659E8FDC4A13}" srcOrd="3" destOrd="0" parTransId="{C5ACCB47-CF72-4276-9F63-694440D1EA15}" sibTransId="{21753BF3-1EF6-487D-9523-5B2BF8BE26E6}"/>
    <dgm:cxn modelId="{C0D703BA-0CB5-4D55-8FCD-DD9E96353F20}" type="presOf" srcId="{CACA47F8-9196-40F9-A5CD-659E8FDC4A13}" destId="{7D31E90D-17B9-4048-8A4E-48D3F49E961C}" srcOrd="0" destOrd="0" presId="urn:microsoft.com/office/officeart/2018/2/layout/IconLabelList"/>
    <dgm:cxn modelId="{992968CA-ADDF-4338-A01B-89A958EB4F2C}" type="presOf" srcId="{796B689F-8C3C-4E3F-B2CD-013850B8C34D}" destId="{05FE5D91-6242-48C0-900E-4B836A10685D}" srcOrd="0" destOrd="0" presId="urn:microsoft.com/office/officeart/2018/2/layout/IconLabelList"/>
    <dgm:cxn modelId="{0F4874EC-06E1-43A7-A5DE-8AD035086028}" srcId="{F13E3565-7A4B-4A16-9A0C-B85313DCEA42}" destId="{796B689F-8C3C-4E3F-B2CD-013850B8C34D}" srcOrd="1" destOrd="0" parTransId="{CC6AE846-AFD5-4827-B9E0-51955C351B4B}" sibTransId="{DA0ED660-6473-4BAE-B8BD-D2D4F147C320}"/>
    <dgm:cxn modelId="{4F23FEBB-03AC-4090-9DAB-579CD7435D29}" type="presParOf" srcId="{D074D0AB-463C-4A28-96F1-E4A3DB838D11}" destId="{9496191C-B94A-4F97-9EB3-6DD106D20659}" srcOrd="0" destOrd="0" presId="urn:microsoft.com/office/officeart/2018/2/layout/IconLabelList"/>
    <dgm:cxn modelId="{D0F43BF2-3E96-420C-B4E2-2B1E0AE2BE37}" type="presParOf" srcId="{9496191C-B94A-4F97-9EB3-6DD106D20659}" destId="{5434BF49-3194-4AF9-A2B1-09D8030E2DAA}" srcOrd="0" destOrd="0" presId="urn:microsoft.com/office/officeart/2018/2/layout/IconLabelList"/>
    <dgm:cxn modelId="{29A3957C-EC06-423E-A569-18347549D67F}" type="presParOf" srcId="{9496191C-B94A-4F97-9EB3-6DD106D20659}" destId="{CBDD2A7B-65EA-4567-A949-0A45055C300A}" srcOrd="1" destOrd="0" presId="urn:microsoft.com/office/officeart/2018/2/layout/IconLabelList"/>
    <dgm:cxn modelId="{9CA0BD59-4667-4E85-B28A-B4044667FA54}" type="presParOf" srcId="{9496191C-B94A-4F97-9EB3-6DD106D20659}" destId="{A02FBF2B-2BC4-4530-B28D-0889B4008CB5}" srcOrd="2" destOrd="0" presId="urn:microsoft.com/office/officeart/2018/2/layout/IconLabelList"/>
    <dgm:cxn modelId="{ECC630EF-4859-46E9-86DD-7817342AB3A1}" type="presParOf" srcId="{D074D0AB-463C-4A28-96F1-E4A3DB838D11}" destId="{673571DF-414A-4831-8CE2-C0B7FBF55C9C}" srcOrd="1" destOrd="0" presId="urn:microsoft.com/office/officeart/2018/2/layout/IconLabelList"/>
    <dgm:cxn modelId="{FACF8C75-8BEF-49CD-AB17-6C14AD1EC9FA}" type="presParOf" srcId="{D074D0AB-463C-4A28-96F1-E4A3DB838D11}" destId="{039FC121-F3E9-4117-9C79-DACFC42B8ED2}" srcOrd="2" destOrd="0" presId="urn:microsoft.com/office/officeart/2018/2/layout/IconLabelList"/>
    <dgm:cxn modelId="{B1F9AE31-B1D2-4EDD-9E97-8FC8A63B5064}" type="presParOf" srcId="{039FC121-F3E9-4117-9C79-DACFC42B8ED2}" destId="{903AB76F-B494-4B5E-ACC2-5591EE5E557D}" srcOrd="0" destOrd="0" presId="urn:microsoft.com/office/officeart/2018/2/layout/IconLabelList"/>
    <dgm:cxn modelId="{D1FE0501-C3DF-4DB5-94B1-589A1AD30463}" type="presParOf" srcId="{039FC121-F3E9-4117-9C79-DACFC42B8ED2}" destId="{B4C79967-B884-4749-9BBF-74ADB4184793}" srcOrd="1" destOrd="0" presId="urn:microsoft.com/office/officeart/2018/2/layout/IconLabelList"/>
    <dgm:cxn modelId="{D0A818F5-8855-4BE0-9462-B3F78621CE7C}" type="presParOf" srcId="{039FC121-F3E9-4117-9C79-DACFC42B8ED2}" destId="{05FE5D91-6242-48C0-900E-4B836A10685D}" srcOrd="2" destOrd="0" presId="urn:microsoft.com/office/officeart/2018/2/layout/IconLabelList"/>
    <dgm:cxn modelId="{47EC2AC7-8A67-4BEA-8832-5CC3BD1F84E8}" type="presParOf" srcId="{D074D0AB-463C-4A28-96F1-E4A3DB838D11}" destId="{942EA653-A64E-4C59-8F2C-5B8B79ADC91B}" srcOrd="3" destOrd="0" presId="urn:microsoft.com/office/officeart/2018/2/layout/IconLabelList"/>
    <dgm:cxn modelId="{185DF450-07D4-4986-93B3-54DF58B509FB}" type="presParOf" srcId="{D074D0AB-463C-4A28-96F1-E4A3DB838D11}" destId="{AA9FB0AB-E5E4-4BB8-A213-2D9CFD7F3413}" srcOrd="4" destOrd="0" presId="urn:microsoft.com/office/officeart/2018/2/layout/IconLabelList"/>
    <dgm:cxn modelId="{371C3A10-CAB4-41ED-932C-12B98CF95B71}" type="presParOf" srcId="{AA9FB0AB-E5E4-4BB8-A213-2D9CFD7F3413}" destId="{8228AD03-7FAD-4BED-9FE2-84E5979F2BB8}" srcOrd="0" destOrd="0" presId="urn:microsoft.com/office/officeart/2018/2/layout/IconLabelList"/>
    <dgm:cxn modelId="{F03BF3FC-FE6E-4D43-9A5F-D8B8673F6AF6}" type="presParOf" srcId="{AA9FB0AB-E5E4-4BB8-A213-2D9CFD7F3413}" destId="{D5D042F3-077F-4BC8-9403-1019EDF7C400}" srcOrd="1" destOrd="0" presId="urn:microsoft.com/office/officeart/2018/2/layout/IconLabelList"/>
    <dgm:cxn modelId="{6C682400-D4A2-4FF0-9DC3-9D70EF09BD57}" type="presParOf" srcId="{AA9FB0AB-E5E4-4BB8-A213-2D9CFD7F3413}" destId="{294EF7F8-CB19-4877-AC14-37545ADD6EF0}" srcOrd="2" destOrd="0" presId="urn:microsoft.com/office/officeart/2018/2/layout/IconLabelList"/>
    <dgm:cxn modelId="{0A80AD01-DDF3-434B-AE50-19AC9C3CD3B4}" type="presParOf" srcId="{D074D0AB-463C-4A28-96F1-E4A3DB838D11}" destId="{E4650CFA-33DC-4DE9-A834-28657EB3D964}" srcOrd="5" destOrd="0" presId="urn:microsoft.com/office/officeart/2018/2/layout/IconLabelList"/>
    <dgm:cxn modelId="{A81C3999-36EC-40A6-952A-96FF276563E5}" type="presParOf" srcId="{D074D0AB-463C-4A28-96F1-E4A3DB838D11}" destId="{231E9870-9F4F-4BA2-B493-0CB0575602BE}" srcOrd="6" destOrd="0" presId="urn:microsoft.com/office/officeart/2018/2/layout/IconLabelList"/>
    <dgm:cxn modelId="{2B2AD8C7-08E3-4CAD-8F43-6F5C514585F8}" type="presParOf" srcId="{231E9870-9F4F-4BA2-B493-0CB0575602BE}" destId="{D551A829-57B2-42F3-94A9-94C8225B1A16}" srcOrd="0" destOrd="0" presId="urn:microsoft.com/office/officeart/2018/2/layout/IconLabelList"/>
    <dgm:cxn modelId="{5D9A6502-4D44-4705-8CCE-40794A6FE1A4}" type="presParOf" srcId="{231E9870-9F4F-4BA2-B493-0CB0575602BE}" destId="{48676F1D-8139-4815-B61A-44CBA1517A0A}" srcOrd="1" destOrd="0" presId="urn:microsoft.com/office/officeart/2018/2/layout/IconLabelList"/>
    <dgm:cxn modelId="{359C7989-D139-4A19-BBAC-8094899AC80F}" type="presParOf" srcId="{231E9870-9F4F-4BA2-B493-0CB0575602BE}" destId="{7D31E90D-17B9-4048-8A4E-48D3F49E96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4BF49-3194-4AF9-A2B1-09D8030E2DAA}">
      <dsp:nvSpPr>
        <dsp:cNvPr id="0" name=""/>
        <dsp:cNvSpPr/>
      </dsp:nvSpPr>
      <dsp:spPr>
        <a:xfrm>
          <a:off x="399575" y="1003885"/>
          <a:ext cx="649423" cy="6494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FBF2B-2BC4-4530-B28D-0889B4008CB5}">
      <dsp:nvSpPr>
        <dsp:cNvPr id="0" name=""/>
        <dsp:cNvSpPr/>
      </dsp:nvSpPr>
      <dsp:spPr>
        <a:xfrm>
          <a:off x="2705" y="1928747"/>
          <a:ext cx="1443164" cy="911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 the asynchronous model the programmer can explicitly organize execution order between tasks</a:t>
          </a:r>
          <a:endParaRPr lang="en-US" sz="1200" kern="1200" dirty="0"/>
        </a:p>
      </dsp:txBody>
      <dsp:txXfrm>
        <a:off x="2705" y="1928747"/>
        <a:ext cx="1443164" cy="911032"/>
      </dsp:txXfrm>
    </dsp:sp>
    <dsp:sp modelId="{903AB76F-B494-4B5E-ACC2-5591EE5E557D}">
      <dsp:nvSpPr>
        <dsp:cNvPr id="0" name=""/>
        <dsp:cNvSpPr/>
      </dsp:nvSpPr>
      <dsp:spPr>
        <a:xfrm>
          <a:off x="2095293" y="1003885"/>
          <a:ext cx="649423" cy="6494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FE5D91-6242-48C0-900E-4B836A10685D}">
      <dsp:nvSpPr>
        <dsp:cNvPr id="0" name=""/>
        <dsp:cNvSpPr/>
      </dsp:nvSpPr>
      <dsp:spPr>
        <a:xfrm>
          <a:off x="1698422" y="1928747"/>
          <a:ext cx="1443164" cy="911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 the multi-threaded model, the decision to suspend threads is organized by the OS and outside the control of the programmer</a:t>
          </a:r>
          <a:endParaRPr lang="en-US" sz="1200" kern="1200" dirty="0"/>
        </a:p>
      </dsp:txBody>
      <dsp:txXfrm>
        <a:off x="1698422" y="1928747"/>
        <a:ext cx="1443164" cy="911032"/>
      </dsp:txXfrm>
    </dsp:sp>
    <dsp:sp modelId="{8228AD03-7FAD-4BED-9FE2-84E5979F2BB8}">
      <dsp:nvSpPr>
        <dsp:cNvPr id="0" name=""/>
        <dsp:cNvSpPr/>
      </dsp:nvSpPr>
      <dsp:spPr>
        <a:xfrm>
          <a:off x="3791010" y="1003885"/>
          <a:ext cx="649423" cy="6494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EF7F8-CB19-4877-AC14-37545ADD6EF0}">
      <dsp:nvSpPr>
        <dsp:cNvPr id="0" name=""/>
        <dsp:cNvSpPr/>
      </dsp:nvSpPr>
      <dsp:spPr>
        <a:xfrm>
          <a:off x="3394140" y="1928747"/>
          <a:ext cx="1443164" cy="911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 the multi-threaded model, programmer must assume suspension and replacement of threats at any time and must organize access to shared resources</a:t>
          </a:r>
          <a:endParaRPr lang="en-US" sz="1200" kern="1200" dirty="0"/>
        </a:p>
      </dsp:txBody>
      <dsp:txXfrm>
        <a:off x="3394140" y="1928747"/>
        <a:ext cx="1443164" cy="9110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4BF49-3194-4AF9-A2B1-09D8030E2DAA}">
      <dsp:nvSpPr>
        <dsp:cNvPr id="0" name=""/>
        <dsp:cNvSpPr/>
      </dsp:nvSpPr>
      <dsp:spPr>
        <a:xfrm>
          <a:off x="468481" y="160017"/>
          <a:ext cx="627275" cy="6272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FBF2B-2BC4-4530-B28D-0889B4008CB5}">
      <dsp:nvSpPr>
        <dsp:cNvPr id="0" name=""/>
        <dsp:cNvSpPr/>
      </dsp:nvSpPr>
      <dsp:spPr>
        <a:xfrm>
          <a:off x="85146" y="1025569"/>
          <a:ext cx="1393945" cy="72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/>
            <a:t>Tasks perform lots of I/O that create to waiting times, e.g., file, database or network communication </a:t>
          </a:r>
          <a:endParaRPr lang="en-US" sz="1200" kern="1200"/>
        </a:p>
      </dsp:txBody>
      <dsp:txXfrm>
        <a:off x="85146" y="1025569"/>
        <a:ext cx="1393945" cy="722020"/>
      </dsp:txXfrm>
    </dsp:sp>
    <dsp:sp modelId="{903AB76F-B494-4B5E-ACC2-5591EE5E557D}">
      <dsp:nvSpPr>
        <dsp:cNvPr id="0" name=""/>
        <dsp:cNvSpPr/>
      </dsp:nvSpPr>
      <dsp:spPr>
        <a:xfrm>
          <a:off x="2106367" y="160017"/>
          <a:ext cx="627275" cy="6272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FE5D91-6242-48C0-900E-4B836A10685D}">
      <dsp:nvSpPr>
        <dsp:cNvPr id="0" name=""/>
        <dsp:cNvSpPr/>
      </dsp:nvSpPr>
      <dsp:spPr>
        <a:xfrm>
          <a:off x="1723032" y="1025569"/>
          <a:ext cx="1393945" cy="72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/>
            <a:t>There are many tasks that can be executed independent of each other, e.g., busy web server </a:t>
          </a:r>
          <a:endParaRPr lang="en-US" sz="1200" kern="1200"/>
        </a:p>
      </dsp:txBody>
      <dsp:txXfrm>
        <a:off x="1723032" y="1025569"/>
        <a:ext cx="1393945" cy="722020"/>
      </dsp:txXfrm>
    </dsp:sp>
    <dsp:sp modelId="{8228AD03-7FAD-4BED-9FE2-84E5979F2BB8}">
      <dsp:nvSpPr>
        <dsp:cNvPr id="0" name=""/>
        <dsp:cNvSpPr/>
      </dsp:nvSpPr>
      <dsp:spPr>
        <a:xfrm>
          <a:off x="3744253" y="160017"/>
          <a:ext cx="627275" cy="6272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EF7F8-CB19-4877-AC14-37545ADD6EF0}">
      <dsp:nvSpPr>
        <dsp:cNvPr id="0" name=""/>
        <dsp:cNvSpPr/>
      </dsp:nvSpPr>
      <dsp:spPr>
        <a:xfrm>
          <a:off x="3360918" y="1025569"/>
          <a:ext cx="1393945" cy="72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/>
            <a:t>Avoids overhead for additional threads, e.g., memory for creation of new threads, expensive context switching between threads</a:t>
          </a:r>
          <a:endParaRPr lang="en-US" sz="1200" kern="1200"/>
        </a:p>
      </dsp:txBody>
      <dsp:txXfrm>
        <a:off x="3360918" y="1025569"/>
        <a:ext cx="1393945" cy="722020"/>
      </dsp:txXfrm>
    </dsp:sp>
    <dsp:sp modelId="{D551A829-57B2-42F3-94A9-94C8225B1A16}">
      <dsp:nvSpPr>
        <dsp:cNvPr id="0" name=""/>
        <dsp:cNvSpPr/>
      </dsp:nvSpPr>
      <dsp:spPr>
        <a:xfrm>
          <a:off x="2106367" y="2096076"/>
          <a:ext cx="627275" cy="6272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1E90D-17B9-4048-8A4E-48D3F49E961C}">
      <dsp:nvSpPr>
        <dsp:cNvPr id="0" name=""/>
        <dsp:cNvSpPr/>
      </dsp:nvSpPr>
      <dsp:spPr>
        <a:xfrm>
          <a:off x="1723032" y="2961628"/>
          <a:ext cx="1393945" cy="72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/>
            <a:t>Programming model is simpler and easier to read compared to multi-threaded models, especially using async and await</a:t>
          </a:r>
          <a:endParaRPr lang="en-US" sz="1200" kern="1200"/>
        </a:p>
      </dsp:txBody>
      <dsp:txXfrm>
        <a:off x="1723032" y="2961628"/>
        <a:ext cx="1393945" cy="722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0DF04-3E4F-4A05-9910-A29F55CE97B0}" type="datetimeFigureOut">
              <a:rPr lang="de-DE" smtClean="0"/>
              <a:t>17.07.2023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F3D8F-0880-4D96-853A-8FDFF2795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70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535C46-FE02-5DE0-5060-D48BCAE2F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BE8998-C4DE-0FFF-EF12-5CEAACE14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D5A052-A09B-FEA1-134F-58FCE5B31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950A-8307-401C-9B9A-33B770E1732E}" type="datetime1">
              <a:rPr lang="de-DE" smtClean="0"/>
              <a:t>17.07.2023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390253-A0CD-014E-FAE5-7134639E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Asynchronous programming using async and await (M. Hauder)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B31084-13A8-00BB-052C-D7FF679B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BEC0-A112-4762-ADD6-0ECF180616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37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198FD-745F-7341-CEDF-8569CDC41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DBFCD7-426F-A511-1EFE-E825DF37E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633DC2-309C-A707-730A-C1EB135E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1EB2-45FD-497E-8A85-69B8870371B7}" type="datetime1">
              <a:rPr lang="de-DE" smtClean="0"/>
              <a:t>17.07.2023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927F17-3714-1587-DC14-5FD28700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Asynchronous programming using async and await (M. Hauder)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094775-7615-9DC8-755D-A79924A8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BEC0-A112-4762-ADD6-0ECF180616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5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26498B7-BCEA-D2AC-A3E1-87C0D5605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1B5A3F-55D5-1D66-DB7B-37118F5DD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F97235-4172-F56F-5108-A4B1DDB79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C5D9-BBA5-4008-BEB7-43D55C9019A7}" type="datetime1">
              <a:rPr lang="de-DE" smtClean="0"/>
              <a:t>17.07.2023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950E95-9F54-7227-7E11-C58BA054A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Asynchronous programming using async and await (M. Hauder)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F28528-257E-8883-47A3-968D0384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BEC0-A112-4762-ADD6-0ECF180616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048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54726-D40E-B414-7070-1AE21F303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EAF070-98A6-F08D-AB96-E5F3671D4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B05F55-E26B-A57F-676A-46E2B343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8990-8A08-4C11-BCCF-C013C91395CD}" type="datetime1">
              <a:rPr lang="de-DE" smtClean="0"/>
              <a:t>17.07.2023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463BA0-036F-CAEC-6A64-45DF8FF7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Asynchronous programming using async and await (M. Hauder)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3BF344-1C98-9FF3-3CA6-59C22E1F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BEC0-A112-4762-ADD6-0ECF180616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19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EAFDB-FC94-A4EF-2610-E878963C2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17BF33-CAA4-3103-D7DE-0BAFCC0E5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03B8F6-6210-B0F6-88FD-5ACEA49F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AFF0-6F8B-47C4-84D7-BA8E205AF05E}" type="datetime1">
              <a:rPr lang="de-DE" smtClean="0"/>
              <a:t>17.07.2023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463CD2-30FD-E0AC-0BA2-819C8A35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Asynchronous programming using async and await (M. Hauder)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C0F176-8F71-1CAB-2B62-CEB21EE5F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BEC0-A112-4762-ADD6-0ECF180616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46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1F9043-EE00-C002-1008-E42500C2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AE808B-D10A-62B9-3E99-3F552FB71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F8410A-2A6E-D0FC-6F8A-C14AC23EF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B96D74-EC2D-3F88-B5F8-CA05303A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D9BE-66D4-4867-872A-27A432733E5F}" type="datetime1">
              <a:rPr lang="de-DE" smtClean="0"/>
              <a:t>17.07.2023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CEB217-62D8-0950-E244-40393A7A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Asynchronous programming using async and await (M. Hauder)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B83C7C-A2E6-7FEE-8EBC-46C0D147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BEC0-A112-4762-ADD6-0ECF180616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75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ED1864-6E2E-8009-6DDD-FA3F33535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7DD2C7-85BB-9AC3-912A-BF1D3576F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4B0A5C-9E80-CC62-42D4-2FDD6411A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43D40F-987B-5785-0487-18996D847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4722F0-62DD-7D03-6FFB-5F1A56290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7BBA60E-B98C-B0DD-5C6D-60588DAF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D8B2-80BD-4ED4-93F1-021711401972}" type="datetime1">
              <a:rPr lang="de-DE" smtClean="0"/>
              <a:t>17.07.2023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A4473B3-138C-FBF4-E76D-8D5D237FC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Asynchronous programming using async and await (M. Hauder)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006E20E-D026-6674-1508-2AA813DD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BEC0-A112-4762-ADD6-0ECF180616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80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C1880-E921-432B-1605-F755A09D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99F6FE-3916-1885-C817-CA619CDA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D21A-B6CF-488E-A469-17256F92B919}" type="datetime1">
              <a:rPr lang="de-DE" smtClean="0"/>
              <a:t>17.07.2023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B97AF9D-0D56-2D1A-009E-3617440A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Asynchronous programming using async and await (M. Hauder)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10E4F6-68E3-CBCC-D429-693DDA9A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BEC0-A112-4762-ADD6-0ECF180616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53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6EDF8F0-D564-C7C4-F662-29130E1EE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38D6C-554C-4FDD-B5BB-654F48BAE66A}" type="datetime1">
              <a:rPr lang="de-DE" smtClean="0"/>
              <a:t>17.07.2023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FD6318-EFAD-A80D-0344-F5E6AA07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Asynchronous programming using async and await (M. Hauder)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A90844-5354-E15F-1DC1-9D50CEBD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BEC0-A112-4762-ADD6-0ECF180616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47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AF74A-362F-086B-43F6-58ED08694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E00469-00C4-DC23-96F2-94A499B91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E98905-1839-F832-79BB-BFCF4578C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70B6E0-A095-7977-9B05-7E453830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313B-799C-484B-8A70-1F160926B168}" type="datetime1">
              <a:rPr lang="de-DE" smtClean="0"/>
              <a:t>17.07.2023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AC76DF-09D6-9634-9F74-6A95E4A2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Asynchronous programming using async and await (M. Hauder)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E74F10-DCEC-2864-65BD-9C0A049D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BEC0-A112-4762-ADD6-0ECF180616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11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8EE76-E839-4D79-F09C-AD88AEEA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845BD75-E84F-1796-94FA-308889EA8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8F49B1-A6D3-19D8-ACE0-A3BD6C5FC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4EAC93-2771-4D85-FDB2-F5E77F9F9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D9393-B118-486E-B7AF-B9EB057E3DF5}" type="datetime1">
              <a:rPr lang="de-DE" smtClean="0"/>
              <a:t>17.07.2023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C5C1A7-FD9B-2B20-832D-24805717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Asynchronous programming using async and await (M. Hauder)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4C0B70-9680-747B-E343-D213F0671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BEC0-A112-4762-ADD6-0ECF180616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4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3FF02C9-3256-8440-5F34-20B6C2E9F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70E9EF-48ED-676A-2A56-A99EEBE60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4607B5-76A1-5A3A-26D3-859A6F5C8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8D3B1-BFA8-4A6C-AECF-617FE98D145F}" type="datetime1">
              <a:rPr lang="de-DE" smtClean="0"/>
              <a:t>17.07.2023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3739CB-320F-AE4B-25D1-3016C17DD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Asynchronous programming using async and await (M. Hauder)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265917-5FCD-EE7F-8813-731921544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ABEC0-A112-4762-ADD6-0ECF180616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18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mhauder-hm/async_programming" TargetMode="External"/><Relationship Id="rId4" Type="http://schemas.openxmlformats.org/officeDocument/2006/relationships/image" Target="../media/image20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hauder-hm/async_programming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mhauder-hm/async_programming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mhauder-hm/async_programming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hauder-hm/async_programming" TargetMode="External"/><Relationship Id="rId2" Type="http://schemas.openxmlformats.org/officeDocument/2006/relationships/hyperlink" Target="https://docs.python.org/3/library/asyncio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87C619C-EBAB-488E-96B9-153AA4C9B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130DA1C1-36FD-41D8-9826-EE797BF39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53312" cy="6858000"/>
          </a:xfrm>
          <a:custGeom>
            <a:avLst/>
            <a:gdLst>
              <a:gd name="connsiteX0" fmla="*/ 0 w 7433452"/>
              <a:gd name="connsiteY0" fmla="*/ 0 h 6858000"/>
              <a:gd name="connsiteX1" fmla="*/ 1592736 w 7433452"/>
              <a:gd name="connsiteY1" fmla="*/ 0 h 6858000"/>
              <a:gd name="connsiteX2" fmla="*/ 2171700 w 7433452"/>
              <a:gd name="connsiteY2" fmla="*/ 0 h 6858000"/>
              <a:gd name="connsiteX3" fmla="*/ 2762696 w 7433452"/>
              <a:gd name="connsiteY3" fmla="*/ 0 h 6858000"/>
              <a:gd name="connsiteX4" fmla="*/ 2829254 w 7433452"/>
              <a:gd name="connsiteY4" fmla="*/ 0 h 6858000"/>
              <a:gd name="connsiteX5" fmla="*/ 7415310 w 7433452"/>
              <a:gd name="connsiteY5" fmla="*/ 0 h 6858000"/>
              <a:gd name="connsiteX6" fmla="*/ 7405703 w 7433452"/>
              <a:gd name="connsiteY6" fmla="*/ 94814 h 6858000"/>
              <a:gd name="connsiteX7" fmla="*/ 7410754 w 7433452"/>
              <a:gd name="connsiteY7" fmla="*/ 421796 h 6858000"/>
              <a:gd name="connsiteX8" fmla="*/ 7414688 w 7433452"/>
              <a:gd name="connsiteY8" fmla="*/ 812192 h 6858000"/>
              <a:gd name="connsiteX9" fmla="*/ 7395017 w 7433452"/>
              <a:gd name="connsiteY9" fmla="*/ 1113642 h 6858000"/>
              <a:gd name="connsiteX10" fmla="*/ 7422810 w 7433452"/>
              <a:gd name="connsiteY10" fmla="*/ 1796708 h 6858000"/>
              <a:gd name="connsiteX11" fmla="*/ 7421161 w 7433452"/>
              <a:gd name="connsiteY11" fmla="*/ 2327333 h 6858000"/>
              <a:gd name="connsiteX12" fmla="*/ 7412023 w 7433452"/>
              <a:gd name="connsiteY12" fmla="*/ 2784280 h 6858000"/>
              <a:gd name="connsiteX13" fmla="*/ 7417480 w 7433452"/>
              <a:gd name="connsiteY13" fmla="*/ 2985458 h 6858000"/>
              <a:gd name="connsiteX14" fmla="*/ 7403774 w 7433452"/>
              <a:gd name="connsiteY14" fmla="*/ 3531096 h 6858000"/>
              <a:gd name="connsiteX15" fmla="*/ 7414307 w 7433452"/>
              <a:gd name="connsiteY15" fmla="*/ 4336830 h 6858000"/>
              <a:gd name="connsiteX16" fmla="*/ 7413419 w 7433452"/>
              <a:gd name="connsiteY16" fmla="*/ 5026893 h 6858000"/>
              <a:gd name="connsiteX17" fmla="*/ 7417734 w 7433452"/>
              <a:gd name="connsiteY17" fmla="*/ 5252632 h 6858000"/>
              <a:gd name="connsiteX18" fmla="*/ 7417734 w 7433452"/>
              <a:gd name="connsiteY18" fmla="*/ 5466282 h 6858000"/>
              <a:gd name="connsiteX19" fmla="*/ 7379659 w 7433452"/>
              <a:gd name="connsiteY19" fmla="*/ 6121225 h 6858000"/>
              <a:gd name="connsiteX20" fmla="*/ 7395115 w 7433452"/>
              <a:gd name="connsiteY20" fmla="*/ 6708907 h 6858000"/>
              <a:gd name="connsiteX21" fmla="*/ 7412408 w 7433452"/>
              <a:gd name="connsiteY21" fmla="*/ 6858000 h 6858000"/>
              <a:gd name="connsiteX22" fmla="*/ 2829254 w 7433452"/>
              <a:gd name="connsiteY22" fmla="*/ 6858000 h 6858000"/>
              <a:gd name="connsiteX23" fmla="*/ 2762696 w 7433452"/>
              <a:gd name="connsiteY23" fmla="*/ 6858000 h 6858000"/>
              <a:gd name="connsiteX24" fmla="*/ 2171700 w 7433452"/>
              <a:gd name="connsiteY24" fmla="*/ 6858000 h 6858000"/>
              <a:gd name="connsiteX25" fmla="*/ 1592736 w 7433452"/>
              <a:gd name="connsiteY25" fmla="*/ 6858000 h 6858000"/>
              <a:gd name="connsiteX26" fmla="*/ 0 w 7433452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33452" h="6858000">
                <a:moveTo>
                  <a:pt x="0" y="0"/>
                </a:moveTo>
                <a:lnTo>
                  <a:pt x="1592736" y="0"/>
                </a:lnTo>
                <a:lnTo>
                  <a:pt x="2171700" y="0"/>
                </a:lnTo>
                <a:lnTo>
                  <a:pt x="2762696" y="0"/>
                </a:lnTo>
                <a:lnTo>
                  <a:pt x="2829254" y="0"/>
                </a:lnTo>
                <a:lnTo>
                  <a:pt x="7415310" y="0"/>
                </a:lnTo>
                <a:lnTo>
                  <a:pt x="7405703" y="94814"/>
                </a:lnTo>
                <a:cubicBezTo>
                  <a:pt x="7398856" y="203629"/>
                  <a:pt x="7403520" y="312712"/>
                  <a:pt x="7410754" y="421796"/>
                </a:cubicBezTo>
                <a:cubicBezTo>
                  <a:pt x="7421580" y="551656"/>
                  <a:pt x="7422900" y="682144"/>
                  <a:pt x="7414688" y="812192"/>
                </a:cubicBezTo>
                <a:cubicBezTo>
                  <a:pt x="7406693" y="912591"/>
                  <a:pt x="7397682" y="1012988"/>
                  <a:pt x="7395017" y="1113642"/>
                </a:cubicBezTo>
                <a:cubicBezTo>
                  <a:pt x="7388670" y="1342689"/>
                  <a:pt x="7407708" y="1569316"/>
                  <a:pt x="7422810" y="1796708"/>
                </a:cubicBezTo>
                <a:cubicBezTo>
                  <a:pt x="7434487" y="1973710"/>
                  <a:pt x="7439944" y="2150457"/>
                  <a:pt x="7421161" y="2327333"/>
                </a:cubicBezTo>
                <a:cubicBezTo>
                  <a:pt x="7405170" y="2479266"/>
                  <a:pt x="7396793" y="2631453"/>
                  <a:pt x="7412023" y="2784280"/>
                </a:cubicBezTo>
                <a:cubicBezTo>
                  <a:pt x="7418749" y="2851085"/>
                  <a:pt x="7425984" y="2918653"/>
                  <a:pt x="7417480" y="2985458"/>
                </a:cubicBezTo>
                <a:cubicBezTo>
                  <a:pt x="7394508" y="3167039"/>
                  <a:pt x="7398063" y="3349132"/>
                  <a:pt x="7403774" y="3531096"/>
                </a:cubicBezTo>
                <a:cubicBezTo>
                  <a:pt x="7412277" y="3799715"/>
                  <a:pt x="7426364" y="4067954"/>
                  <a:pt x="7414307" y="4336830"/>
                </a:cubicBezTo>
                <a:cubicBezTo>
                  <a:pt x="7404027" y="4566639"/>
                  <a:pt x="7420653" y="4796831"/>
                  <a:pt x="7413419" y="5026893"/>
                </a:cubicBezTo>
                <a:cubicBezTo>
                  <a:pt x="7410982" y="5102162"/>
                  <a:pt x="7412429" y="5177504"/>
                  <a:pt x="7417734" y="5252632"/>
                </a:cubicBezTo>
                <a:cubicBezTo>
                  <a:pt x="7424271" y="5323700"/>
                  <a:pt x="7424271" y="5395213"/>
                  <a:pt x="7417734" y="5466282"/>
                </a:cubicBezTo>
                <a:cubicBezTo>
                  <a:pt x="7393239" y="5683875"/>
                  <a:pt x="7383214" y="5902486"/>
                  <a:pt x="7379659" y="6121225"/>
                </a:cubicBezTo>
                <a:cubicBezTo>
                  <a:pt x="7376423" y="6317442"/>
                  <a:pt x="7378041" y="6513586"/>
                  <a:pt x="7395115" y="6708907"/>
                </a:cubicBezTo>
                <a:lnTo>
                  <a:pt x="7412408" y="6858000"/>
                </a:lnTo>
                <a:lnTo>
                  <a:pt x="2829254" y="6858000"/>
                </a:lnTo>
                <a:lnTo>
                  <a:pt x="2762696" y="6858000"/>
                </a:lnTo>
                <a:lnTo>
                  <a:pt x="2171700" y="6858000"/>
                </a:lnTo>
                <a:lnTo>
                  <a:pt x="15927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95C1A4E-A45C-9890-917B-1BF2A8B0A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84632"/>
            <a:ext cx="6081713" cy="3566160"/>
          </a:xfrm>
        </p:spPr>
        <p:txBody>
          <a:bodyPr>
            <a:normAutofit/>
          </a:bodyPr>
          <a:lstStyle/>
          <a:p>
            <a:pPr algn="l"/>
            <a:r>
              <a:rPr lang="en-AU" sz="4600" dirty="0">
                <a:solidFill>
                  <a:srgbClr val="FFFFFF"/>
                </a:solidFill>
              </a:rPr>
              <a:t>Asynchronous programming using async and await; Practical examples included</a:t>
            </a:r>
            <a:endParaRPr lang="de-DE" sz="4600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5F517B-FED8-03C4-BE03-2A32E6FD1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480560"/>
            <a:ext cx="6081713" cy="1572768"/>
          </a:xfrm>
        </p:spPr>
        <p:txBody>
          <a:bodyPr>
            <a:normAutofit/>
          </a:bodyPr>
          <a:lstStyle/>
          <a:p>
            <a:pPr algn="l"/>
            <a:br>
              <a:rPr lang="de-DE">
                <a:solidFill>
                  <a:srgbClr val="FFFFFF"/>
                </a:solidFill>
              </a:rPr>
            </a:br>
            <a:r>
              <a:rPr lang="de-DE">
                <a:solidFill>
                  <a:srgbClr val="FFFFFF"/>
                </a:solidFill>
              </a:rPr>
              <a:t>Dr. Matheus Hauder</a:t>
            </a:r>
            <a:br>
              <a:rPr lang="de-DE">
                <a:solidFill>
                  <a:srgbClr val="FFFFFF"/>
                </a:solidFill>
              </a:rPr>
            </a:br>
            <a:r>
              <a:rPr lang="de-DE">
                <a:solidFill>
                  <a:srgbClr val="FFFFFF"/>
                </a:solidFill>
              </a:rPr>
              <a:t>Date: 21.07.2023</a:t>
            </a:r>
          </a:p>
          <a:p>
            <a:pPr algn="l"/>
            <a:endParaRPr lang="de-DE">
              <a:solidFill>
                <a:srgbClr val="FFFFFF"/>
              </a:solidFill>
            </a:endParaRPr>
          </a:p>
        </p:txBody>
      </p:sp>
      <p:pic>
        <p:nvPicPr>
          <p:cNvPr id="1026" name="Picture 2" descr="TH-Rosenheim">
            <a:extLst>
              <a:ext uri="{FF2B5EF4-FFF2-40B4-BE49-F238E27FC236}">
                <a16:creationId xmlns:a16="http://schemas.microsoft.com/office/drawing/2014/main" id="{134092DF-15A5-57D8-22C9-63A5D3540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07654" y="973674"/>
            <a:ext cx="3931920" cy="152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sketch line">
            <a:extLst>
              <a:ext uri="{FF2B5EF4-FFF2-40B4-BE49-F238E27FC236}">
                <a16:creationId xmlns:a16="http://schemas.microsoft.com/office/drawing/2014/main" id="{35BC54F7-1315-4D6C-9420-A5BF0CDDB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475" y="4252192"/>
            <a:ext cx="4056549" cy="18288"/>
          </a:xfrm>
          <a:custGeom>
            <a:avLst/>
            <a:gdLst>
              <a:gd name="connsiteX0" fmla="*/ 0 w 4056549"/>
              <a:gd name="connsiteY0" fmla="*/ 0 h 18288"/>
              <a:gd name="connsiteX1" fmla="*/ 676092 w 4056549"/>
              <a:gd name="connsiteY1" fmla="*/ 0 h 18288"/>
              <a:gd name="connsiteX2" fmla="*/ 1271052 w 4056549"/>
              <a:gd name="connsiteY2" fmla="*/ 0 h 18288"/>
              <a:gd name="connsiteX3" fmla="*/ 1947144 w 4056549"/>
              <a:gd name="connsiteY3" fmla="*/ 0 h 18288"/>
              <a:gd name="connsiteX4" fmla="*/ 2501539 w 4056549"/>
              <a:gd name="connsiteY4" fmla="*/ 0 h 18288"/>
              <a:gd name="connsiteX5" fmla="*/ 3137065 w 4056549"/>
              <a:gd name="connsiteY5" fmla="*/ 0 h 18288"/>
              <a:gd name="connsiteX6" fmla="*/ 4056549 w 4056549"/>
              <a:gd name="connsiteY6" fmla="*/ 0 h 18288"/>
              <a:gd name="connsiteX7" fmla="*/ 4056549 w 4056549"/>
              <a:gd name="connsiteY7" fmla="*/ 18288 h 18288"/>
              <a:gd name="connsiteX8" fmla="*/ 3380458 w 4056549"/>
              <a:gd name="connsiteY8" fmla="*/ 18288 h 18288"/>
              <a:gd name="connsiteX9" fmla="*/ 2663801 w 4056549"/>
              <a:gd name="connsiteY9" fmla="*/ 18288 h 18288"/>
              <a:gd name="connsiteX10" fmla="*/ 2068840 w 4056549"/>
              <a:gd name="connsiteY10" fmla="*/ 18288 h 18288"/>
              <a:gd name="connsiteX11" fmla="*/ 1311618 w 4056549"/>
              <a:gd name="connsiteY11" fmla="*/ 18288 h 18288"/>
              <a:gd name="connsiteX12" fmla="*/ 716657 w 4056549"/>
              <a:gd name="connsiteY12" fmla="*/ 18288 h 18288"/>
              <a:gd name="connsiteX13" fmla="*/ 0 w 4056549"/>
              <a:gd name="connsiteY13" fmla="*/ 18288 h 18288"/>
              <a:gd name="connsiteX14" fmla="*/ 0 w 4056549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6549" h="18288" fill="none" extrusionOk="0">
                <a:moveTo>
                  <a:pt x="0" y="0"/>
                </a:moveTo>
                <a:cubicBezTo>
                  <a:pt x="324395" y="-12272"/>
                  <a:pt x="437185" y="20747"/>
                  <a:pt x="676092" y="0"/>
                </a:cubicBezTo>
                <a:cubicBezTo>
                  <a:pt x="914999" y="-20747"/>
                  <a:pt x="980886" y="20074"/>
                  <a:pt x="1271052" y="0"/>
                </a:cubicBezTo>
                <a:cubicBezTo>
                  <a:pt x="1561218" y="-20074"/>
                  <a:pt x="1609815" y="19965"/>
                  <a:pt x="1947144" y="0"/>
                </a:cubicBezTo>
                <a:cubicBezTo>
                  <a:pt x="2284473" y="-19965"/>
                  <a:pt x="2317816" y="-23682"/>
                  <a:pt x="2501539" y="0"/>
                </a:cubicBezTo>
                <a:cubicBezTo>
                  <a:pt x="2685262" y="23682"/>
                  <a:pt x="2879461" y="12712"/>
                  <a:pt x="3137065" y="0"/>
                </a:cubicBezTo>
                <a:cubicBezTo>
                  <a:pt x="3394669" y="-12712"/>
                  <a:pt x="3618306" y="-41742"/>
                  <a:pt x="4056549" y="0"/>
                </a:cubicBezTo>
                <a:cubicBezTo>
                  <a:pt x="4056201" y="6465"/>
                  <a:pt x="4056979" y="10922"/>
                  <a:pt x="4056549" y="18288"/>
                </a:cubicBezTo>
                <a:cubicBezTo>
                  <a:pt x="3807729" y="-7540"/>
                  <a:pt x="3536237" y="12619"/>
                  <a:pt x="3380458" y="18288"/>
                </a:cubicBezTo>
                <a:cubicBezTo>
                  <a:pt x="3224679" y="23957"/>
                  <a:pt x="2967497" y="23368"/>
                  <a:pt x="2663801" y="18288"/>
                </a:cubicBezTo>
                <a:cubicBezTo>
                  <a:pt x="2360105" y="13208"/>
                  <a:pt x="2359716" y="-8821"/>
                  <a:pt x="2068840" y="18288"/>
                </a:cubicBezTo>
                <a:cubicBezTo>
                  <a:pt x="1777964" y="45397"/>
                  <a:pt x="1641909" y="31681"/>
                  <a:pt x="1311618" y="18288"/>
                </a:cubicBezTo>
                <a:cubicBezTo>
                  <a:pt x="981327" y="4895"/>
                  <a:pt x="990410" y="11155"/>
                  <a:pt x="716657" y="18288"/>
                </a:cubicBezTo>
                <a:cubicBezTo>
                  <a:pt x="442904" y="25421"/>
                  <a:pt x="330722" y="13665"/>
                  <a:pt x="0" y="18288"/>
                </a:cubicBezTo>
                <a:cubicBezTo>
                  <a:pt x="75" y="12069"/>
                  <a:pt x="515" y="5650"/>
                  <a:pt x="0" y="0"/>
                </a:cubicBezTo>
                <a:close/>
              </a:path>
              <a:path w="4056549" h="18288" stroke="0" extrusionOk="0">
                <a:moveTo>
                  <a:pt x="0" y="0"/>
                </a:moveTo>
                <a:cubicBezTo>
                  <a:pt x="175099" y="13469"/>
                  <a:pt x="459673" y="14529"/>
                  <a:pt x="594961" y="0"/>
                </a:cubicBezTo>
                <a:cubicBezTo>
                  <a:pt x="730249" y="-14529"/>
                  <a:pt x="873178" y="22015"/>
                  <a:pt x="1149356" y="0"/>
                </a:cubicBezTo>
                <a:cubicBezTo>
                  <a:pt x="1425534" y="-22015"/>
                  <a:pt x="1498871" y="-21513"/>
                  <a:pt x="1744316" y="0"/>
                </a:cubicBezTo>
                <a:cubicBezTo>
                  <a:pt x="1989761" y="21513"/>
                  <a:pt x="2112991" y="-46"/>
                  <a:pt x="2420408" y="0"/>
                </a:cubicBezTo>
                <a:cubicBezTo>
                  <a:pt x="2727825" y="46"/>
                  <a:pt x="2880256" y="-10040"/>
                  <a:pt x="3137065" y="0"/>
                </a:cubicBezTo>
                <a:cubicBezTo>
                  <a:pt x="3393874" y="10040"/>
                  <a:pt x="3704325" y="-6685"/>
                  <a:pt x="4056549" y="0"/>
                </a:cubicBezTo>
                <a:cubicBezTo>
                  <a:pt x="4055732" y="6895"/>
                  <a:pt x="4055770" y="11206"/>
                  <a:pt x="4056549" y="18288"/>
                </a:cubicBezTo>
                <a:cubicBezTo>
                  <a:pt x="3812770" y="11959"/>
                  <a:pt x="3533996" y="-5717"/>
                  <a:pt x="3299327" y="18288"/>
                </a:cubicBezTo>
                <a:cubicBezTo>
                  <a:pt x="3064658" y="42293"/>
                  <a:pt x="2940381" y="24492"/>
                  <a:pt x="2744931" y="18288"/>
                </a:cubicBezTo>
                <a:cubicBezTo>
                  <a:pt x="2549481" y="12084"/>
                  <a:pt x="2252169" y="51841"/>
                  <a:pt x="1987709" y="18288"/>
                </a:cubicBezTo>
                <a:cubicBezTo>
                  <a:pt x="1723249" y="-15265"/>
                  <a:pt x="1438946" y="3423"/>
                  <a:pt x="1230487" y="18288"/>
                </a:cubicBezTo>
                <a:cubicBezTo>
                  <a:pt x="1022028" y="33153"/>
                  <a:pt x="795957" y="18596"/>
                  <a:pt x="676092" y="18288"/>
                </a:cubicBezTo>
                <a:cubicBezTo>
                  <a:pt x="556227" y="17980"/>
                  <a:pt x="334853" y="39451"/>
                  <a:pt x="0" y="18288"/>
                </a:cubicBezTo>
                <a:cubicBezTo>
                  <a:pt x="95" y="14343"/>
                  <a:pt x="742" y="686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Python Clip art - others png download - 5000*1451 - Free Transparent ...">
            <a:extLst>
              <a:ext uri="{FF2B5EF4-FFF2-40B4-BE49-F238E27FC236}">
                <a16:creationId xmlns:a16="http://schemas.microsoft.com/office/drawing/2014/main" id="{C8B84D8D-6303-DE6D-6E02-8D0DC55CC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07654" y="4334202"/>
            <a:ext cx="3931920" cy="114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783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53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3ABF31-71C3-CDBA-9968-B1D57591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u="sng"/>
              <a:t>Question:</a:t>
            </a:r>
            <a:r>
              <a:rPr lang="en-US" sz="2800" b="1"/>
              <a:t> </a:t>
            </a:r>
            <a:r>
              <a:rPr lang="en-US" sz="2800"/>
              <a:t>In which situations or examples can the asynchronous model outperform the synchronous model?</a:t>
            </a:r>
          </a:p>
        </p:txBody>
      </p:sp>
      <p:pic>
        <p:nvPicPr>
          <p:cNvPr id="10" name="Inhaltsplatzhalter 9" descr="Person mit Konzeptidee">
            <a:extLst>
              <a:ext uri="{FF2B5EF4-FFF2-40B4-BE49-F238E27FC236}">
                <a16:creationId xmlns:a16="http://schemas.microsoft.com/office/drawing/2014/main" id="{97FB57F4-3D7D-B484-34F1-AE4DA0DEA5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53" r="14013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1AA4A3-9DC0-24BB-BF29-8EAD9106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Asynchronous programming using async and await (M. Hauder)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1F2D69-DE98-A8B5-7E76-B7B46D10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A3ABEC0-A112-4762-ADD6-0ECF180616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graphicFrame>
        <p:nvGraphicFramePr>
          <p:cNvPr id="49" name="Inhaltsplatzhalter 6">
            <a:extLst>
              <a:ext uri="{FF2B5EF4-FFF2-40B4-BE49-F238E27FC236}">
                <a16:creationId xmlns:a16="http://schemas.microsoft.com/office/drawing/2014/main" id="{543B74E5-135B-AB7D-CA5B-0E8EAFA81E9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91235718"/>
              </p:ext>
            </p:extLst>
          </p:nvPr>
        </p:nvGraphicFramePr>
        <p:xfrm>
          <a:off x="6513788" y="2333297"/>
          <a:ext cx="4840010" cy="3843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014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9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09F55-7401-C3E6-08A5-BFD073559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de-DE"/>
              <a:t>Agenda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96C8AA21-2BD9-8148-7922-3583651226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" r="40119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8EC2C6-A438-A489-1376-B3E788644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AU" sz="2000" dirty="0"/>
              <a:t>Introduction Asynchronous Programming </a:t>
            </a:r>
          </a:p>
          <a:p>
            <a:pPr lvl="1"/>
            <a:r>
              <a:rPr lang="en-AU" sz="2000" dirty="0"/>
              <a:t>Definition </a:t>
            </a:r>
          </a:p>
          <a:p>
            <a:pPr lvl="1"/>
            <a:r>
              <a:rPr lang="en-AU" sz="2000" dirty="0"/>
              <a:t>Synchronous, Asynchronous and Multi-Threading Models</a:t>
            </a:r>
          </a:p>
          <a:p>
            <a:pPr lvl="1"/>
            <a:r>
              <a:rPr lang="en-AU" sz="2000" dirty="0"/>
              <a:t>Benefits </a:t>
            </a:r>
          </a:p>
          <a:p>
            <a:r>
              <a:rPr lang="en-AU" sz="2000" dirty="0"/>
              <a:t>Asynchronous Programming in Python</a:t>
            </a:r>
          </a:p>
          <a:p>
            <a:pPr lvl="1"/>
            <a:r>
              <a:rPr lang="en-AU" sz="2000" dirty="0"/>
              <a:t>Callback</a:t>
            </a:r>
          </a:p>
          <a:p>
            <a:pPr lvl="1"/>
            <a:r>
              <a:rPr lang="en-AU" sz="2000" dirty="0"/>
              <a:t>Awaitable Objects</a:t>
            </a:r>
          </a:p>
          <a:p>
            <a:pPr lvl="1"/>
            <a:r>
              <a:rPr lang="en-AU" sz="2000" dirty="0"/>
              <a:t>Merge Parallel Tasks</a:t>
            </a:r>
          </a:p>
          <a:p>
            <a:pPr lvl="1"/>
            <a:r>
              <a:rPr lang="en-AU" sz="2000" dirty="0"/>
              <a:t>Sequential Task Execution</a:t>
            </a:r>
          </a:p>
          <a:p>
            <a:r>
              <a:rPr lang="en-AU" sz="2000" dirty="0"/>
              <a:t>Further Literature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489CB1-7B35-BDB3-7E7C-77C605BE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Asynchronous programming using async and await (M. Hauder)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8EAFF6-A1FF-64F3-CA81-3B62EE55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BEC0-A112-4762-ADD6-0ECF18061669}" type="slidenum">
              <a:rPr lang="de-DE" smtClean="0"/>
              <a:t>11</a:t>
            </a:fld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DE76525-D9C5-EBBF-BF58-B2110A0E02EB}"/>
              </a:ext>
            </a:extLst>
          </p:cNvPr>
          <p:cNvSpPr/>
          <p:nvPr/>
        </p:nvSpPr>
        <p:spPr>
          <a:xfrm>
            <a:off x="6513788" y="1960549"/>
            <a:ext cx="4717804" cy="2119761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4AA1237-B636-15BC-9344-6DE5598E14C4}"/>
              </a:ext>
            </a:extLst>
          </p:cNvPr>
          <p:cNvSpPr/>
          <p:nvPr/>
        </p:nvSpPr>
        <p:spPr>
          <a:xfrm>
            <a:off x="6444516" y="5800437"/>
            <a:ext cx="4717804" cy="537394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2209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3ABF31-71C3-CDBA-9968-B1D57591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AU" sz="2800" dirty="0"/>
              <a:t>Principle of Callback Functions</a:t>
            </a:r>
            <a:endParaRPr lang="en-US" sz="28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D443396-CA41-1408-35A2-5D307E9F2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z="2000" dirty="0"/>
              <a:t>Blockings should be avoided, and execution of code should continue with other tasks if possible </a:t>
            </a:r>
          </a:p>
          <a:p>
            <a:r>
              <a:rPr lang="en-AU" sz="2000" dirty="0"/>
              <a:t>Callback function is provided to </a:t>
            </a:r>
            <a:r>
              <a:rPr lang="en-AU" sz="2000" u="sng" dirty="0"/>
              <a:t>continue interrupted execution</a:t>
            </a:r>
            <a:r>
              <a:rPr lang="en-AU" sz="2000" dirty="0"/>
              <a:t> as soon as possible, e.g., reading of file or network is completed</a:t>
            </a:r>
          </a:p>
          <a:p>
            <a:r>
              <a:rPr lang="en-AU" sz="2000" dirty="0"/>
              <a:t>The semantics of this is “don’t wait continually for this task to finish and continue”</a:t>
            </a:r>
          </a:p>
          <a:p>
            <a:r>
              <a:rPr lang="en-AU" sz="2000" dirty="0"/>
              <a:t>Caution! Debugging becomes more difficult in this programming model</a:t>
            </a:r>
            <a:endParaRPr lang="de-DE" sz="2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1AA4A3-9DC0-24BB-BF29-8EAD9106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Asynchronous programming using async and await (M. Hauder)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1F2D69-DE98-A8B5-7E76-B7B46D10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BEC0-A112-4762-ADD6-0ECF18061669}" type="slidenum">
              <a:rPr lang="de-DE" smtClean="0"/>
              <a:t>12</a:t>
            </a:fld>
            <a:endParaRPr lang="de-DE"/>
          </a:p>
        </p:txBody>
      </p:sp>
      <p:pic>
        <p:nvPicPr>
          <p:cNvPr id="21" name="Inhaltsplatzhalter 20">
            <a:extLst>
              <a:ext uri="{FF2B5EF4-FFF2-40B4-BE49-F238E27FC236}">
                <a16:creationId xmlns:a16="http://schemas.microsoft.com/office/drawing/2014/main" id="{DBD4B62F-D962-C315-EAF7-1EE13D37F3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07569"/>
            <a:ext cx="5181600" cy="272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13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3ABF31-71C3-CDBA-9968-B1D57591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AU" sz="2800"/>
              <a:t>Example for Callback function in Python</a:t>
            </a:r>
            <a:endParaRPr lang="en-US" sz="28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D443396-CA41-1408-35A2-5D307E9F2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z="2000" dirty="0"/>
              <a:t>Function is reading data from file and stores result in global variable</a:t>
            </a:r>
          </a:p>
          <a:p>
            <a:r>
              <a:rPr lang="en-AU" sz="2000" dirty="0"/>
              <a:t>Parallel task is executed immediately not waiting until reading of file is completed </a:t>
            </a:r>
          </a:p>
          <a:p>
            <a:r>
              <a:rPr lang="en-AU" sz="2000" dirty="0"/>
              <a:t>After reading is completed, callback function executed with processing of the result</a:t>
            </a:r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1AA4A3-9DC0-24BB-BF29-8EAD9106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Asynchronous programming using async and await (M. Hauder)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1F2D69-DE98-A8B5-7E76-B7B46D10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BEC0-A112-4762-ADD6-0ECF18061669}" type="slidenum">
              <a:rPr lang="de-DE" smtClean="0"/>
              <a:t>13</a:t>
            </a:fld>
            <a:endParaRPr lang="de-DE"/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27B04278-F327-8C65-2CE9-96D63A5CF4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4822" y="1347968"/>
            <a:ext cx="5250013" cy="4161427"/>
          </a:xfrm>
          <a:prstGeom prst="rect">
            <a:avLst/>
          </a:prstGeom>
        </p:spPr>
      </p:pic>
      <p:sp>
        <p:nvSpPr>
          <p:cNvPr id="15" name="Rectangle 41">
            <a:extLst>
              <a:ext uri="{FF2B5EF4-FFF2-40B4-BE49-F238E27FC236}">
                <a16:creationId xmlns:a16="http://schemas.microsoft.com/office/drawing/2014/main" id="{D2EFD42A-0DC7-F269-25CB-0E24802D7F0D}"/>
              </a:ext>
            </a:extLst>
          </p:cNvPr>
          <p:cNvSpPr/>
          <p:nvPr/>
        </p:nvSpPr>
        <p:spPr>
          <a:xfrm>
            <a:off x="495840" y="4900602"/>
            <a:ext cx="4748023" cy="1391659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AU" dirty="0">
                <a:solidFill>
                  <a:schemeClr val="tx1"/>
                </a:solidFill>
              </a:rPr>
              <a:t>Code maintainability and readability worse</a:t>
            </a:r>
          </a:p>
          <a:p>
            <a:pPr marL="285750" indent="-28575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AU" dirty="0">
                <a:solidFill>
                  <a:schemeClr val="tx1"/>
                </a:solidFill>
              </a:rPr>
              <a:t>Debugging changes execution timing </a:t>
            </a:r>
          </a:p>
          <a:p>
            <a:pPr marL="285750" indent="-28575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AU" dirty="0">
                <a:solidFill>
                  <a:schemeClr val="tx1"/>
                </a:solidFill>
              </a:rPr>
              <a:t>“Callback Hell” from many nested callbacks</a:t>
            </a:r>
          </a:p>
          <a:p>
            <a:pPr marL="285750" indent="-28575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AU" dirty="0">
                <a:solidFill>
                  <a:schemeClr val="tx1"/>
                </a:solidFill>
              </a:rPr>
              <a:t>Exceptions are more difficult to catch </a:t>
            </a:r>
          </a:p>
        </p:txBody>
      </p:sp>
      <p:sp>
        <p:nvSpPr>
          <p:cNvPr id="16" name="Oval 38">
            <a:extLst>
              <a:ext uri="{FF2B5EF4-FFF2-40B4-BE49-F238E27FC236}">
                <a16:creationId xmlns:a16="http://schemas.microsoft.com/office/drawing/2014/main" id="{3C7D5C00-F171-227C-644D-A70D04BD8C2F}"/>
              </a:ext>
            </a:extLst>
          </p:cNvPr>
          <p:cNvSpPr/>
          <p:nvPr/>
        </p:nvSpPr>
        <p:spPr>
          <a:xfrm>
            <a:off x="517920" y="2257863"/>
            <a:ext cx="328067" cy="31410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Oval 39">
            <a:extLst>
              <a:ext uri="{FF2B5EF4-FFF2-40B4-BE49-F238E27FC236}">
                <a16:creationId xmlns:a16="http://schemas.microsoft.com/office/drawing/2014/main" id="{FFE9137E-723C-3D8C-807A-5EF27474D89D}"/>
              </a:ext>
            </a:extLst>
          </p:cNvPr>
          <p:cNvSpPr/>
          <p:nvPr/>
        </p:nvSpPr>
        <p:spPr>
          <a:xfrm>
            <a:off x="517920" y="2967387"/>
            <a:ext cx="328067" cy="31410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Oval 40">
            <a:extLst>
              <a:ext uri="{FF2B5EF4-FFF2-40B4-BE49-F238E27FC236}">
                <a16:creationId xmlns:a16="http://schemas.microsoft.com/office/drawing/2014/main" id="{EA922EC8-0D73-46D3-5206-72272B830400}"/>
              </a:ext>
            </a:extLst>
          </p:cNvPr>
          <p:cNvSpPr/>
          <p:nvPr/>
        </p:nvSpPr>
        <p:spPr>
          <a:xfrm>
            <a:off x="517920" y="3918874"/>
            <a:ext cx="328067" cy="31410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708B4B6-8E9D-3AD9-8FE5-BDF7A8355399}"/>
              </a:ext>
            </a:extLst>
          </p:cNvPr>
          <p:cNvSpPr txBox="1"/>
          <p:nvPr/>
        </p:nvSpPr>
        <p:spPr>
          <a:xfrm>
            <a:off x="6299202" y="5917722"/>
            <a:ext cx="5041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Source code on github: </a:t>
            </a:r>
            <a:r>
              <a:rPr lang="de-DE" sz="1200" dirty="0">
                <a:hlinkClick r:id="rId5"/>
              </a:rPr>
              <a:t>https://github.com/mhauder-hm/async_programming</a:t>
            </a:r>
            <a:r>
              <a:rPr lang="de-DE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691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3ABF31-71C3-CDBA-9968-B1D57591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Using async and await in Python 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D443396-CA41-1408-35A2-5D307E9F2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/>
            <a:r>
              <a:rPr lang="en-US" sz="1400" dirty="0"/>
              <a:t>Async / await have been introduced in Python 3.5 in 2015 and are also used in other programming languages like C# or TypeScript</a:t>
            </a:r>
          </a:p>
          <a:p>
            <a:pPr marL="285750"/>
            <a:r>
              <a:rPr lang="en-US" sz="1400" dirty="0"/>
              <a:t>Asynchronous functions are called </a:t>
            </a:r>
            <a:r>
              <a:rPr lang="en-US" sz="1400" u="sng" dirty="0"/>
              <a:t>Coroutines</a:t>
            </a:r>
            <a:r>
              <a:rPr lang="en-US" sz="1400" dirty="0"/>
              <a:t> and are declared with async def:</a:t>
            </a:r>
          </a:p>
          <a:p>
            <a:pPr lvl="1"/>
            <a:r>
              <a:rPr lang="en-US" sz="1400" dirty="0"/>
              <a:t>Definition with async functions with keyword async before def</a:t>
            </a:r>
          </a:p>
          <a:p>
            <a:pPr lvl="1"/>
            <a:r>
              <a:rPr lang="en-US" sz="1400" dirty="0"/>
              <a:t>async function can be interrupted in order to share resources</a:t>
            </a:r>
          </a:p>
          <a:p>
            <a:pPr marL="285750" lvl="1"/>
            <a:r>
              <a:rPr lang="en-US" sz="1400" dirty="0"/>
              <a:t>Keyword await can only be defined within coroutines </a:t>
            </a:r>
          </a:p>
          <a:p>
            <a:pPr marL="800100" lvl="2"/>
            <a:r>
              <a:rPr lang="en-US" sz="1400" dirty="0"/>
              <a:t>At this point execution is interrupted until the result of asynchronous operation is available</a:t>
            </a:r>
          </a:p>
          <a:p>
            <a:pPr marL="285750"/>
            <a:r>
              <a:rPr lang="en-US" sz="1400" dirty="0"/>
              <a:t>In Python the asyncio library [1] provides concurrent programming using the async / await syntax that provides e.g.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DCBAA688-3098-8781-5027-8D3E503A83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6630" r="16834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BE4DB2EF-B359-B296-0DD1-60F74CFC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Asynchronous programming using async and await (M. Hauder)</a:t>
            </a:r>
            <a:endParaRPr lang="de-DE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726B7499-FF8D-2475-7D70-3D3558AF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BEC0-A112-4762-ADD6-0ECF1806166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71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3ABF31-71C3-CDBA-9968-B1D57591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AU" sz="2800" dirty="0"/>
              <a:t>Example: Awaitable Objects</a:t>
            </a:r>
            <a:endParaRPr lang="en-US" sz="28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D443396-CA41-1408-35A2-5D307E9F2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z="2000" dirty="0"/>
              <a:t>Function is reading data from file and stores result in global variable</a:t>
            </a:r>
          </a:p>
          <a:p>
            <a:r>
              <a:rPr lang="en-AU" sz="2000" dirty="0"/>
              <a:t>Parallel task is executed immediately not waiting until reading of file is completed </a:t>
            </a:r>
          </a:p>
          <a:p>
            <a:r>
              <a:rPr lang="en-AU" sz="2000" dirty="0"/>
              <a:t>After reading is completed, callback function executed with processing of the result</a:t>
            </a:r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1AA4A3-9DC0-24BB-BF29-8EAD9106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Asynchronous programming using async and await (M. Hauder)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1F2D69-DE98-A8B5-7E76-B7B46D10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BEC0-A112-4762-ADD6-0ECF18061669}" type="slidenum">
              <a:rPr lang="de-DE" smtClean="0"/>
              <a:t>15</a:t>
            </a:fld>
            <a:endParaRPr lang="de-DE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6E9DB0E9-14F9-CCFD-11F9-2B2D9F6219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2915"/>
          <a:stretch/>
        </p:blipFill>
        <p:spPr>
          <a:xfrm>
            <a:off x="6196595" y="663279"/>
            <a:ext cx="4987795" cy="5172800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0F09792-68BA-77D1-610B-2CD6CA99F447}"/>
              </a:ext>
            </a:extLst>
          </p:cNvPr>
          <p:cNvSpPr txBox="1"/>
          <p:nvPr/>
        </p:nvSpPr>
        <p:spPr>
          <a:xfrm>
            <a:off x="6299202" y="5917722"/>
            <a:ext cx="5041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Source code on github: </a:t>
            </a:r>
            <a:r>
              <a:rPr lang="de-DE" sz="1200" dirty="0">
                <a:hlinkClick r:id="rId3"/>
              </a:rPr>
              <a:t>https://github.com/mhauder-hm/async_programming</a:t>
            </a:r>
            <a:r>
              <a:rPr lang="de-DE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9545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3ABF31-71C3-CDBA-9968-B1D57591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AU" sz="2800" dirty="0"/>
              <a:t>Example: Merge Parallel Tasks </a:t>
            </a:r>
            <a:endParaRPr lang="en-US" sz="28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D443396-CA41-1408-35A2-5D307E9F2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z="2000" dirty="0"/>
              <a:t>Function is reading data from file and stores result in global variable</a:t>
            </a:r>
          </a:p>
          <a:p>
            <a:r>
              <a:rPr lang="en-AU" sz="2000" dirty="0"/>
              <a:t>Parallel task is executed immediately not waiting until reading of file is completed </a:t>
            </a:r>
          </a:p>
          <a:p>
            <a:r>
              <a:rPr lang="en-AU" sz="2000" dirty="0"/>
              <a:t>After reading is completed, callback function executed with processing of the result</a:t>
            </a:r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1AA4A3-9DC0-24BB-BF29-8EAD9106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Asynchronous programming using async and await (M. Hauder)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1F2D69-DE98-A8B5-7E76-B7B46D10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BEC0-A112-4762-ADD6-0ECF18061669}" type="slidenum">
              <a:rPr lang="de-DE" smtClean="0"/>
              <a:t>16</a:t>
            </a:fld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0F09792-68BA-77D1-610B-2CD6CA99F447}"/>
              </a:ext>
            </a:extLst>
          </p:cNvPr>
          <p:cNvSpPr txBox="1"/>
          <p:nvPr/>
        </p:nvSpPr>
        <p:spPr>
          <a:xfrm>
            <a:off x="6299202" y="5917722"/>
            <a:ext cx="5041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Source code on github: </a:t>
            </a:r>
            <a:r>
              <a:rPr lang="de-DE" sz="1200" dirty="0">
                <a:hlinkClick r:id="rId2"/>
              </a:rPr>
              <a:t>https://github.com/mhauder-hm/async_programming</a:t>
            </a:r>
            <a:r>
              <a:rPr lang="de-DE" sz="1200" dirty="0"/>
              <a:t> 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91536CF3-F731-721C-DD33-D288A7066D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23590" y="776039"/>
            <a:ext cx="5733805" cy="5118553"/>
          </a:xfrm>
        </p:spPr>
      </p:pic>
    </p:spTree>
    <p:extLst>
      <p:ext uri="{BB962C8B-B14F-4D97-AF65-F5344CB8AC3E}">
        <p14:creationId xmlns:p14="http://schemas.microsoft.com/office/powerpoint/2010/main" val="2332067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3ABF31-71C3-CDBA-9968-B1D57591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AU" sz="2800" dirty="0"/>
              <a:t>Example: Sequential Task Execution</a:t>
            </a:r>
            <a:endParaRPr lang="en-US" sz="28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D443396-CA41-1408-35A2-5D307E9F2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z="2000" dirty="0"/>
              <a:t>Function is reading data from file and stores result in global variable</a:t>
            </a:r>
          </a:p>
          <a:p>
            <a:r>
              <a:rPr lang="en-AU" sz="2000" dirty="0"/>
              <a:t>Parallel task is executed immediately not waiting until reading of file is completed </a:t>
            </a:r>
          </a:p>
          <a:p>
            <a:r>
              <a:rPr lang="en-AU" sz="2000" dirty="0"/>
              <a:t>After reading is completed, callback function executed with processing of the result</a:t>
            </a:r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1AA4A3-9DC0-24BB-BF29-8EAD9106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Asynchronous programming using async and await (M. Hauder)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1F2D69-DE98-A8B5-7E76-B7B46D10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BEC0-A112-4762-ADD6-0ECF18061669}" type="slidenum">
              <a:rPr lang="de-DE" smtClean="0"/>
              <a:t>17</a:t>
            </a:fld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0F09792-68BA-77D1-610B-2CD6CA99F447}"/>
              </a:ext>
            </a:extLst>
          </p:cNvPr>
          <p:cNvSpPr txBox="1"/>
          <p:nvPr/>
        </p:nvSpPr>
        <p:spPr>
          <a:xfrm>
            <a:off x="6299202" y="5917722"/>
            <a:ext cx="5041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Source code on github: </a:t>
            </a:r>
            <a:r>
              <a:rPr lang="de-DE" sz="1200" dirty="0">
                <a:hlinkClick r:id="rId2"/>
              </a:rPr>
              <a:t>https://github.com/mhauder-hm/async_programming</a:t>
            </a:r>
            <a:r>
              <a:rPr lang="de-DE" sz="1200" dirty="0"/>
              <a:t> 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7A3D95E2-59AE-331E-7750-C8C6D9DA65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11509" y="1611294"/>
            <a:ext cx="5757967" cy="3667026"/>
          </a:xfrm>
        </p:spPr>
      </p:pic>
    </p:spTree>
    <p:extLst>
      <p:ext uri="{BB962C8B-B14F-4D97-AF65-F5344CB8AC3E}">
        <p14:creationId xmlns:p14="http://schemas.microsoft.com/office/powerpoint/2010/main" val="3924514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09F55-7401-C3E6-08A5-BFD073559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de-DE"/>
              <a:t>Agenda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96C8AA21-2BD9-8148-7922-3583651226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" r="40119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8EC2C6-A438-A489-1376-B3E788644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AU" sz="2000" dirty="0"/>
              <a:t>Introduction Asynchronous Programming </a:t>
            </a:r>
          </a:p>
          <a:p>
            <a:pPr lvl="1"/>
            <a:r>
              <a:rPr lang="en-AU" sz="2000" dirty="0"/>
              <a:t>Definition </a:t>
            </a:r>
          </a:p>
          <a:p>
            <a:pPr lvl="1"/>
            <a:r>
              <a:rPr lang="en-AU" sz="2000" dirty="0"/>
              <a:t>Synchronous, Asynchronous and Multi-Threading Models</a:t>
            </a:r>
          </a:p>
          <a:p>
            <a:pPr lvl="1"/>
            <a:r>
              <a:rPr lang="en-AU" sz="2000" dirty="0"/>
              <a:t>Benefits </a:t>
            </a:r>
          </a:p>
          <a:p>
            <a:r>
              <a:rPr lang="en-AU" sz="2000" dirty="0"/>
              <a:t>Asynchronous Programming in Python</a:t>
            </a:r>
          </a:p>
          <a:p>
            <a:pPr lvl="1"/>
            <a:r>
              <a:rPr lang="en-AU" sz="2000" dirty="0"/>
              <a:t>Callback</a:t>
            </a:r>
          </a:p>
          <a:p>
            <a:pPr lvl="1"/>
            <a:r>
              <a:rPr lang="en-AU" sz="2000" dirty="0"/>
              <a:t>Awaitable Objects</a:t>
            </a:r>
          </a:p>
          <a:p>
            <a:pPr lvl="1"/>
            <a:r>
              <a:rPr lang="en-AU" sz="2000" dirty="0"/>
              <a:t>Merge Parallel Tasks</a:t>
            </a:r>
          </a:p>
          <a:p>
            <a:pPr lvl="1"/>
            <a:r>
              <a:rPr lang="en-AU" sz="2000" dirty="0"/>
              <a:t>Sequential Task Execution</a:t>
            </a:r>
          </a:p>
          <a:p>
            <a:r>
              <a:rPr lang="en-AU" sz="2000" dirty="0"/>
              <a:t>Further Literature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489CB1-7B35-BDB3-7E7C-77C605BE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Asynchronous programming using async and await (M. Hauder)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8EAFF6-A1FF-64F3-CA81-3B62EE55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BEC0-A112-4762-ADD6-0ECF18061669}" type="slidenum">
              <a:rPr lang="de-DE" smtClean="0"/>
              <a:t>18</a:t>
            </a:fld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A6D729E-4250-0EC1-851E-88766BB73E7A}"/>
              </a:ext>
            </a:extLst>
          </p:cNvPr>
          <p:cNvSpPr/>
          <p:nvPr/>
        </p:nvSpPr>
        <p:spPr>
          <a:xfrm>
            <a:off x="6513788" y="1960549"/>
            <a:ext cx="4717804" cy="3843666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5541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27FF7E-A860-4779-42D8-FDA85DCFC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AU" sz="5400"/>
              <a:t>Further Literature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23B6C5-B0C8-1F44-3BF7-3F9D5D942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AU" sz="2200" dirty="0"/>
              <a:t>asyncio – Documentation of Asynchronous I/O for Python:  </a:t>
            </a:r>
            <a:r>
              <a:rPr lang="en-AU" sz="2200" dirty="0">
                <a:hlinkClick r:id="rId2"/>
              </a:rPr>
              <a:t>asyncio — Asynchronous I/O — Python 3.11.4 documentation</a:t>
            </a:r>
            <a:endParaRPr lang="en-AU" sz="2200" dirty="0"/>
          </a:p>
          <a:p>
            <a:pPr marL="514350" indent="-514350">
              <a:buFont typeface="+mj-lt"/>
              <a:buAutoNum type="romanUcPeriod"/>
            </a:pPr>
            <a:r>
              <a:rPr lang="en-AU" sz="2200" dirty="0"/>
              <a:t>Source code for async programming (</a:t>
            </a:r>
            <a:r>
              <a:rPr lang="en-AU" sz="2200" dirty="0" err="1"/>
              <a:t>github</a:t>
            </a:r>
            <a:r>
              <a:rPr lang="en-AU" sz="2200" dirty="0"/>
              <a:t>): </a:t>
            </a:r>
            <a:r>
              <a:rPr lang="en-AU" sz="2200" dirty="0">
                <a:hlinkClick r:id="rId3"/>
              </a:rPr>
              <a:t>https://github.com/mhauder-hm/async_programming</a:t>
            </a:r>
            <a:r>
              <a:rPr lang="en-AU" sz="2200" dirty="0"/>
              <a:t> </a:t>
            </a:r>
          </a:p>
          <a:p>
            <a:endParaRPr lang="en-AU" sz="22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AAFBE9-0D2E-EAB1-B95A-689B0A8B8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Asynchronous programming using async and await (M. Hauder)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BA4C6F-6030-9755-FE91-C6E301EB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BEC0-A112-4762-ADD6-0ECF18061669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48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209F55-7401-C3E6-08A5-BFD073559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de-DE"/>
              <a:t>Agenda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96C8AA21-2BD9-8148-7922-3583651226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" r="40119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8EC2C6-A438-A489-1376-B3E788644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AU" sz="2000" dirty="0"/>
              <a:t>Introduction Asynchronous Programming </a:t>
            </a:r>
          </a:p>
          <a:p>
            <a:pPr lvl="1"/>
            <a:r>
              <a:rPr lang="en-AU" sz="2000" dirty="0"/>
              <a:t>Definition </a:t>
            </a:r>
          </a:p>
          <a:p>
            <a:pPr lvl="1"/>
            <a:r>
              <a:rPr lang="en-AU" sz="2000" dirty="0"/>
              <a:t>Synchronous, Asynchronous and Multi-Threading Models</a:t>
            </a:r>
          </a:p>
          <a:p>
            <a:pPr lvl="1"/>
            <a:r>
              <a:rPr lang="en-AU" sz="2000" dirty="0"/>
              <a:t>Benefits </a:t>
            </a:r>
          </a:p>
          <a:p>
            <a:r>
              <a:rPr lang="en-AU" sz="2000" dirty="0"/>
              <a:t>Asynchronous Programming in Python</a:t>
            </a:r>
          </a:p>
          <a:p>
            <a:pPr lvl="1"/>
            <a:r>
              <a:rPr lang="en-AU" sz="2000" dirty="0"/>
              <a:t>Callback</a:t>
            </a:r>
          </a:p>
          <a:p>
            <a:pPr lvl="1"/>
            <a:r>
              <a:rPr lang="en-AU" sz="2000" dirty="0"/>
              <a:t>Awaitable Objects</a:t>
            </a:r>
          </a:p>
          <a:p>
            <a:pPr lvl="1"/>
            <a:r>
              <a:rPr lang="en-AU" sz="2000" dirty="0"/>
              <a:t>Merge Parallel Tasks</a:t>
            </a:r>
          </a:p>
          <a:p>
            <a:pPr lvl="1"/>
            <a:r>
              <a:rPr lang="en-AU" sz="2000" dirty="0"/>
              <a:t>Sequential Task Execution</a:t>
            </a:r>
          </a:p>
          <a:p>
            <a:r>
              <a:rPr lang="en-AU" sz="2000" dirty="0"/>
              <a:t>Further Literature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489CB1-7B35-BDB3-7E7C-77C605BE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Asynchronous programming using async and await (M. Hauder)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8EAFF6-A1FF-64F3-CA81-3B62EE55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BEC0-A112-4762-ADD6-0ECF1806166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17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209F55-7401-C3E6-08A5-BFD073559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de-DE"/>
              <a:t>Agenda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96C8AA21-2BD9-8148-7922-3583651226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" r="40119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8EC2C6-A438-A489-1376-B3E788644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AU" sz="2000" dirty="0"/>
              <a:t>Introduction Asynchronous Programming </a:t>
            </a:r>
          </a:p>
          <a:p>
            <a:pPr lvl="1"/>
            <a:r>
              <a:rPr lang="en-AU" sz="2000" dirty="0"/>
              <a:t>Definition </a:t>
            </a:r>
          </a:p>
          <a:p>
            <a:pPr lvl="1"/>
            <a:r>
              <a:rPr lang="en-AU" sz="2000" dirty="0"/>
              <a:t>Synchronous, Asynchronous and Multi-Threading Models</a:t>
            </a:r>
          </a:p>
          <a:p>
            <a:pPr lvl="1"/>
            <a:r>
              <a:rPr lang="en-AU" sz="2000" dirty="0"/>
              <a:t>Benefits </a:t>
            </a:r>
          </a:p>
          <a:p>
            <a:r>
              <a:rPr lang="en-AU" sz="2000" dirty="0"/>
              <a:t>Asynchronous Programming in Python</a:t>
            </a:r>
          </a:p>
          <a:p>
            <a:pPr lvl="1"/>
            <a:r>
              <a:rPr lang="en-AU" sz="2000" dirty="0"/>
              <a:t>Callback</a:t>
            </a:r>
          </a:p>
          <a:p>
            <a:pPr lvl="1"/>
            <a:r>
              <a:rPr lang="en-AU" sz="2000" dirty="0"/>
              <a:t>Awaitable Objects</a:t>
            </a:r>
          </a:p>
          <a:p>
            <a:pPr lvl="1"/>
            <a:r>
              <a:rPr lang="en-AU" sz="2000" dirty="0"/>
              <a:t>Merge Parallel Tasks</a:t>
            </a:r>
          </a:p>
          <a:p>
            <a:pPr lvl="1"/>
            <a:r>
              <a:rPr lang="en-AU" sz="2000" dirty="0"/>
              <a:t>Sequential Task Execution</a:t>
            </a:r>
          </a:p>
          <a:p>
            <a:r>
              <a:rPr lang="en-AU" sz="2000" dirty="0"/>
              <a:t>Further Literature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489CB1-7B35-BDB3-7E7C-77C605BE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Asynchronous programming using async and await (M. Hauder)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8EAFF6-A1FF-64F3-CA81-3B62EE55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BEC0-A112-4762-ADD6-0ECF18061669}" type="slidenum">
              <a:rPr lang="de-DE" smtClean="0"/>
              <a:t>3</a:t>
            </a:fld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5BA0138-B8BA-D7F8-6DDB-2DA379FB58EC}"/>
              </a:ext>
            </a:extLst>
          </p:cNvPr>
          <p:cNvSpPr/>
          <p:nvPr/>
        </p:nvSpPr>
        <p:spPr>
          <a:xfrm>
            <a:off x="6513788" y="4057201"/>
            <a:ext cx="4717804" cy="2119761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159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3ABF31-71C3-CDBA-9968-B1D57591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AU" sz="2800" dirty="0"/>
              <a:t>Definition: Asynchronous Programming</a:t>
            </a:r>
            <a:endParaRPr lang="en-US" sz="28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D443396-CA41-1408-35A2-5D307E9F2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000" dirty="0"/>
              <a:t>Originally </a:t>
            </a:r>
            <a:r>
              <a:rPr lang="en-AU" sz="2000" u="sng" dirty="0"/>
              <a:t>asynchronous</a:t>
            </a:r>
            <a:r>
              <a:rPr lang="en-AU" sz="2000" dirty="0"/>
              <a:t> is a Greek word with the constituents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2000" dirty="0"/>
              <a:t>Asyn -&gt; not with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2000" dirty="0"/>
              <a:t>Chronos -&gt;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 dirty="0"/>
              <a:t>Programming languages such as Python, JavaScript and C# use asynchronous methods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 dirty="0"/>
              <a:t>They are typically declared and used with the keywords </a:t>
            </a:r>
            <a:r>
              <a:rPr lang="en-AU" sz="2000" u="sng" dirty="0"/>
              <a:t>async</a:t>
            </a:r>
            <a:r>
              <a:rPr lang="en-AU" sz="2000" dirty="0"/>
              <a:t> and </a:t>
            </a:r>
            <a:r>
              <a:rPr lang="en-AU" sz="2000" u="sng" dirty="0"/>
              <a:t>await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F9508FD5-CE39-524C-7D0B-0E686F11CB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0" lang="en-AU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“An asynchronous task is operated independently from other tasks in a program. It allows processing of tasks that require long-time duration to be processed in the background, while other tasks can continue to execute.</a:t>
            </a:r>
            <a:r>
              <a:rPr kumimoji="0" lang="de-DE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“</a:t>
            </a:r>
            <a:endParaRPr kumimoji="0" lang="en-AU" b="0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1B036D89-83BF-5017-4E27-342D4B0F9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Asynchronous programming using async and await (M. Hauder)</a:t>
            </a:r>
            <a:endParaRPr lang="de-DE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6027D730-4094-8AD2-D2E8-E88C5A36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BEC0-A112-4762-ADD6-0ECF1806166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761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3ABF31-71C3-CDBA-9968-B1D57591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AU" sz="2800" dirty="0"/>
              <a:t>Asynchronous Programming: Comparison of different programming models (1)</a:t>
            </a:r>
            <a:endParaRPr lang="en-US" sz="28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D443396-CA41-1408-35A2-5D307E9F2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AU" sz="2000" b="1" dirty="0"/>
              <a:t>Single-threaded synchronous model</a:t>
            </a:r>
          </a:p>
          <a:p>
            <a:r>
              <a:rPr lang="en-AU" sz="2000" dirty="0"/>
              <a:t>Task is an operation that needs to be executed in a program, e.g., performing a computation </a:t>
            </a:r>
          </a:p>
          <a:p>
            <a:r>
              <a:rPr lang="en-AU" sz="2000" dirty="0"/>
              <a:t>Execution of tasks is happening one at a time with finishing one before another task starts</a:t>
            </a:r>
          </a:p>
          <a:p>
            <a:r>
              <a:rPr lang="en-AU" sz="2000" dirty="0"/>
              <a:t>Tasks are performed in definite order making the output available to the subsequent tasks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15">
            <a:extLst>
              <a:ext uri="{FF2B5EF4-FFF2-40B4-BE49-F238E27FC236}">
                <a16:creationId xmlns:a16="http://schemas.microsoft.com/office/drawing/2014/main" id="{47262384-0ACA-6394-29DF-4F6F6AF844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03127" y="1245624"/>
            <a:ext cx="1726623" cy="4489220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1AA4A3-9DC0-24BB-BF29-8EAD9106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Asynchronous programming using async and await (M. Hauder)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1F2D69-DE98-A8B5-7E76-B7B46D10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BEC0-A112-4762-ADD6-0ECF1806166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746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3ABF31-71C3-CDBA-9968-B1D57591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AU" sz="2800" dirty="0"/>
              <a:t>Asynchronous Programming: Comparison of different programming models (2)</a:t>
            </a:r>
            <a:endParaRPr lang="en-US" sz="28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D443396-CA41-1408-35A2-5D307E9F2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AU" sz="2000" b="1" dirty="0"/>
              <a:t>Multi-threaded synchronous model</a:t>
            </a:r>
          </a:p>
          <a:p>
            <a:r>
              <a:rPr lang="en-AU" sz="2000" dirty="0"/>
              <a:t>Each task is executed in a separate thread of control</a:t>
            </a:r>
          </a:p>
          <a:p>
            <a:r>
              <a:rPr lang="en-AU" sz="2000" dirty="0"/>
              <a:t>Threads are managed by the operating system (OS) and may run </a:t>
            </a:r>
            <a:r>
              <a:rPr lang="en-AU" sz="2000" i="1" dirty="0"/>
              <a:t>concurrently</a:t>
            </a:r>
            <a:r>
              <a:rPr lang="en-AU" sz="2000" dirty="0"/>
              <a:t> in case multiple processors or cores are available </a:t>
            </a:r>
          </a:p>
          <a:p>
            <a:r>
              <a:rPr lang="en-AU" sz="2000" dirty="0"/>
              <a:t>OS is handling the threaded execution </a:t>
            </a:r>
          </a:p>
          <a:p>
            <a:r>
              <a:rPr lang="en-AU" sz="2000" dirty="0"/>
              <a:t>Thread coordination and communication might be required in case the threads are not independent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1AA4A3-9DC0-24BB-BF29-8EAD9106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Asynchronous programming using async and await (M. Hauder)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1F2D69-DE98-A8B5-7E76-B7B46D10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BEC0-A112-4762-ADD6-0ECF18061669}" type="slidenum">
              <a:rPr lang="de-DE" smtClean="0"/>
              <a:t>6</a:t>
            </a:fld>
            <a:endParaRPr lang="de-DE"/>
          </a:p>
        </p:txBody>
      </p:sp>
      <p:pic>
        <p:nvPicPr>
          <p:cNvPr id="10" name="Content Placeholder 11">
            <a:extLst>
              <a:ext uri="{FF2B5EF4-FFF2-40B4-BE49-F238E27FC236}">
                <a16:creationId xmlns:a16="http://schemas.microsoft.com/office/drawing/2014/main" id="{EB83F8A4-D4FC-B731-C475-1E78A60938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7754" y="2612457"/>
            <a:ext cx="4785691" cy="1557842"/>
          </a:xfrm>
        </p:spPr>
      </p:pic>
    </p:spTree>
    <p:extLst>
      <p:ext uri="{BB962C8B-B14F-4D97-AF65-F5344CB8AC3E}">
        <p14:creationId xmlns:p14="http://schemas.microsoft.com/office/powerpoint/2010/main" val="171551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3ABF31-71C3-CDBA-9968-B1D57591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AU" sz="2800" dirty="0"/>
              <a:t>Asynchronous Programming: Comparison of different programming models (3)</a:t>
            </a:r>
            <a:endParaRPr lang="en-US" sz="28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D443396-CA41-1408-35A2-5D307E9F2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AU" sz="2000" b="1" dirty="0"/>
              <a:t>Asynchronous model</a:t>
            </a:r>
          </a:p>
          <a:p>
            <a:r>
              <a:rPr lang="en-AU" sz="2000" dirty="0"/>
              <a:t>Tasks are interleaved with each other, e.g., execution task 2 is interrupted with execution of task 1</a:t>
            </a:r>
          </a:p>
          <a:p>
            <a:r>
              <a:rPr lang="en-AU" sz="2000" dirty="0"/>
              <a:t>There is only a single thread of control </a:t>
            </a:r>
          </a:p>
          <a:p>
            <a:r>
              <a:rPr lang="en-AU" sz="2000" dirty="0"/>
              <a:t>Even in multiprocessor systems task are interleaved against each other </a:t>
            </a:r>
          </a:p>
          <a:p>
            <a:r>
              <a:rPr lang="en-AU" sz="2000" dirty="0"/>
              <a:t>Tasks might have dependencies and downstream tasks must wait if input from upstream task is required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1AA4A3-9DC0-24BB-BF29-8EAD9106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Asynchronous programming using async and await (M. Hauder)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1F2D69-DE98-A8B5-7E76-B7B46D10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BEC0-A112-4762-ADD6-0ECF18061669}" type="slidenum">
              <a:rPr lang="de-DE" smtClean="0"/>
              <a:t>7</a:t>
            </a:fld>
            <a:endParaRPr lang="de-DE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8F35A36D-DF42-FD8B-E4D2-EBBD81099C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07035" y="1454477"/>
            <a:ext cx="2113215" cy="4285130"/>
          </a:xfrm>
        </p:spPr>
      </p:pic>
    </p:spTree>
    <p:extLst>
      <p:ext uri="{BB962C8B-B14F-4D97-AF65-F5344CB8AC3E}">
        <p14:creationId xmlns:p14="http://schemas.microsoft.com/office/powerpoint/2010/main" val="324759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ABF31-71C3-CDBA-9968-B1D57591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u="sng" dirty="0"/>
              <a:t>Question:</a:t>
            </a:r>
            <a:r>
              <a:rPr lang="en-US" sz="2800" b="1" dirty="0"/>
              <a:t> </a:t>
            </a:r>
            <a:r>
              <a:rPr lang="en-US" sz="2800" dirty="0"/>
              <a:t>What is the difference between the asynchronous and multi-threaded models for the programmer?</a:t>
            </a:r>
          </a:p>
        </p:txBody>
      </p:sp>
      <p:pic>
        <p:nvPicPr>
          <p:cNvPr id="10" name="Inhaltsplatzhalter 9" descr="Person mit Konzeptidee">
            <a:extLst>
              <a:ext uri="{FF2B5EF4-FFF2-40B4-BE49-F238E27FC236}">
                <a16:creationId xmlns:a16="http://schemas.microsoft.com/office/drawing/2014/main" id="{97FB57F4-3D7D-B484-34F1-AE4DA0DEA5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53" r="14013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1AA4A3-9DC0-24BB-BF29-8EAD9106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Asynchronous programming using async and await (M. Hauder)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1F2D69-DE98-A8B5-7E76-B7B46D10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A3ABEC0-A112-4762-ADD6-0ECF180616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graphicFrame>
        <p:nvGraphicFramePr>
          <p:cNvPr id="49" name="Inhaltsplatzhalter 6">
            <a:extLst>
              <a:ext uri="{FF2B5EF4-FFF2-40B4-BE49-F238E27FC236}">
                <a16:creationId xmlns:a16="http://schemas.microsoft.com/office/drawing/2014/main" id="{543B74E5-135B-AB7D-CA5B-0E8EAFA81E9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50970335"/>
              </p:ext>
            </p:extLst>
          </p:nvPr>
        </p:nvGraphicFramePr>
        <p:xfrm>
          <a:off x="6513788" y="2333297"/>
          <a:ext cx="4840010" cy="3843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665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9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3ABF31-71C3-CDBA-9968-B1D57591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AU" sz="2800" dirty="0"/>
              <a:t>Benefits of the Asynchronous Programming Model</a:t>
            </a:r>
            <a:endParaRPr lang="en-US" sz="28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D443396-CA41-1408-35A2-5D307E9F2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AU" sz="2000" b="1" dirty="0"/>
              <a:t>Benefits of asynchronous model</a:t>
            </a:r>
          </a:p>
          <a:p>
            <a:r>
              <a:rPr lang="en-AU" sz="2000" dirty="0"/>
              <a:t>Asynchronous model can dramatically outperform synchronous model, if tasks are forced to wait or block through e.g., </a:t>
            </a:r>
          </a:p>
          <a:p>
            <a:pPr lvl="1"/>
            <a:r>
              <a:rPr lang="en-AU" sz="2000" dirty="0"/>
              <a:t>I/O requests to files, databases </a:t>
            </a:r>
          </a:p>
          <a:p>
            <a:pPr lvl="1"/>
            <a:r>
              <a:rPr lang="en-AU" sz="2000" dirty="0"/>
              <a:t>Network requests</a:t>
            </a:r>
          </a:p>
          <a:p>
            <a:r>
              <a:rPr lang="en-AU" sz="2000" dirty="0"/>
              <a:t>Even network requests in ~ 20 milliseconds are slow compared to today’s CPU speed</a:t>
            </a:r>
          </a:p>
          <a:p>
            <a:r>
              <a:rPr lang="en-AU" sz="2000" dirty="0"/>
              <a:t>Gray areas are waiting areas that are filled-up with other tasks in the asynchronous model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1AA4A3-9DC0-24BB-BF29-8EAD9106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Asynchronous programming using async and await (M. Hauder)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1F2D69-DE98-A8B5-7E76-B7B46D10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BEC0-A112-4762-ADD6-0ECF18061669}" type="slidenum">
              <a:rPr lang="de-DE" smtClean="0"/>
              <a:t>9</a:t>
            </a:fld>
            <a:endParaRPr lang="de-DE"/>
          </a:p>
        </p:txBody>
      </p:sp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73864F75-2753-A364-048C-57A344DB10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37214" y="1420214"/>
            <a:ext cx="2787848" cy="3860906"/>
          </a:xfrm>
        </p:spPr>
      </p:pic>
    </p:spTree>
    <p:extLst>
      <p:ext uri="{BB962C8B-B14F-4D97-AF65-F5344CB8AC3E}">
        <p14:creationId xmlns:p14="http://schemas.microsoft.com/office/powerpoint/2010/main" val="3015381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1349</Words>
  <Application>Microsoft Office PowerPoint</Application>
  <PresentationFormat>Breitbild</PresentationFormat>
  <Paragraphs>173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Asynchronous programming using async and await; Practical examples included</vt:lpstr>
      <vt:lpstr>Agenda</vt:lpstr>
      <vt:lpstr>Agenda</vt:lpstr>
      <vt:lpstr>Definition: Asynchronous Programming</vt:lpstr>
      <vt:lpstr>Asynchronous Programming: Comparison of different programming models (1)</vt:lpstr>
      <vt:lpstr>Asynchronous Programming: Comparison of different programming models (2)</vt:lpstr>
      <vt:lpstr>Asynchronous Programming: Comparison of different programming models (3)</vt:lpstr>
      <vt:lpstr>Question: What is the difference between the asynchronous and multi-threaded models for the programmer?</vt:lpstr>
      <vt:lpstr>Benefits of the Asynchronous Programming Model</vt:lpstr>
      <vt:lpstr>Question: In which situations or examples can the asynchronous model outperform the synchronous model?</vt:lpstr>
      <vt:lpstr>Agenda</vt:lpstr>
      <vt:lpstr>Principle of Callback Functions</vt:lpstr>
      <vt:lpstr>Example for Callback function in Python</vt:lpstr>
      <vt:lpstr>Using async and await in Python </vt:lpstr>
      <vt:lpstr>Example: Awaitable Objects</vt:lpstr>
      <vt:lpstr>Example: Merge Parallel Tasks </vt:lpstr>
      <vt:lpstr>Example: Sequential Task Execution</vt:lpstr>
      <vt:lpstr>Agenda</vt:lpstr>
      <vt:lpstr>Further Literature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programming using async and await; Practical examples included</dc:title>
  <dc:creator>Admin</dc:creator>
  <cp:lastModifiedBy>Admin</cp:lastModifiedBy>
  <cp:revision>10</cp:revision>
  <dcterms:created xsi:type="dcterms:W3CDTF">2023-07-17T19:18:47Z</dcterms:created>
  <dcterms:modified xsi:type="dcterms:W3CDTF">2023-07-17T20:48:22Z</dcterms:modified>
</cp:coreProperties>
</file>