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alatino Linotype"/>
      <p:regular r:id="rId15"/>
      <p:bold r:id="rId16"/>
      <p:italic r:id="rId17"/>
      <p:boldItalic r:id="rId18"/>
    </p:embeddedFont>
    <p:embeddedFont>
      <p:font typeface="Quattrocento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fntdata"/><Relationship Id="rId11" Type="http://schemas.openxmlformats.org/officeDocument/2006/relationships/slide" Target="slides/slide6.xml"/><Relationship Id="rId22" Type="http://schemas.openxmlformats.org/officeDocument/2006/relationships/font" Target="fonts/QuattrocentoSans-boldItalic.fntdata"/><Relationship Id="rId10" Type="http://schemas.openxmlformats.org/officeDocument/2006/relationships/slide" Target="slides/slide5.xml"/><Relationship Id="rId21" Type="http://schemas.openxmlformats.org/officeDocument/2006/relationships/font" Target="fonts/Quattrocento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alatinoLinotype-regular.fntdata"/><Relationship Id="rId14" Type="http://schemas.openxmlformats.org/officeDocument/2006/relationships/slide" Target="slides/slide9.xml"/><Relationship Id="rId17" Type="http://schemas.openxmlformats.org/officeDocument/2006/relationships/font" Target="fonts/PalatinoLinotype-italic.fntdata"/><Relationship Id="rId16" Type="http://schemas.openxmlformats.org/officeDocument/2006/relationships/font" Target="fonts/PalatinoLinotype-bold.fntdata"/><Relationship Id="rId5" Type="http://schemas.openxmlformats.org/officeDocument/2006/relationships/notesMaster" Target="notesMasters/notesMaster1.xml"/><Relationship Id="rId19" Type="http://schemas.openxmlformats.org/officeDocument/2006/relationships/font" Target="fonts/QuattrocentoSans-regular.fntdata"/><Relationship Id="rId6" Type="http://schemas.openxmlformats.org/officeDocument/2006/relationships/slide" Target="slides/slide1.xml"/><Relationship Id="rId18" Type="http://schemas.openxmlformats.org/officeDocument/2006/relationships/font" Target="fonts/PalatinoLinotype-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everyone this is team 11 blah blah blah</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2d37a200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2d37a200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through agenda </a:t>
            </a:r>
            <a:endParaRPr/>
          </a:p>
          <a:p>
            <a:pPr indent="0" lvl="0" marL="0" rtl="0" algn="l">
              <a:spcBef>
                <a:spcPts val="0"/>
              </a:spcBef>
              <a:spcAft>
                <a:spcPts val="0"/>
              </a:spcAft>
              <a:buClr>
                <a:schemeClr val="dk1"/>
              </a:buClr>
              <a:buSzPts val="1100"/>
              <a:buFont typeface="Arial"/>
              <a:buNone/>
            </a:pPr>
            <a:r>
              <a:rPr lang="en">
                <a:solidFill>
                  <a:schemeClr val="dk1"/>
                </a:solidFill>
              </a:rPr>
              <a:t>We want to preface this presentation by saying that Codex was just recently deprecated in March. However, its underlying capabilities have been integrated into OpenAi’s GPT 3.5/4 and it leveraged by other platforms so its not gone for good and it will probably sound a lot like Chat GPT.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2d37a2003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2d37a2003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OpenAi Codex is a language to code AI model that can turn simple English instructions into code in 12 different coding languages like Python, PHP, Javascript, C++, Swift, Java and Ruby</a:t>
            </a:r>
            <a:r>
              <a:rPr lang="en"/>
              <a:t>...</a:t>
            </a:r>
            <a:br>
              <a:rPr lang="en"/>
            </a:br>
            <a:endParaRPr/>
          </a:p>
          <a:p>
            <a:pPr indent="0" lvl="0" marL="0" rtl="0" algn="l">
              <a:spcBef>
                <a:spcPts val="0"/>
              </a:spcBef>
              <a:spcAft>
                <a:spcPts val="0"/>
              </a:spcAft>
              <a:buNone/>
            </a:pPr>
            <a:r>
              <a:rPr lang="en"/>
              <a:t>It was released in August of 2021 through OpenAi’s API and was trained on billions of lines of code from public github repositories. </a:t>
            </a:r>
            <a:r>
              <a:rPr lang="en">
                <a:solidFill>
                  <a:schemeClr val="dk1"/>
                </a:solidFill>
              </a:rPr>
              <a:t>Some of Codex’s capabilities include turning comments into code and auto completing code snippets which are both done inside the code editor, translating code between programming languages, and debugging which is a huge capability of Codex as this is one of the most time consuming parts of developing software. Using Codex, You’re able to highlight a snippet of code and it’ll explain its functionality and there is a terminal commands assistant. Codex works closely with other developers to build on top of codex and leverage these capabilities.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2d37a2003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2d37a2003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example of this collaboration is GitHub Copilot which uses Codex to suggest code and functions from comments right in the editor. Codex is the principal building block of GitHub Copilot and is what we’ll be doing a coding demo on. So to use copilot you’re able to add it as an extension in VS Code and access Codex’s capabilities directly in the editor. * open SV Code and do example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2d37a2003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2d37a2003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these profound capabilities in mind, the business question we are aiming to address is; What are the implications for software developers given the software development capabilities of OpenAi Codex?</a:t>
            </a:r>
            <a:r>
              <a:rPr lang="en">
                <a:solidFill>
                  <a:schemeClr val="dk1"/>
                </a:solidFill>
              </a:rPr>
              <a:t> Will it cause these individuals to lose jobs or will it just enhance their skill set and what they are capable of?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d37a2003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d37a2003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research article we looked at is called Exploring the Implications of OpenAi Codex on Introductory Programming and it looked at how codex performs on an intro level computer science exam. They evaluated codex’s performance on real questions taken from introductory programming exams and compared the results to students who took these same exams under normal conditions. The first test they gave to Codex was an assessment of 23 programming questions that were used in a CS1 programming course. They generated a maximum of 10 responses per question and if none of them passed the autograder test then it was marked unsolved. The results were Codex scored a 78.5% for Test 1 and 78.0% for Test 2 which both fall in the top quartile. It struggled the most with questions that asked for multiple constraints. For example with the question that asked “use a while loop to perform the task” but don’t “use the split() method”, codex produced 9 solutions that used a while loop but only one answer attempted it without split. For the second test they gave Codex 6 variations of the Rainfall Problem. The rainfall problem is a well known programming problem that involves processing and analyzing rainfall data. The specific details of the problem can vary depending on the context and the requirements of the program,with the core challenge being to efficiently process and analyze a large amount of data. Since these questions involved higher level specifications and multiple parameters, Codex did not perform as well on these problems. Codex struggles on cases where no valid values are provided as input which was the case for a lot of these questions. The results show that Codex performs better than most students on coding questions in first year programming exams, and performs okay in most variations of the Rainfall Problem. </a:t>
            </a:r>
            <a:r>
              <a:rPr lang="en">
                <a:solidFill>
                  <a:schemeClr val="dk1"/>
                </a:solidFill>
              </a:rPr>
              <a:t>While Codex can be very helpful, it isn't always perfect and the answer it gives should be reviewed by human eyes before its implemented in a program.</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d37a2003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d37a2003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Thx maddie. So the </a:t>
            </a:r>
            <a:r>
              <a:rPr lang="en"/>
              <a:t>First ethical concern </a:t>
            </a:r>
            <a:r>
              <a:rPr lang="en"/>
              <a:t>encountered</a:t>
            </a:r>
            <a:r>
              <a:rPr lang="en"/>
              <a:t> is Bias, If you recall, in AI,  team 11 talked a little bit about bias with facial recognition and model cards. L</a:t>
            </a:r>
            <a:r>
              <a:rPr lang="en">
                <a:solidFill>
                  <a:schemeClr val="dk1"/>
                </a:solidFill>
              </a:rPr>
              <a:t>ike any machine learning model, Codex is only as unbiased as the data it was trained on. If the data is biased, the model will learn and perpetuate those biases. Codex was trained on Python code from 54 million public GitHub repositories. Github has been around since 2008, and it is unclear how old or secure the code in these repositories was. Additionally, Codex is not a developer, and becoming overly dependant on it, for example, blindly approving any code it generates without revision, will lead to small subtle mistakes. Previously when going through the demo for this presentation, Github Copilot forgot to import numpy. Overlooking these mistakes will result in lower quality code and security risks</a:t>
            </a:r>
            <a:r>
              <a:rPr lang="en">
                <a:solidFill>
                  <a:schemeClr val="dk1"/>
                </a:solidFill>
              </a:rPr>
              <a:t>.There is also the question of who owns the code generated by the model. </a:t>
            </a:r>
            <a:r>
              <a:rPr lang="en">
                <a:solidFill>
                  <a:schemeClr val="dk1"/>
                </a:solidFill>
              </a:rPr>
              <a:t>At least a portion of the code with which Codex was trained, such as code snippets from textbooks, is under a restrictive license, and its use could be considered </a:t>
            </a:r>
            <a:r>
              <a:rPr lang="en">
                <a:solidFill>
                  <a:schemeClr val="dk1"/>
                </a:solidFill>
              </a:rPr>
              <a:t>intellectual-property infringement.</a:t>
            </a:r>
            <a:r>
              <a:rPr lang="en">
                <a:solidFill>
                  <a:schemeClr val="dk1"/>
                </a:solidFill>
              </a:rPr>
              <a:t> This could put businesses and developers at risk if they were to unintentionally incorporate copyrighted data into their production software. Next, there is the issue of transparency, where exactly is the information generated coming from? Model cards or even a hyperlink referencing repositories used could help clear up some of that uncertainty while also </a:t>
            </a:r>
            <a:r>
              <a:rPr lang="en">
                <a:solidFill>
                  <a:schemeClr val="dk1"/>
                </a:solidFill>
              </a:rPr>
              <a:t>addressing the</a:t>
            </a:r>
            <a:r>
              <a:rPr lang="en">
                <a:solidFill>
                  <a:schemeClr val="dk1"/>
                </a:solidFill>
              </a:rPr>
              <a:t> intellectual property issue. L</a:t>
            </a:r>
            <a:r>
              <a:rPr lang="en"/>
              <a:t>astly is job displacement which leads us back to our business question. what is the impact of Codex on software development jobs?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2dd37abfb9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2dd37abfb9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our research, we believe that OpenAi’s Codex model is revolutionizing how individuals write and develop code and has drastically lowered barriers of entry to software development. While it has incredible features, it is not human. It doesn't understand context, and sometimes makes mistakes that take human eyes to understand. Code-generating systems are currently not a replacement for human developers and instead should be looked at as an asset to developers rather than a threat of job displacement. It allows developers to debug, build, test, and deploy models faster than ever before so they are able to focus on software design and functionality. Not just anyone can use the tool, you still need to have a technical and conceptual idea of what you want to build and, when partially incorrect responses are generated, you need to have enough coding background to understand and interpret the response to fix it. You need the experience everyone in this room has </a:t>
            </a:r>
            <a:r>
              <a:rPr lang="en"/>
              <a:t>acquired. Thank you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e6eb85a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e6eb85a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1597821"/>
            <a:ext cx="7772400" cy="11025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4400"/>
              <a:buFont typeface="Palatino Linotype"/>
              <a:buNone/>
              <a:defRPr cap="none">
                <a:solidFill>
                  <a:schemeClr val="lt1"/>
                </a:solidFill>
                <a:latin typeface="Palatino Linotype"/>
                <a:ea typeface="Palatino Linotype"/>
                <a:cs typeface="Palatino Linotype"/>
                <a:sym typeface="Palatino Linotyp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2914652"/>
            <a:ext cx="6400800" cy="5469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FFFFFF"/>
              </a:buClr>
              <a:buSzPts val="3200"/>
              <a:buNone/>
              <a:defRPr>
                <a:solidFill>
                  <a:srgbClr val="FFFFFF"/>
                </a:solidFill>
                <a:latin typeface="Palatino Linotype"/>
                <a:ea typeface="Palatino Linotype"/>
                <a:cs typeface="Palatino Linotype"/>
                <a:sym typeface="Palatino Linotype"/>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2"/>
          <p:cNvSpPr txBox="1"/>
          <p:nvPr>
            <p:ph idx="2" type="body"/>
          </p:nvPr>
        </p:nvSpPr>
        <p:spPr>
          <a:xfrm>
            <a:off x="1371600" y="3613547"/>
            <a:ext cx="6400800" cy="560700"/>
          </a:xfrm>
          <a:prstGeom prst="rect">
            <a:avLst/>
          </a:prstGeom>
          <a:noFill/>
          <a:ln>
            <a:noFill/>
          </a:ln>
        </p:spPr>
        <p:txBody>
          <a:bodyPr anchorCtr="0" anchor="t" bIns="45700" lIns="91425" spcFirstLastPara="1" rIns="91425" wrap="square" tIns="45700">
            <a:normAutofit/>
          </a:bodyPr>
          <a:lstStyle>
            <a:lvl1pPr indent="-228600" lvl="0" marL="457200" algn="ctr">
              <a:spcBef>
                <a:spcPts val="400"/>
              </a:spcBef>
              <a:spcAft>
                <a:spcPts val="0"/>
              </a:spcAft>
              <a:buClr>
                <a:schemeClr val="lt1"/>
              </a:buClr>
              <a:buSzPts val="2000"/>
              <a:buFont typeface="Arial"/>
              <a:buNone/>
              <a:defRPr b="0" i="1" sz="2000">
                <a:solidFill>
                  <a:schemeClr val="lt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67" name="Shape 67"/>
        <p:cNvGrpSpPr/>
        <p:nvPr/>
      </p:nvGrpSpPr>
      <p:grpSpPr>
        <a:xfrm>
          <a:off x="0" y="0"/>
          <a:ext cx="0" cy="0"/>
          <a:chOff x="0" y="0"/>
          <a:chExt cx="0" cy="0"/>
        </a:xfrm>
      </p:grpSpPr>
      <p:sp>
        <p:nvSpPr>
          <p:cNvPr id="68" name="Google Shape;68;p1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11"/>
          <p:cNvSpPr txBox="1"/>
          <p:nvPr>
            <p:ph idx="1" type="body"/>
          </p:nvPr>
        </p:nvSpPr>
        <p:spPr>
          <a:xfrm>
            <a:off x="1792288" y="2654638"/>
            <a:ext cx="5486400" cy="285300"/>
          </a:xfrm>
          <a:prstGeom prst="rect">
            <a:avLst/>
          </a:prstGeom>
          <a:noFill/>
          <a:ln>
            <a:noFill/>
          </a:ln>
        </p:spPr>
        <p:txBody>
          <a:bodyPr anchorCtr="0" anchor="t" bIns="45700" lIns="91425" spcFirstLastPara="1" rIns="91425" wrap="square" tIns="45700">
            <a:normAutofit/>
          </a:bodyPr>
          <a:lstStyle>
            <a:lvl1pPr indent="-228600" lvl="0" marL="457200" algn="ctr">
              <a:spcBef>
                <a:spcPts val="360"/>
              </a:spcBef>
              <a:spcAft>
                <a:spcPts val="0"/>
              </a:spcAft>
              <a:buClr>
                <a:schemeClr val="dk1"/>
              </a:buClr>
              <a:buSzPts val="1800"/>
              <a:buNone/>
              <a:defRPr sz="18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2" name="Google Shape;72;p11"/>
          <p:cNvSpPr txBox="1"/>
          <p:nvPr>
            <p:ph idx="2" type="body"/>
          </p:nvPr>
        </p:nvSpPr>
        <p:spPr>
          <a:xfrm>
            <a:off x="649605" y="1390769"/>
            <a:ext cx="7854300" cy="1047600"/>
          </a:xfrm>
          <a:prstGeom prst="rect">
            <a:avLst/>
          </a:prstGeom>
          <a:noFill/>
          <a:ln>
            <a:noFill/>
          </a:ln>
        </p:spPr>
        <p:txBody>
          <a:bodyPr anchorCtr="1" anchor="ctr" bIns="45700" lIns="91425" spcFirstLastPara="1" rIns="91425" wrap="square" tIns="45700">
            <a:normAutofit/>
          </a:bodyPr>
          <a:lstStyle>
            <a:lvl1pPr indent="-228600" lvl="0" marL="457200" algn="ctr">
              <a:spcBef>
                <a:spcPts val="560"/>
              </a:spcBef>
              <a:spcAft>
                <a:spcPts val="0"/>
              </a:spcAft>
              <a:buClr>
                <a:schemeClr val="dk1"/>
              </a:buClr>
              <a:buSzPts val="2800"/>
              <a:buNone/>
              <a:defRPr sz="2800">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3" name="Shape 73"/>
        <p:cNvGrpSpPr/>
        <p:nvPr/>
      </p:nvGrpSpPr>
      <p:grpSpPr>
        <a:xfrm>
          <a:off x="0" y="0"/>
          <a:ext cx="0" cy="0"/>
          <a:chOff x="0" y="0"/>
          <a:chExt cx="0" cy="0"/>
        </a:xfrm>
      </p:grpSpPr>
      <p:sp>
        <p:nvSpPr>
          <p:cNvPr id="74" name="Google Shape;74;p12"/>
          <p:cNvSpPr/>
          <p:nvPr/>
        </p:nvSpPr>
        <p:spPr>
          <a:xfrm>
            <a:off x="0" y="0"/>
            <a:ext cx="9144000" cy="5143500"/>
          </a:xfrm>
          <a:prstGeom prst="rect">
            <a:avLst/>
          </a:prstGeom>
          <a:solidFill>
            <a:srgbClr val="18302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75" name="Google Shape;75;p12"/>
          <p:cNvPicPr preferRelativeResize="0"/>
          <p:nvPr/>
        </p:nvPicPr>
        <p:blipFill rotWithShape="1">
          <a:blip r:embed="rId2">
            <a:alphaModFix/>
          </a:blip>
          <a:srcRect b="38313" l="43811" r="5" t="0"/>
          <a:stretch/>
        </p:blipFill>
        <p:spPr>
          <a:xfrm>
            <a:off x="0" y="2662151"/>
            <a:ext cx="6491619" cy="2481349"/>
          </a:xfrm>
          <a:prstGeom prst="rect">
            <a:avLst/>
          </a:prstGeom>
          <a:noFill/>
          <a:ln>
            <a:noFill/>
          </a:ln>
        </p:spPr>
      </p:pic>
      <p:sp>
        <p:nvSpPr>
          <p:cNvPr id="76" name="Google Shape;76;p1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lt1"/>
              </a:buClr>
              <a:buSzPts val="3800"/>
              <a:buFont typeface="Quattrocento Sans"/>
              <a:buNone/>
              <a:defRPr sz="3800">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7" name="Google Shape;77;p12"/>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lt1"/>
              </a:buClr>
              <a:buSzPts val="2100"/>
              <a:buNone/>
              <a:defRPr sz="2100">
                <a:solidFill>
                  <a:schemeClr val="lt1"/>
                </a:solidFill>
              </a:defRPr>
            </a:lvl1pPr>
            <a:lvl2pPr lvl="1" rtl="0" algn="ctr">
              <a:lnSpc>
                <a:spcPct val="90000"/>
              </a:lnSpc>
              <a:spcBef>
                <a:spcPts val="400"/>
              </a:spcBef>
              <a:spcAft>
                <a:spcPts val="0"/>
              </a:spcAft>
              <a:buSzPts val="1500"/>
              <a:buNone/>
              <a:defRPr sz="1500"/>
            </a:lvl2pPr>
            <a:lvl3pPr lvl="2" rtl="0" algn="ctr">
              <a:lnSpc>
                <a:spcPct val="90000"/>
              </a:lnSpc>
              <a:spcBef>
                <a:spcPts val="400"/>
              </a:spcBef>
              <a:spcAft>
                <a:spcPts val="0"/>
              </a:spcAft>
              <a:buSzPts val="1400"/>
              <a:buNone/>
              <a:defRPr sz="1400"/>
            </a:lvl3pPr>
            <a:lvl4pPr lvl="3" rtl="0" algn="ctr">
              <a:lnSpc>
                <a:spcPct val="90000"/>
              </a:lnSpc>
              <a:spcBef>
                <a:spcPts val="400"/>
              </a:spcBef>
              <a:spcAft>
                <a:spcPts val="0"/>
              </a:spcAft>
              <a:buSzPts val="1200"/>
              <a:buNone/>
              <a:defRPr sz="1200"/>
            </a:lvl4pPr>
            <a:lvl5pPr lvl="4" rtl="0" algn="ctr">
              <a:lnSpc>
                <a:spcPct val="90000"/>
              </a:lnSpc>
              <a:spcBef>
                <a:spcPts val="400"/>
              </a:spcBef>
              <a:spcAft>
                <a:spcPts val="0"/>
              </a:spcAft>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pic>
        <p:nvPicPr>
          <p:cNvPr id="78" name="Google Shape;78;p12"/>
          <p:cNvPicPr preferRelativeResize="0"/>
          <p:nvPr/>
        </p:nvPicPr>
        <p:blipFill rotWithShape="1">
          <a:blip r:embed="rId3">
            <a:alphaModFix/>
          </a:blip>
          <a:srcRect b="0" l="0" r="0" t="0"/>
          <a:stretch/>
        </p:blipFill>
        <p:spPr>
          <a:xfrm>
            <a:off x="3914450" y="42420"/>
            <a:ext cx="1315099" cy="756933"/>
          </a:xfrm>
          <a:prstGeom prst="rect">
            <a:avLst/>
          </a:prstGeom>
          <a:noFill/>
          <a:ln>
            <a:noFill/>
          </a:ln>
        </p:spPr>
      </p:pic>
      <p:sp>
        <p:nvSpPr>
          <p:cNvPr id="79" name="Google Shape;79;p12"/>
          <p:cNvSpPr txBox="1"/>
          <p:nvPr>
            <p:ph idx="12" type="sldNum"/>
          </p:nvPr>
        </p:nvSpPr>
        <p:spPr>
          <a:xfrm>
            <a:off x="8556784" y="4749851"/>
            <a:ext cx="548700" cy="393600"/>
          </a:xfrm>
          <a:prstGeom prst="rect">
            <a:avLst/>
          </a:prstGeom>
          <a:noFill/>
          <a:ln>
            <a:noFill/>
          </a:ln>
        </p:spPr>
        <p:txBody>
          <a:bodyPr anchorCtr="0" anchor="t" bIns="68575" lIns="68575" spcFirstLastPara="1" rIns="68575" wrap="square" tIns="6857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8302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0" name="Shape 80"/>
        <p:cNvGrpSpPr/>
        <p:nvPr/>
      </p:nvGrpSpPr>
      <p:grpSpPr>
        <a:xfrm>
          <a:off x="0" y="0"/>
          <a:ext cx="0" cy="0"/>
          <a:chOff x="0" y="0"/>
          <a:chExt cx="0" cy="0"/>
        </a:xfrm>
      </p:grpSpPr>
      <p:sp>
        <p:nvSpPr>
          <p:cNvPr id="81" name="Google Shape;81;p13"/>
          <p:cNvSpPr txBox="1"/>
          <p:nvPr>
            <p:ph type="title"/>
          </p:nvPr>
        </p:nvSpPr>
        <p:spPr>
          <a:xfrm>
            <a:off x="311700" y="445025"/>
            <a:ext cx="8520600" cy="572700"/>
          </a:xfrm>
          <a:prstGeom prst="rect">
            <a:avLst/>
          </a:prstGeom>
        </p:spPr>
        <p:txBody>
          <a:bodyPr anchorCtr="0" anchor="ctr" bIns="45700" lIns="91425" spcFirstLastPara="1" rIns="91425" wrap="square" tIns="45700">
            <a:norm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2" name="Google Shape;82;p13"/>
          <p:cNvSpPr txBox="1"/>
          <p:nvPr>
            <p:ph idx="1" type="body"/>
          </p:nvPr>
        </p:nvSpPr>
        <p:spPr>
          <a:xfrm>
            <a:off x="311700" y="1152475"/>
            <a:ext cx="8520600" cy="3416400"/>
          </a:xfrm>
          <a:prstGeom prst="rect">
            <a:avLst/>
          </a:prstGeom>
        </p:spPr>
        <p:txBody>
          <a:bodyPr anchorCtr="0" anchor="t" bIns="45700" lIns="91425" spcFirstLastPara="1" rIns="91425" wrap="square" tIns="45700">
            <a:normAutofit/>
          </a:bodyPr>
          <a:lstStyle>
            <a:lvl1pPr indent="-431800" lvl="0" marL="457200" rtl="0">
              <a:spcBef>
                <a:spcPts val="640"/>
              </a:spcBef>
              <a:spcAft>
                <a:spcPts val="0"/>
              </a:spcAft>
              <a:buSzPts val="3200"/>
              <a:buChar char="•"/>
              <a:defRPr/>
            </a:lvl1pPr>
            <a:lvl2pPr indent="-406400" lvl="1" marL="914400" rtl="0">
              <a:spcBef>
                <a:spcPts val="560"/>
              </a:spcBef>
              <a:spcAft>
                <a:spcPts val="0"/>
              </a:spcAft>
              <a:buSzPts val="2800"/>
              <a:buChar char="–"/>
              <a:defRPr/>
            </a:lvl2pPr>
            <a:lvl3pPr indent="-381000" lvl="2" marL="1371600" rtl="0">
              <a:spcBef>
                <a:spcPts val="480"/>
              </a:spcBef>
              <a:spcAft>
                <a:spcPts val="0"/>
              </a:spcAft>
              <a:buSzPts val="2400"/>
              <a:buChar char="•"/>
              <a:defRPr/>
            </a:lvl3pPr>
            <a:lvl4pPr indent="-355600" lvl="3" marL="1828800" rtl="0">
              <a:spcBef>
                <a:spcPts val="400"/>
              </a:spcBef>
              <a:spcAft>
                <a:spcPts val="0"/>
              </a:spcAft>
              <a:buSzPts val="2000"/>
              <a:buChar char="–"/>
              <a:defRPr/>
            </a:lvl4pPr>
            <a:lvl5pPr indent="-355600" lvl="4" marL="2286000" rtl="0">
              <a:spcBef>
                <a:spcPts val="400"/>
              </a:spcBef>
              <a:spcAft>
                <a:spcPts val="0"/>
              </a:spcAft>
              <a:buSzPts val="2000"/>
              <a:buChar char="»"/>
              <a:defRPr/>
            </a:lvl5pPr>
            <a:lvl6pPr indent="-355600" lvl="5" marL="2743200" rtl="0">
              <a:spcBef>
                <a:spcPts val="400"/>
              </a:spcBef>
              <a:spcAft>
                <a:spcPts val="0"/>
              </a:spcAft>
              <a:buSzPts val="2000"/>
              <a:buChar char="•"/>
              <a:defRPr/>
            </a:lvl6pPr>
            <a:lvl7pPr indent="-355600" lvl="6" marL="3200400" rtl="0">
              <a:spcBef>
                <a:spcPts val="400"/>
              </a:spcBef>
              <a:spcAft>
                <a:spcPts val="0"/>
              </a:spcAft>
              <a:buSzPts val="2000"/>
              <a:buChar char="•"/>
              <a:defRPr/>
            </a:lvl7pPr>
            <a:lvl8pPr indent="-355600" lvl="7" marL="3657600" rtl="0">
              <a:spcBef>
                <a:spcPts val="400"/>
              </a:spcBef>
              <a:spcAft>
                <a:spcPts val="0"/>
              </a:spcAft>
              <a:buSzPts val="2000"/>
              <a:buChar char="•"/>
              <a:defRPr/>
            </a:lvl8pPr>
            <a:lvl9pPr indent="-355600" lvl="8" marL="4114800" rtl="0">
              <a:spcBef>
                <a:spcPts val="400"/>
              </a:spcBef>
              <a:spcAft>
                <a:spcPts val="0"/>
              </a:spcAft>
              <a:buSzPts val="2000"/>
              <a:buChar char="•"/>
              <a:defRPr/>
            </a:lvl9pPr>
          </a:lstStyle>
          <a:p/>
        </p:txBody>
      </p:sp>
      <p:sp>
        <p:nvSpPr>
          <p:cNvPr id="83" name="Google Shape;83;p13"/>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3"/>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 name="Google Shape;21;p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4"/>
          <p:cNvSpPr txBox="1"/>
          <p:nvPr>
            <p:ph type="title"/>
          </p:nvPr>
        </p:nvSpPr>
        <p:spPr>
          <a:xfrm>
            <a:off x="722313" y="3305176"/>
            <a:ext cx="7772400" cy="10215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2"/>
              </a:buClr>
              <a:buSzPts val="4000"/>
              <a:buFont typeface="Arial"/>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7" name="Google Shape;27;p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Graphic">
  <p:cSld name="Title and Content with Graphic">
    <p:bg>
      <p:bgPr>
        <a:blipFill>
          <a:blip r:embed="rId2">
            <a:alphaModFix/>
          </a:blip>
          <a:stretch>
            <a:fillRect/>
          </a:stretch>
        </a:blipFill>
      </p:bgPr>
    </p:bg>
    <p:spTree>
      <p:nvGrpSpPr>
        <p:cNvPr id="30" name="Shape 30"/>
        <p:cNvGrpSpPr/>
        <p:nvPr/>
      </p:nvGrpSpPr>
      <p:grpSpPr>
        <a:xfrm>
          <a:off x="0" y="0"/>
          <a:ext cx="0" cy="0"/>
          <a:chOff x="0" y="0"/>
          <a:chExt cx="0" cy="0"/>
        </a:xfrm>
      </p:grpSpPr>
      <p:sp>
        <p:nvSpPr>
          <p:cNvPr id="31" name="Google Shape;31;p5"/>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 name="Google Shape;33;p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ith Graphic">
  <p:cSld name="Title Only with Graphic">
    <p:bg>
      <p:bgPr>
        <a:blipFill>
          <a:blip r:embed="rId2">
            <a:alphaModFix/>
          </a:blip>
          <a:stretch>
            <a:fillRect/>
          </a:stretch>
        </a:blipFill>
      </p:bgPr>
    </p:bg>
    <p:spTree>
      <p:nvGrpSpPr>
        <p:cNvPr id="36" name="Shape 36"/>
        <p:cNvGrpSpPr/>
        <p:nvPr/>
      </p:nvGrpSpPr>
      <p:grpSpPr>
        <a:xfrm>
          <a:off x="0" y="0"/>
          <a:ext cx="0" cy="0"/>
          <a:chOff x="0" y="0"/>
          <a:chExt cx="0" cy="0"/>
        </a:xfrm>
      </p:grpSpPr>
      <p:sp>
        <p:nvSpPr>
          <p:cNvPr id="37" name="Google Shape;37;p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40" name="Google Shape;40;p6"/>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41" name="Shape 41"/>
        <p:cNvGrpSpPr/>
        <p:nvPr/>
      </p:nvGrpSpPr>
      <p:grpSpPr>
        <a:xfrm>
          <a:off x="0" y="0"/>
          <a:ext cx="0" cy="0"/>
          <a:chOff x="0" y="0"/>
          <a:chExt cx="0" cy="0"/>
        </a:xfrm>
      </p:grpSpPr>
      <p:sp>
        <p:nvSpPr>
          <p:cNvPr id="42" name="Google Shape;42;p7"/>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blipFill>
          <a:blip r:embed="rId2">
            <a:alphaModFix/>
          </a:blip>
          <a:stretch>
            <a:fillRect/>
          </a:stretch>
        </a:blipFill>
      </p:bgPr>
    </p:bg>
    <p:spTree>
      <p:nvGrpSpPr>
        <p:cNvPr id="46" name="Shape 46"/>
        <p:cNvGrpSpPr/>
        <p:nvPr/>
      </p:nvGrpSpPr>
      <p:grpSpPr>
        <a:xfrm>
          <a:off x="0" y="0"/>
          <a:ext cx="0" cy="0"/>
          <a:chOff x="0" y="0"/>
          <a:chExt cx="0" cy="0"/>
        </a:xfrm>
      </p:grpSpPr>
      <p:sp>
        <p:nvSpPr>
          <p:cNvPr id="47" name="Google Shape;47;p8"/>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8"/>
          <p:cNvSpPr txBox="1"/>
          <p:nvPr>
            <p:ph idx="1" type="body"/>
          </p:nvPr>
        </p:nvSpPr>
        <p:spPr>
          <a:xfrm>
            <a:off x="457200" y="1200151"/>
            <a:ext cx="4038600" cy="33945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9" name="Google Shape;49;p8"/>
          <p:cNvSpPr txBox="1"/>
          <p:nvPr>
            <p:ph idx="2" type="body"/>
          </p:nvPr>
        </p:nvSpPr>
        <p:spPr>
          <a:xfrm>
            <a:off x="4648200" y="1200151"/>
            <a:ext cx="4038600" cy="33945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0" name="Google Shape;50;p8"/>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9"/>
          <p:cNvSpPr txBox="1"/>
          <p:nvPr>
            <p:ph type="title"/>
          </p:nvPr>
        </p:nvSpPr>
        <p:spPr>
          <a:xfrm>
            <a:off x="457200" y="204787"/>
            <a:ext cx="8229600" cy="8715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2"/>
              </a:buClr>
              <a:buSzPts val="4400"/>
              <a:buFont typeface="Arial"/>
              <a:buNone/>
              <a:defRPr b="1"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9"/>
          <p:cNvSpPr txBox="1"/>
          <p:nvPr>
            <p:ph idx="1" type="body"/>
          </p:nvPr>
        </p:nvSpPr>
        <p:spPr>
          <a:xfrm>
            <a:off x="3575050" y="1076326"/>
            <a:ext cx="5111700" cy="35184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6" name="Google Shape;56;p9"/>
          <p:cNvSpPr txBox="1"/>
          <p:nvPr>
            <p:ph idx="2" type="body"/>
          </p:nvPr>
        </p:nvSpPr>
        <p:spPr>
          <a:xfrm>
            <a:off x="457201" y="1076326"/>
            <a:ext cx="3008400" cy="35184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7" name="Google Shape;57;p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10"/>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0"/>
          <p:cNvSpPr/>
          <p:nvPr>
            <p:ph idx="2" type="pic"/>
          </p:nvPr>
        </p:nvSpPr>
        <p:spPr>
          <a:xfrm>
            <a:off x="1792288" y="459581"/>
            <a:ext cx="5486400" cy="3086100"/>
          </a:xfrm>
          <a:prstGeom prst="rect">
            <a:avLst/>
          </a:prstGeom>
          <a:noFill/>
          <a:ln>
            <a:noFill/>
          </a:ln>
        </p:spPr>
      </p:sp>
      <p:sp>
        <p:nvSpPr>
          <p:cNvPr id="63" name="Google Shape;63;p10"/>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4" name="Google Shape;64;p1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venir"/>
                <a:ea typeface="Avenir"/>
                <a:cs typeface="Avenir"/>
                <a:sym typeface="Avenir"/>
              </a:defRPr>
            </a:lvl1pPr>
            <a:lvl2pPr indent="0" lvl="1" marL="0" marR="0" rtl="0" algn="r">
              <a:spcBef>
                <a:spcPts val="0"/>
              </a:spcBef>
              <a:buNone/>
              <a:defRPr b="0" i="0" sz="1200" u="none" cap="none" strike="noStrike">
                <a:solidFill>
                  <a:srgbClr val="888888"/>
                </a:solidFill>
                <a:latin typeface="Avenir"/>
                <a:ea typeface="Avenir"/>
                <a:cs typeface="Avenir"/>
                <a:sym typeface="Avenir"/>
              </a:defRPr>
            </a:lvl2pPr>
            <a:lvl3pPr indent="0" lvl="2" marL="0" marR="0" rtl="0" algn="r">
              <a:spcBef>
                <a:spcPts val="0"/>
              </a:spcBef>
              <a:buNone/>
              <a:defRPr b="0" i="0" sz="1200" u="none" cap="none" strike="noStrike">
                <a:solidFill>
                  <a:srgbClr val="888888"/>
                </a:solidFill>
                <a:latin typeface="Avenir"/>
                <a:ea typeface="Avenir"/>
                <a:cs typeface="Avenir"/>
                <a:sym typeface="Avenir"/>
              </a:defRPr>
            </a:lvl3pPr>
            <a:lvl4pPr indent="0" lvl="3" marL="0" marR="0" rtl="0" algn="r">
              <a:spcBef>
                <a:spcPts val="0"/>
              </a:spcBef>
              <a:buNone/>
              <a:defRPr b="0" i="0" sz="1200" u="none" cap="none" strike="noStrike">
                <a:solidFill>
                  <a:srgbClr val="888888"/>
                </a:solidFill>
                <a:latin typeface="Avenir"/>
                <a:ea typeface="Avenir"/>
                <a:cs typeface="Avenir"/>
                <a:sym typeface="Avenir"/>
              </a:defRPr>
            </a:lvl4pPr>
            <a:lvl5pPr indent="0" lvl="4" marL="0" marR="0" rtl="0" algn="r">
              <a:spcBef>
                <a:spcPts val="0"/>
              </a:spcBef>
              <a:buNone/>
              <a:defRPr b="0" i="0" sz="1200" u="none" cap="none" strike="noStrike">
                <a:solidFill>
                  <a:srgbClr val="888888"/>
                </a:solidFill>
                <a:latin typeface="Avenir"/>
                <a:ea typeface="Avenir"/>
                <a:cs typeface="Avenir"/>
                <a:sym typeface="Avenir"/>
              </a:defRPr>
            </a:lvl5pPr>
            <a:lvl6pPr indent="0" lvl="5" marL="0" marR="0" rtl="0" algn="r">
              <a:spcBef>
                <a:spcPts val="0"/>
              </a:spcBef>
              <a:buNone/>
              <a:defRPr b="0" i="0" sz="1200" u="none" cap="none" strike="noStrike">
                <a:solidFill>
                  <a:srgbClr val="888888"/>
                </a:solidFill>
                <a:latin typeface="Avenir"/>
                <a:ea typeface="Avenir"/>
                <a:cs typeface="Avenir"/>
                <a:sym typeface="Avenir"/>
              </a:defRPr>
            </a:lvl6pPr>
            <a:lvl7pPr indent="0" lvl="6" marL="0" marR="0" rtl="0" algn="r">
              <a:spcBef>
                <a:spcPts val="0"/>
              </a:spcBef>
              <a:buNone/>
              <a:defRPr b="0" i="0" sz="1200" u="none" cap="none" strike="noStrike">
                <a:solidFill>
                  <a:srgbClr val="888888"/>
                </a:solidFill>
                <a:latin typeface="Avenir"/>
                <a:ea typeface="Avenir"/>
                <a:cs typeface="Avenir"/>
                <a:sym typeface="Avenir"/>
              </a:defRPr>
            </a:lvl7pPr>
            <a:lvl8pPr indent="0" lvl="7" marL="0" marR="0" rtl="0" algn="r">
              <a:spcBef>
                <a:spcPts val="0"/>
              </a:spcBef>
              <a:buNone/>
              <a:defRPr b="0" i="0" sz="1200" u="none" cap="none" strike="noStrike">
                <a:solidFill>
                  <a:srgbClr val="888888"/>
                </a:solidFill>
                <a:latin typeface="Avenir"/>
                <a:ea typeface="Avenir"/>
                <a:cs typeface="Avenir"/>
                <a:sym typeface="Avenir"/>
              </a:defRPr>
            </a:lvl8pPr>
            <a:lvl9pPr indent="0" lvl="8" marL="0" marR="0" rtl="0" algn="r">
              <a:spcBef>
                <a:spcPts val="0"/>
              </a:spcBef>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s://techcrunch.com/2022/12/28/code-generating-ai-can-introduce-security-vulnerabilities-study-finds/" TargetMode="External"/><Relationship Id="rId4" Type="http://schemas.openxmlformats.org/officeDocument/2006/relationships/hyperlink" Target="https://dl.acm.org/doi/pdf/10.1145/3511861.3511863" TargetMode="External"/><Relationship Id="rId5" Type="http://schemas.openxmlformats.org/officeDocument/2006/relationships/hyperlink" Target="https://openai.com/blog/openai-codex" TargetMode="External"/><Relationship Id="rId6" Type="http://schemas.openxmlformats.org/officeDocument/2006/relationships/hyperlink" Target="https://platform.openai.com/docs/guides/cod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4"/>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n"/>
              <a:t>OpenAi Codex</a:t>
            </a:r>
            <a:endParaRPr/>
          </a:p>
        </p:txBody>
      </p:sp>
      <p:sp>
        <p:nvSpPr>
          <p:cNvPr id="89" name="Google Shape;89;p14"/>
          <p:cNvSpPr txBox="1"/>
          <p:nvPr>
            <p:ph idx="1" type="subTitle"/>
          </p:nvPr>
        </p:nvSpPr>
        <p:spPr>
          <a:xfrm>
            <a:off x="1143000" y="2701529"/>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lang="en" sz="2000"/>
              <a:t>Team 11: Barbara Call | Corine El Bitar | Madeleine Hayes</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
              <a:t>Agenda</a:t>
            </a:r>
            <a:endParaRPr/>
          </a:p>
        </p:txBody>
      </p:sp>
      <p:sp>
        <p:nvSpPr>
          <p:cNvPr id="95" name="Google Shape;95;p15"/>
          <p:cNvSpPr txBox="1"/>
          <p:nvPr>
            <p:ph idx="1" type="body"/>
          </p:nvPr>
        </p:nvSpPr>
        <p:spPr>
          <a:xfrm>
            <a:off x="1014825" y="1152475"/>
            <a:ext cx="7817400" cy="3416400"/>
          </a:xfrm>
          <a:prstGeom prst="rect">
            <a:avLst/>
          </a:prstGeom>
        </p:spPr>
        <p:txBody>
          <a:bodyPr anchorCtr="0" anchor="t" bIns="45700" lIns="91425" spcFirstLastPara="1" rIns="91425" wrap="square" tIns="45700">
            <a:normAutofit/>
          </a:bodyPr>
          <a:lstStyle/>
          <a:p>
            <a:pPr indent="-431800" lvl="0" marL="457200" rtl="0" algn="l">
              <a:spcBef>
                <a:spcPts val="640"/>
              </a:spcBef>
              <a:spcAft>
                <a:spcPts val="0"/>
              </a:spcAft>
              <a:buSzPts val="3200"/>
              <a:buAutoNum type="arabicPeriod"/>
            </a:pPr>
            <a:r>
              <a:rPr lang="en"/>
              <a:t>What is OpenAi Codex</a:t>
            </a:r>
            <a:endParaRPr/>
          </a:p>
          <a:p>
            <a:pPr indent="-431800" lvl="0" marL="457200" rtl="0" algn="l">
              <a:spcBef>
                <a:spcPts val="0"/>
              </a:spcBef>
              <a:spcAft>
                <a:spcPts val="0"/>
              </a:spcAft>
              <a:buSzPts val="3200"/>
              <a:buAutoNum type="arabicPeriod"/>
            </a:pPr>
            <a:r>
              <a:rPr lang="en"/>
              <a:t>Coding Demo</a:t>
            </a:r>
            <a:endParaRPr/>
          </a:p>
          <a:p>
            <a:pPr indent="-431800" lvl="0" marL="457200" rtl="0" algn="l">
              <a:spcBef>
                <a:spcPts val="0"/>
              </a:spcBef>
              <a:spcAft>
                <a:spcPts val="0"/>
              </a:spcAft>
              <a:buSzPts val="3200"/>
              <a:buAutoNum type="arabicPeriod"/>
            </a:pPr>
            <a:r>
              <a:rPr lang="en"/>
              <a:t>Business Question</a:t>
            </a:r>
            <a:endParaRPr/>
          </a:p>
          <a:p>
            <a:pPr indent="-431800" lvl="0" marL="457200" rtl="0" algn="l">
              <a:spcBef>
                <a:spcPts val="0"/>
              </a:spcBef>
              <a:spcAft>
                <a:spcPts val="0"/>
              </a:spcAft>
              <a:buSzPts val="3200"/>
              <a:buAutoNum type="arabicPeriod"/>
            </a:pPr>
            <a:r>
              <a:rPr lang="en"/>
              <a:t>Relevant Research Paper</a:t>
            </a:r>
            <a:endParaRPr/>
          </a:p>
          <a:p>
            <a:pPr indent="-431800" lvl="0" marL="457200" rtl="0" algn="l">
              <a:spcBef>
                <a:spcPts val="0"/>
              </a:spcBef>
              <a:spcAft>
                <a:spcPts val="0"/>
              </a:spcAft>
              <a:buSzPts val="3200"/>
              <a:buAutoNum type="arabicPeriod"/>
            </a:pPr>
            <a:r>
              <a:rPr lang="en"/>
              <a:t>Ethical Concerns</a:t>
            </a:r>
            <a:endParaRPr/>
          </a:p>
          <a:p>
            <a:pPr indent="-431800" lvl="0" marL="457200" rtl="0" algn="l">
              <a:spcBef>
                <a:spcPts val="0"/>
              </a:spcBef>
              <a:spcAft>
                <a:spcPts val="0"/>
              </a:spcAft>
              <a:buSzPts val="3200"/>
              <a:buAutoNum type="arabicPeriod"/>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
              <a:t>OpenAi Codex</a:t>
            </a:r>
            <a:endParaRPr/>
          </a:p>
        </p:txBody>
      </p:sp>
      <p:sp>
        <p:nvSpPr>
          <p:cNvPr id="101" name="Google Shape;101;p16"/>
          <p:cNvSpPr txBox="1"/>
          <p:nvPr>
            <p:ph idx="1" type="body"/>
          </p:nvPr>
        </p:nvSpPr>
        <p:spPr>
          <a:xfrm>
            <a:off x="311700" y="1152475"/>
            <a:ext cx="8520600" cy="3416400"/>
          </a:xfrm>
          <a:prstGeom prst="rect">
            <a:avLst/>
          </a:prstGeom>
        </p:spPr>
        <p:txBody>
          <a:bodyPr anchorCtr="0" anchor="t" bIns="45700" lIns="91425" spcFirstLastPara="1" rIns="91425" wrap="square" tIns="45700">
            <a:normAutofit/>
          </a:bodyPr>
          <a:lstStyle/>
          <a:p>
            <a:pPr indent="-361950" lvl="0" marL="457200" rtl="0" algn="l">
              <a:spcBef>
                <a:spcPts val="640"/>
              </a:spcBef>
              <a:spcAft>
                <a:spcPts val="0"/>
              </a:spcAft>
              <a:buSzPts val="2100"/>
              <a:buChar char="•"/>
            </a:pPr>
            <a:r>
              <a:rPr lang="en" sz="2100"/>
              <a:t>Natural language → code</a:t>
            </a:r>
            <a:endParaRPr sz="2100"/>
          </a:p>
          <a:p>
            <a:pPr indent="-361950" lvl="0" marL="457200" rtl="0" algn="l">
              <a:spcBef>
                <a:spcPts val="0"/>
              </a:spcBef>
              <a:spcAft>
                <a:spcPts val="0"/>
              </a:spcAft>
              <a:buSzPts val="2100"/>
              <a:buChar char="•"/>
            </a:pPr>
            <a:r>
              <a:rPr lang="en" sz="2100"/>
              <a:t>Trained on public GitHub repositories </a:t>
            </a:r>
            <a:endParaRPr sz="2100"/>
          </a:p>
          <a:p>
            <a:pPr indent="-361950" lvl="0" marL="457200" rtl="0" algn="l">
              <a:spcBef>
                <a:spcPts val="0"/>
              </a:spcBef>
              <a:spcAft>
                <a:spcPts val="0"/>
              </a:spcAft>
              <a:buSzPts val="2100"/>
              <a:buChar char="•"/>
            </a:pPr>
            <a:r>
              <a:rPr lang="en" sz="2100"/>
              <a:t>Capabilities</a:t>
            </a:r>
            <a:endParaRPr sz="2100"/>
          </a:p>
          <a:p>
            <a:pPr indent="-342900" lvl="1" marL="914400" rtl="0" algn="l">
              <a:spcBef>
                <a:spcPts val="0"/>
              </a:spcBef>
              <a:spcAft>
                <a:spcPts val="0"/>
              </a:spcAft>
              <a:buSzPts val="1800"/>
              <a:buChar char="–"/>
            </a:pPr>
            <a:r>
              <a:rPr lang="en" sz="1800"/>
              <a:t>Convert comments to code</a:t>
            </a:r>
            <a:endParaRPr sz="1800"/>
          </a:p>
          <a:p>
            <a:pPr indent="-342900" lvl="1" marL="914400" rtl="0" algn="l">
              <a:spcBef>
                <a:spcPts val="0"/>
              </a:spcBef>
              <a:spcAft>
                <a:spcPts val="0"/>
              </a:spcAft>
              <a:buSzPts val="1800"/>
              <a:buChar char="–"/>
            </a:pPr>
            <a:r>
              <a:rPr lang="en" sz="1800"/>
              <a:t>Autofill code snippets</a:t>
            </a:r>
            <a:endParaRPr sz="1800"/>
          </a:p>
          <a:p>
            <a:pPr indent="-342900" lvl="1" marL="914400" rtl="0" algn="l">
              <a:spcBef>
                <a:spcPts val="0"/>
              </a:spcBef>
              <a:spcAft>
                <a:spcPts val="0"/>
              </a:spcAft>
              <a:buSzPts val="1800"/>
              <a:buChar char="–"/>
            </a:pPr>
            <a:r>
              <a:rPr lang="en" sz="1800"/>
              <a:t>Translate code between programming languages</a:t>
            </a:r>
            <a:endParaRPr sz="1800"/>
          </a:p>
          <a:p>
            <a:pPr indent="-342900" lvl="1" marL="914400" rtl="0" algn="l">
              <a:spcBef>
                <a:spcPts val="0"/>
              </a:spcBef>
              <a:spcAft>
                <a:spcPts val="0"/>
              </a:spcAft>
              <a:buSzPts val="1800"/>
              <a:buChar char="–"/>
            </a:pPr>
            <a:r>
              <a:rPr lang="en" sz="1800"/>
              <a:t>Debugging</a:t>
            </a:r>
            <a:endParaRPr sz="1800"/>
          </a:p>
          <a:p>
            <a:pPr indent="-342900" lvl="1" marL="914400" rtl="0" algn="l">
              <a:spcBef>
                <a:spcPts val="0"/>
              </a:spcBef>
              <a:spcAft>
                <a:spcPts val="0"/>
              </a:spcAft>
              <a:buSzPts val="1800"/>
              <a:buChar char="–"/>
            </a:pPr>
            <a:r>
              <a:rPr lang="en" sz="1800"/>
              <a:t>Code explainability function</a:t>
            </a:r>
            <a:endParaRPr sz="1800"/>
          </a:p>
          <a:p>
            <a:pPr indent="-342900" lvl="1" marL="914400" rtl="0" algn="l">
              <a:spcBef>
                <a:spcPts val="0"/>
              </a:spcBef>
              <a:spcAft>
                <a:spcPts val="0"/>
              </a:spcAft>
              <a:buSzPts val="1800"/>
              <a:buChar char="–"/>
            </a:pPr>
            <a:r>
              <a:rPr lang="en" sz="1800"/>
              <a:t>Terminal commands assistant</a:t>
            </a:r>
            <a:endParaRPr sz="1800"/>
          </a:p>
          <a:p>
            <a:pPr indent="-342900" lvl="1" marL="914400" rtl="0" algn="l">
              <a:spcBef>
                <a:spcPts val="0"/>
              </a:spcBef>
              <a:spcAft>
                <a:spcPts val="0"/>
              </a:spcAft>
              <a:buSzPts val="1800"/>
              <a:buChar char="–"/>
            </a:pPr>
            <a:r>
              <a:rPr lang="en" sz="1800"/>
              <a:t>etc. </a:t>
            </a:r>
            <a:endParaRPr sz="1800"/>
          </a:p>
          <a:p>
            <a:pPr indent="-342900" lvl="0" marL="457200" rtl="0" algn="l">
              <a:spcBef>
                <a:spcPts val="0"/>
              </a:spcBef>
              <a:spcAft>
                <a:spcPts val="0"/>
              </a:spcAft>
              <a:buSzPts val="1800"/>
              <a:buChar char="•"/>
            </a:pPr>
            <a:r>
              <a:rPr lang="en" sz="2100"/>
              <a:t>Works with other developers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311700" y="579775"/>
            <a:ext cx="8520600" cy="572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
              <a:t>Coding Demo:</a:t>
            </a:r>
            <a:endParaRPr/>
          </a:p>
          <a:p>
            <a:pPr indent="0" lvl="0" marL="0" rtl="0" algn="ctr">
              <a:spcBef>
                <a:spcPts val="0"/>
              </a:spcBef>
              <a:spcAft>
                <a:spcPts val="0"/>
              </a:spcAft>
              <a:buNone/>
            </a:pPr>
            <a:r>
              <a:rPr lang="en" sz="2322"/>
              <a:t>GitHub Copilot</a:t>
            </a:r>
            <a:endParaRPr sz="2322"/>
          </a:p>
          <a:p>
            <a:pPr indent="0" lvl="0" marL="0" rtl="0" algn="ctr">
              <a:spcBef>
                <a:spcPts val="0"/>
              </a:spcBef>
              <a:spcAft>
                <a:spcPts val="0"/>
              </a:spcAft>
              <a:buNone/>
            </a:pPr>
            <a:r>
              <a:t/>
            </a:r>
            <a:endParaRPr/>
          </a:p>
        </p:txBody>
      </p:sp>
      <p:sp>
        <p:nvSpPr>
          <p:cNvPr id="107" name="Google Shape;107;p17"/>
          <p:cNvSpPr txBox="1"/>
          <p:nvPr>
            <p:ph idx="1" type="body"/>
          </p:nvPr>
        </p:nvSpPr>
        <p:spPr>
          <a:xfrm>
            <a:off x="311700" y="1152475"/>
            <a:ext cx="8520600" cy="41139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 sz="2500"/>
              <a:t>Codex is the principal building block of GitHub Copilot</a:t>
            </a:r>
            <a:endParaRPr sz="2500"/>
          </a:p>
          <a:p>
            <a:pPr indent="0" lvl="0" marL="457200" rtl="0" algn="l">
              <a:spcBef>
                <a:spcPts val="0"/>
              </a:spcBef>
              <a:spcAft>
                <a:spcPts val="0"/>
              </a:spcAft>
              <a:buNone/>
            </a:pPr>
            <a:r>
              <a:t/>
            </a:r>
            <a:endParaRPr sz="2500"/>
          </a:p>
          <a:p>
            <a:pPr indent="0" lvl="0" marL="457200" rtl="0" algn="l">
              <a:spcBef>
                <a:spcPts val="0"/>
              </a:spcBef>
              <a:spcAft>
                <a:spcPts val="0"/>
              </a:spcAft>
              <a:buNone/>
            </a:pPr>
            <a:r>
              <a:t/>
            </a:r>
            <a:endParaRPr sz="2500"/>
          </a:p>
          <a:p>
            <a:pPr indent="0" lvl="0" marL="457200" rtl="0" algn="l">
              <a:spcBef>
                <a:spcPts val="0"/>
              </a:spcBef>
              <a:spcAft>
                <a:spcPts val="0"/>
              </a:spcAft>
              <a:buNone/>
            </a:pPr>
            <a:r>
              <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t/>
            </a:r>
            <a:endParaRPr sz="2500"/>
          </a:p>
          <a:p>
            <a:pPr indent="0" lvl="0" marL="0" rtl="0" algn="ctr">
              <a:spcBef>
                <a:spcPts val="0"/>
              </a:spcBef>
              <a:spcAft>
                <a:spcPts val="0"/>
              </a:spcAft>
              <a:buNone/>
            </a:pPr>
            <a:r>
              <a:rPr lang="en" sz="1500"/>
              <a:t># Write the Tanh function from scratch using only the Numpy library</a:t>
            </a:r>
            <a:endParaRPr sz="1500"/>
          </a:p>
          <a:p>
            <a:pPr indent="0" lvl="0" marL="0" rtl="0" algn="ctr">
              <a:spcBef>
                <a:spcPts val="0"/>
              </a:spcBef>
              <a:spcAft>
                <a:spcPts val="0"/>
              </a:spcAft>
              <a:buNone/>
            </a:pPr>
            <a:r>
              <a:rPr lang="en" sz="1500"/>
              <a:t># Use a for loop to call the Tanh function you wrote above using input values ranging from -10 to 10 (including both -10 and 10) with increments of 5</a:t>
            </a:r>
            <a:endParaRPr sz="1500"/>
          </a:p>
          <a:p>
            <a:pPr indent="0" lvl="0" marL="0" rtl="0" algn="ctr">
              <a:spcBef>
                <a:spcPts val="0"/>
              </a:spcBef>
              <a:spcAft>
                <a:spcPts val="0"/>
              </a:spcAft>
              <a:buNone/>
            </a:pPr>
            <a:r>
              <a:rPr lang="en" sz="1500"/>
              <a:t># For each function call, print the output as "The Tanh value of x is y" in a new line</a:t>
            </a:r>
            <a:endParaRPr sz="1500"/>
          </a:p>
          <a:p>
            <a:pPr indent="0" lvl="0" marL="0" rtl="0" algn="ctr">
              <a:spcBef>
                <a:spcPts val="0"/>
              </a:spcBef>
              <a:spcAft>
                <a:spcPts val="0"/>
              </a:spcAft>
              <a:buNone/>
            </a:pPr>
            <a:r>
              <a:rPr lang="en" sz="1500"/>
              <a:t>   Replace x and y with appropriate values</a:t>
            </a:r>
            <a:endParaRPr sz="1500"/>
          </a:p>
        </p:txBody>
      </p:sp>
      <p:pic>
        <p:nvPicPr>
          <p:cNvPr id="108" name="Google Shape;108;p17"/>
          <p:cNvPicPr preferRelativeResize="0"/>
          <p:nvPr/>
        </p:nvPicPr>
        <p:blipFill rotWithShape="1">
          <a:blip r:embed="rId3">
            <a:alphaModFix/>
          </a:blip>
          <a:srcRect b="19274" l="0" r="0" t="12786"/>
          <a:stretch/>
        </p:blipFill>
        <p:spPr>
          <a:xfrm>
            <a:off x="2034263" y="1794625"/>
            <a:ext cx="5075475" cy="1554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311700" y="1672050"/>
            <a:ext cx="8520600" cy="1799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
              <a:t>Business Question</a:t>
            </a:r>
            <a:endParaRPr b="1"/>
          </a:p>
          <a:p>
            <a:pPr indent="0" lvl="0" marL="0" rtl="0" algn="ctr">
              <a:lnSpc>
                <a:spcPct val="115000"/>
              </a:lnSpc>
              <a:spcBef>
                <a:spcPts val="0"/>
              </a:spcBef>
              <a:spcAft>
                <a:spcPts val="0"/>
              </a:spcAft>
              <a:buClr>
                <a:schemeClr val="dk1"/>
              </a:buClr>
              <a:buSzPts val="1100"/>
              <a:buFont typeface="Arial"/>
              <a:buNone/>
            </a:pPr>
            <a:r>
              <a:rPr lang="en" sz="2133"/>
              <a:t>What are the implications for software developers given the software development capabilities of OpenAi Codex?</a:t>
            </a:r>
            <a:endParaRPr sz="2133"/>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11700" y="188675"/>
            <a:ext cx="8520600" cy="572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
              <a:t>Research Paper: </a:t>
            </a:r>
            <a:endParaRPr/>
          </a:p>
          <a:p>
            <a:pPr indent="0" lvl="0" marL="0" rtl="0" algn="ctr">
              <a:spcBef>
                <a:spcPts val="0"/>
              </a:spcBef>
              <a:spcAft>
                <a:spcPts val="0"/>
              </a:spcAft>
              <a:buNone/>
            </a:pPr>
            <a:r>
              <a:rPr lang="en" sz="2133"/>
              <a:t>Exploring the Implications of OpenAI Codex on Introductory Programming</a:t>
            </a:r>
            <a:endParaRPr sz="2133"/>
          </a:p>
        </p:txBody>
      </p:sp>
      <p:sp>
        <p:nvSpPr>
          <p:cNvPr id="119" name="Google Shape;119;p19"/>
          <p:cNvSpPr txBox="1"/>
          <p:nvPr>
            <p:ph idx="1" type="body"/>
          </p:nvPr>
        </p:nvSpPr>
        <p:spPr>
          <a:xfrm>
            <a:off x="311700" y="1152475"/>
            <a:ext cx="4846200" cy="3416400"/>
          </a:xfrm>
          <a:prstGeom prst="rect">
            <a:avLst/>
          </a:prstGeom>
        </p:spPr>
        <p:txBody>
          <a:bodyPr anchorCtr="0" anchor="t" bIns="45700" lIns="91425" spcFirstLastPara="1" rIns="91425" wrap="square" tIns="45700">
            <a:noAutofit/>
          </a:bodyPr>
          <a:lstStyle/>
          <a:p>
            <a:pPr indent="-339725" lvl="0" marL="457200" rtl="0" algn="l">
              <a:spcBef>
                <a:spcPts val="640"/>
              </a:spcBef>
              <a:spcAft>
                <a:spcPts val="0"/>
              </a:spcAft>
              <a:buSzPts val="1750"/>
              <a:buChar char="•"/>
            </a:pPr>
            <a:r>
              <a:rPr lang="en" sz="1750"/>
              <a:t>How does Codex perform on first year assessments compared with CS1 students?</a:t>
            </a:r>
            <a:endParaRPr sz="1750"/>
          </a:p>
          <a:p>
            <a:pPr indent="-339725" lvl="1" marL="914400" rtl="0" algn="l">
              <a:spcBef>
                <a:spcPts val="0"/>
              </a:spcBef>
              <a:spcAft>
                <a:spcPts val="0"/>
              </a:spcAft>
              <a:buSzPts val="1750"/>
              <a:buChar char="–"/>
            </a:pPr>
            <a:r>
              <a:rPr lang="en" sz="1750"/>
              <a:t>Results : codex scored 78.5% for test 1 and 78% for test 2</a:t>
            </a:r>
            <a:endParaRPr sz="1750"/>
          </a:p>
          <a:p>
            <a:pPr indent="-339725" lvl="1" marL="914400" rtl="0" algn="l">
              <a:spcBef>
                <a:spcPts val="0"/>
              </a:spcBef>
              <a:spcAft>
                <a:spcPts val="0"/>
              </a:spcAft>
              <a:buSzPts val="1750"/>
              <a:buChar char="–"/>
            </a:pPr>
            <a:r>
              <a:rPr lang="en" sz="1750"/>
              <a:t>Falls within the top quartile </a:t>
            </a:r>
            <a:endParaRPr sz="1750"/>
          </a:p>
          <a:p>
            <a:pPr indent="-339725" lvl="0" marL="457200" rtl="0" algn="l">
              <a:spcBef>
                <a:spcPts val="0"/>
              </a:spcBef>
              <a:spcAft>
                <a:spcPts val="0"/>
              </a:spcAft>
              <a:buSzPts val="1750"/>
              <a:buChar char="•"/>
            </a:pPr>
            <a:r>
              <a:rPr lang="en" sz="1750"/>
              <a:t>How does Codex perform on variations of a benchmark computing education problem that differ in context and level of detail?</a:t>
            </a:r>
            <a:endParaRPr sz="1750"/>
          </a:p>
          <a:p>
            <a:pPr indent="-339725" lvl="1" marL="914400" rtl="0" algn="l">
              <a:spcBef>
                <a:spcPts val="0"/>
              </a:spcBef>
              <a:spcAft>
                <a:spcPts val="0"/>
              </a:spcAft>
              <a:buSzPts val="1750"/>
              <a:buChar char="–"/>
            </a:pPr>
            <a:r>
              <a:rPr lang="en" sz="1750"/>
              <a:t>Rainfall problem</a:t>
            </a:r>
            <a:endParaRPr sz="1750"/>
          </a:p>
          <a:p>
            <a:pPr indent="-339725" lvl="1" marL="914400" rtl="0" algn="l">
              <a:spcBef>
                <a:spcPts val="0"/>
              </a:spcBef>
              <a:spcAft>
                <a:spcPts val="0"/>
              </a:spcAft>
              <a:buSzPts val="1750"/>
              <a:buChar char="–"/>
            </a:pPr>
            <a:r>
              <a:rPr lang="en" sz="1750"/>
              <a:t>Codex didn't perform well when input values are not valid</a:t>
            </a:r>
            <a:endParaRPr sz="1750"/>
          </a:p>
        </p:txBody>
      </p:sp>
      <p:pic>
        <p:nvPicPr>
          <p:cNvPr id="120" name="Google Shape;120;p19"/>
          <p:cNvPicPr preferRelativeResize="0"/>
          <p:nvPr/>
        </p:nvPicPr>
        <p:blipFill>
          <a:blip r:embed="rId3">
            <a:alphaModFix/>
          </a:blip>
          <a:stretch>
            <a:fillRect/>
          </a:stretch>
        </p:blipFill>
        <p:spPr>
          <a:xfrm>
            <a:off x="5158025" y="1338250"/>
            <a:ext cx="3587850" cy="32306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
              <a:t>Ethical Concerns</a:t>
            </a:r>
            <a:endParaRPr/>
          </a:p>
        </p:txBody>
      </p:sp>
      <p:sp>
        <p:nvSpPr>
          <p:cNvPr id="126" name="Google Shape;126;p20"/>
          <p:cNvSpPr txBox="1"/>
          <p:nvPr>
            <p:ph idx="1" type="body"/>
          </p:nvPr>
        </p:nvSpPr>
        <p:spPr>
          <a:xfrm>
            <a:off x="311700" y="1152475"/>
            <a:ext cx="8520600" cy="3416400"/>
          </a:xfrm>
          <a:prstGeom prst="rect">
            <a:avLst/>
          </a:prstGeom>
        </p:spPr>
        <p:txBody>
          <a:bodyPr anchorCtr="0" anchor="t" bIns="45700" lIns="91425" spcFirstLastPara="1" rIns="91425" wrap="square" tIns="45700">
            <a:normAutofit/>
          </a:bodyPr>
          <a:lstStyle/>
          <a:p>
            <a:pPr indent="-431800" lvl="0" marL="457200" rtl="0" algn="l">
              <a:spcBef>
                <a:spcPts val="640"/>
              </a:spcBef>
              <a:spcAft>
                <a:spcPts val="0"/>
              </a:spcAft>
              <a:buSzPts val="3200"/>
              <a:buChar char="•"/>
            </a:pPr>
            <a:r>
              <a:rPr lang="en"/>
              <a:t>Bias</a:t>
            </a:r>
            <a:endParaRPr/>
          </a:p>
          <a:p>
            <a:pPr indent="-431800" lvl="0" marL="457200" rtl="0" algn="l">
              <a:spcBef>
                <a:spcPts val="0"/>
              </a:spcBef>
              <a:spcAft>
                <a:spcPts val="0"/>
              </a:spcAft>
              <a:buSzPts val="3200"/>
              <a:buChar char="•"/>
            </a:pPr>
            <a:r>
              <a:rPr lang="en"/>
              <a:t>Security</a:t>
            </a:r>
            <a:endParaRPr/>
          </a:p>
          <a:p>
            <a:pPr indent="-431800" lvl="0" marL="457200" rtl="0" algn="l">
              <a:spcBef>
                <a:spcPts val="0"/>
              </a:spcBef>
              <a:spcAft>
                <a:spcPts val="0"/>
              </a:spcAft>
              <a:buSzPts val="3200"/>
              <a:buChar char="•"/>
            </a:pPr>
            <a:r>
              <a:rPr lang="en"/>
              <a:t>Intellectual Property</a:t>
            </a:r>
            <a:endParaRPr/>
          </a:p>
          <a:p>
            <a:pPr indent="-431800" lvl="0" marL="457200" rtl="0" algn="l">
              <a:spcBef>
                <a:spcPts val="0"/>
              </a:spcBef>
              <a:spcAft>
                <a:spcPts val="0"/>
              </a:spcAft>
              <a:buSzPts val="3200"/>
              <a:buChar char="•"/>
            </a:pPr>
            <a:r>
              <a:rPr lang="en"/>
              <a:t>Transparency</a:t>
            </a:r>
            <a:endParaRPr/>
          </a:p>
          <a:p>
            <a:pPr indent="-431800" lvl="0" marL="457200" rtl="0" algn="l">
              <a:spcBef>
                <a:spcPts val="0"/>
              </a:spcBef>
              <a:spcAft>
                <a:spcPts val="0"/>
              </a:spcAft>
              <a:buSzPts val="3200"/>
              <a:buChar char="•"/>
            </a:pPr>
            <a:r>
              <a:rPr lang="en"/>
              <a:t>Job displacement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
              <a:t>Conclusion</a:t>
            </a:r>
            <a:endParaRPr/>
          </a:p>
        </p:txBody>
      </p:sp>
      <p:sp>
        <p:nvSpPr>
          <p:cNvPr id="132" name="Google Shape;132;p21"/>
          <p:cNvSpPr txBox="1"/>
          <p:nvPr>
            <p:ph idx="1" type="body"/>
          </p:nvPr>
        </p:nvSpPr>
        <p:spPr>
          <a:xfrm>
            <a:off x="311700" y="1152475"/>
            <a:ext cx="8520600" cy="3416400"/>
          </a:xfrm>
          <a:prstGeom prst="rect">
            <a:avLst/>
          </a:prstGeom>
        </p:spPr>
        <p:txBody>
          <a:bodyPr anchorCtr="0" anchor="t" bIns="45700" lIns="91425" spcFirstLastPara="1" rIns="91425" wrap="square" tIns="45700">
            <a:normAutofit/>
          </a:bodyPr>
          <a:lstStyle/>
          <a:p>
            <a:pPr indent="-425450" lvl="0" marL="457200" rtl="0" algn="l">
              <a:spcBef>
                <a:spcPts val="640"/>
              </a:spcBef>
              <a:spcAft>
                <a:spcPts val="0"/>
              </a:spcAft>
              <a:buSzPts val="3100"/>
              <a:buAutoNum type="arabicPeriod"/>
            </a:pPr>
            <a:r>
              <a:rPr lang="en" sz="3100"/>
              <a:t>Revolutionary</a:t>
            </a:r>
            <a:endParaRPr sz="3100"/>
          </a:p>
          <a:p>
            <a:pPr indent="-425450" lvl="0" marL="457200" rtl="0" algn="l">
              <a:spcBef>
                <a:spcPts val="0"/>
              </a:spcBef>
              <a:spcAft>
                <a:spcPts val="0"/>
              </a:spcAft>
              <a:buSzPts val="3100"/>
              <a:buAutoNum type="arabicPeriod"/>
            </a:pPr>
            <a:r>
              <a:rPr lang="en" sz="3100"/>
              <a:t>Lowers barriers to entry</a:t>
            </a:r>
            <a:endParaRPr sz="3100"/>
          </a:p>
          <a:p>
            <a:pPr indent="-400050" lvl="1" marL="914400" rtl="0" algn="l">
              <a:spcBef>
                <a:spcPts val="0"/>
              </a:spcBef>
              <a:spcAft>
                <a:spcPts val="0"/>
              </a:spcAft>
              <a:buSzPts val="2700"/>
              <a:buAutoNum type="alphaLcPeriod"/>
            </a:pPr>
            <a:r>
              <a:rPr lang="en" sz="2700"/>
              <a:t>Not enough though - still must have coding background to know when codex isn’t giving the right answers</a:t>
            </a:r>
            <a:endParaRPr sz="2700"/>
          </a:p>
          <a:p>
            <a:pPr indent="-425450" lvl="0" marL="457200" rtl="0" algn="l">
              <a:spcBef>
                <a:spcPts val="0"/>
              </a:spcBef>
              <a:spcAft>
                <a:spcPts val="0"/>
              </a:spcAft>
              <a:buSzPts val="3100"/>
              <a:buAutoNum type="arabicPeriod"/>
            </a:pPr>
            <a:r>
              <a:rPr lang="en" sz="3100"/>
              <a:t>Should be looked at as an asset, not a threat</a:t>
            </a:r>
            <a:endParaRPr sz="3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
              <a:t>References</a:t>
            </a:r>
            <a:endParaRPr/>
          </a:p>
        </p:txBody>
      </p:sp>
      <p:sp>
        <p:nvSpPr>
          <p:cNvPr id="138" name="Google Shape;138;p22"/>
          <p:cNvSpPr txBox="1"/>
          <p:nvPr>
            <p:ph idx="1" type="body"/>
          </p:nvPr>
        </p:nvSpPr>
        <p:spPr>
          <a:xfrm>
            <a:off x="311700" y="1152475"/>
            <a:ext cx="8520600" cy="34164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rPr lang="en" sz="1500" u="sng">
                <a:solidFill>
                  <a:schemeClr val="hlink"/>
                </a:solidFill>
                <a:hlinkClick r:id="rId3"/>
              </a:rPr>
              <a:t>Code-generating AI can introduce security vulnerabilities, study finds | TechCrunch</a:t>
            </a:r>
            <a:endParaRPr sz="1500"/>
          </a:p>
          <a:p>
            <a:pPr indent="0" lvl="0" marL="0" rtl="0" algn="l">
              <a:spcBef>
                <a:spcPts val="640"/>
              </a:spcBef>
              <a:spcAft>
                <a:spcPts val="0"/>
              </a:spcAft>
              <a:buNone/>
            </a:pPr>
            <a:r>
              <a:t/>
            </a:r>
            <a:endParaRPr sz="1500"/>
          </a:p>
          <a:p>
            <a:pPr indent="0" lvl="0" marL="0" rtl="0" algn="l">
              <a:spcBef>
                <a:spcPts val="640"/>
              </a:spcBef>
              <a:spcAft>
                <a:spcPts val="0"/>
              </a:spcAft>
              <a:buNone/>
            </a:pPr>
            <a:r>
              <a:rPr lang="en" sz="1500" u="sng">
                <a:solidFill>
                  <a:schemeClr val="hlink"/>
                </a:solidFill>
                <a:hlinkClick r:id="rId4"/>
              </a:rPr>
              <a:t>https://dl.acm.org/doi/pdf/10.1145/3511861.3511863</a:t>
            </a:r>
            <a:endParaRPr sz="1500"/>
          </a:p>
          <a:p>
            <a:pPr indent="0" lvl="0" marL="0" rtl="0" algn="l">
              <a:spcBef>
                <a:spcPts val="640"/>
              </a:spcBef>
              <a:spcAft>
                <a:spcPts val="0"/>
              </a:spcAft>
              <a:buNone/>
            </a:pPr>
            <a:r>
              <a:t/>
            </a:r>
            <a:endParaRPr sz="1500"/>
          </a:p>
          <a:p>
            <a:pPr indent="0" lvl="0" marL="0" rtl="0" algn="l">
              <a:spcBef>
                <a:spcPts val="640"/>
              </a:spcBef>
              <a:spcAft>
                <a:spcPts val="0"/>
              </a:spcAft>
              <a:buNone/>
            </a:pPr>
            <a:r>
              <a:rPr lang="en" sz="1500" u="sng">
                <a:solidFill>
                  <a:schemeClr val="hlink"/>
                </a:solidFill>
                <a:hlinkClick r:id="rId5"/>
              </a:rPr>
              <a:t>https://openai.com/blog/openai-codex</a:t>
            </a:r>
            <a:endParaRPr sz="1500"/>
          </a:p>
          <a:p>
            <a:pPr indent="0" lvl="0" marL="0" rtl="0" algn="l">
              <a:spcBef>
                <a:spcPts val="640"/>
              </a:spcBef>
              <a:spcAft>
                <a:spcPts val="0"/>
              </a:spcAft>
              <a:buNone/>
            </a:pPr>
            <a:r>
              <a:t/>
            </a:r>
            <a:endParaRPr sz="1500"/>
          </a:p>
          <a:p>
            <a:pPr indent="0" lvl="0" marL="0" rtl="0" algn="l">
              <a:spcBef>
                <a:spcPts val="640"/>
              </a:spcBef>
              <a:spcAft>
                <a:spcPts val="0"/>
              </a:spcAft>
              <a:buNone/>
            </a:pPr>
            <a:r>
              <a:rPr lang="en" sz="1500" u="sng">
                <a:solidFill>
                  <a:schemeClr val="hlink"/>
                </a:solidFill>
                <a:hlinkClick r:id="rId6"/>
              </a:rPr>
              <a:t>https://platform.openai.com/docs/guides/code</a:t>
            </a:r>
            <a:endParaRPr sz="1500"/>
          </a:p>
          <a:p>
            <a:pPr indent="0" lvl="0" marL="0" rtl="0" algn="l">
              <a:spcBef>
                <a:spcPts val="640"/>
              </a:spcBef>
              <a:spcAft>
                <a:spcPts val="0"/>
              </a:spcAft>
              <a:buNone/>
            </a:pPr>
            <a:r>
              <a:t/>
            </a:r>
            <a:endParaRPr sz="1500"/>
          </a:p>
          <a:p>
            <a:pPr indent="0" lvl="0" marL="0" rtl="0" algn="l">
              <a:spcBef>
                <a:spcPts val="640"/>
              </a:spcBef>
              <a:spcAft>
                <a:spcPts val="0"/>
              </a:spcAft>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informal_presentation_powerpoint_2">
  <a:themeElements>
    <a:clrScheme name="Custom WM">
      <a:dk1>
        <a:srgbClr val="000000"/>
      </a:dk1>
      <a:lt1>
        <a:srgbClr val="FFFFFF"/>
      </a:lt1>
      <a:dk2>
        <a:srgbClr val="B9975B"/>
      </a:dk2>
      <a:lt2>
        <a:srgbClr val="EEECE1"/>
      </a:lt2>
      <a:accent1>
        <a:srgbClr val="115740"/>
      </a:accent1>
      <a:accent2>
        <a:srgbClr val="D0D3D4"/>
      </a:accent2>
      <a:accent3>
        <a:srgbClr val="FFFFFF"/>
      </a:accent3>
      <a:accent4>
        <a:srgbClr val="FFFFFF"/>
      </a:accent4>
      <a:accent5>
        <a:srgbClr val="FFFFFF"/>
      </a:accent5>
      <a:accent6>
        <a:srgbClr val="FFFFFF"/>
      </a:accent6>
      <a:hlink>
        <a:srgbClr val="006600"/>
      </a:hlink>
      <a:folHlink>
        <a:srgbClr val="00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