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jpeg" ContentType="image/jpeg"/>
  <Override PartName="/ppt/media/image19.png" ContentType="image/png"/>
  <Override PartName="/ppt/media/image13.png" ContentType="image/png"/>
  <Override PartName="/ppt/media/image14.wmf" ContentType="image/x-wmf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DB61674-9E6A-48EF-AB78-215216BB2F2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CE7F2C-E188-462F-B469-4FEF081CD1C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C07BE5E-69A5-47DE-99C1-BA41F7E2748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Neurodegenerative  diseases  of  the  central  nervous  system are  still  one  of  the  greatest  areas  of  unmet  clinical  need in  the  world  [1].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Neurodegenerative  diseases  like  Alzheimer, Parkinson, ALS or Huntingdon’s disease affect mostly elderly people.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For example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only 2 percent of all dementia cases start before  the  age  of  65  years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As  the  older  adult  population  in developed countries will increase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, neurodegenerative diseases are predicted to increase as well leading to high costs for the care of these people [2].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!!!CLICK!!!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Because of the expected increase in need for segmentation, a manual segmentation is not any longer viable due to large amount of time needed.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D9AB62D-F5CB-4B85-963F-1509A33794C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EA729C3-EA6D-467A-9CDC-290570C0657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image analysis pipeline used is the MIALab Pipeline v2018 [4] from previous work at the ISTB Bern.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FB24DE-BEB5-433C-BFBE-3762698AE03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 original  pipeline  uses  a  random  forest  tree  approach for classification, that includes a training-cycle with a total of 100 ground truth images and 100’000 samples for background, grey  and  white  matter  as  well  as  roughly  25’000  samples for  hippocampus,  amygdala  and  thalamus.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following features were used in the basic pipeline: T1 and T2 intensities and gradient magnitude, x, y, z coordinates.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Our project focused on the classification part and we introduced different methods to assess differences in methods and parameters.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E0E6079-4EC7-45F4-8BCE-51236D3818C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Approaches: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original features + polynomial features (position -&gt; x^2, xy, xz, yz, y^2, z^2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mapping the input into high-dimensional feature spaces to perform non-linear classification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 tuning (GridSearch for C where applicable)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 of training examples per class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(smaller structures are relatively more taken into account)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695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scaling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B6DCEB-2A03-455E-B0D8-38177F623C5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9872280" y="0"/>
            <a:ext cx="2318040" cy="2318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 descr=""/>
          <p:cNvPicPr/>
          <p:nvPr/>
        </p:nvPicPr>
        <p:blipFill>
          <a:blip r:embed="rId2"/>
          <a:stretch/>
        </p:blipFill>
        <p:spPr>
          <a:xfrm>
            <a:off x="9872280" y="0"/>
            <a:ext cx="2318040" cy="23180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 descr=""/>
          <p:cNvPicPr/>
          <p:nvPr/>
        </p:nvPicPr>
        <p:blipFill>
          <a:blip r:embed="rId2"/>
          <a:stretch/>
        </p:blipFill>
        <p:spPr>
          <a:xfrm>
            <a:off x="9872280" y="0"/>
            <a:ext cx="2318040" cy="231804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8280" y="1647360"/>
            <a:ext cx="914220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8280" y="4770360"/>
            <a:ext cx="9142200" cy="16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Final Presentation MIALab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Matthias Fontanellaz, Michel Hayoz, Jonas Ledergerber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19.12.2018, ISTB Uni Bern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38080" y="365040"/>
            <a:ext cx="9032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(linear)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7B4313D-46F0-4646-B5B2-B1304B346F1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4846320" y="1645920"/>
            <a:ext cx="521172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Second order position features → ellipsoids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Grafik 216" descr=""/>
          <p:cNvPicPr/>
          <p:nvPr/>
        </p:nvPicPr>
        <p:blipFill>
          <a:blip r:embed="rId1"/>
          <a:stretch/>
        </p:blipFill>
        <p:spPr>
          <a:xfrm>
            <a:off x="914400" y="1828800"/>
            <a:ext cx="3858480" cy="3767040"/>
          </a:xfrm>
          <a:prstGeom prst="rect">
            <a:avLst/>
          </a:prstGeom>
          <a:ln>
            <a:noFill/>
          </a:ln>
        </p:spPr>
      </p:pic>
      <p:pic>
        <p:nvPicPr>
          <p:cNvPr id="208" name="Grafik 217" descr=""/>
          <p:cNvPicPr/>
          <p:nvPr/>
        </p:nvPicPr>
        <p:blipFill>
          <a:blip r:embed="rId2"/>
          <a:stretch/>
        </p:blipFill>
        <p:spPr>
          <a:xfrm>
            <a:off x="4950360" y="2514960"/>
            <a:ext cx="5332320" cy="399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9032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(linear)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30AA259-5B8E-4892-BC33-182D49401FB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4846320" y="1645920"/>
            <a:ext cx="521172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Sum of ground-truth over training samples (Amygdala)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Very low variance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Grafik 223" descr=""/>
          <p:cNvPicPr/>
          <p:nvPr/>
        </p:nvPicPr>
        <p:blipFill>
          <a:blip r:embed="rId1"/>
          <a:stretch/>
        </p:blipFill>
        <p:spPr>
          <a:xfrm>
            <a:off x="198360" y="1733760"/>
            <a:ext cx="4744800" cy="370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(rbf)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C264447-48B7-47DB-A515-BB8C112941B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822960" y="1593360"/>
            <a:ext cx="985860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Parameter used to tune the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Slackness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Kernel width gamma =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Optimal parameter set: C = 15, gamma =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Assessing feature importance is more complex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Optimizing dual form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Visual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 and Specificity to asses segmentation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(rbf)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DFB69BC-6A90-4189-AB19-8A6974AFBB2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822960" y="1593360"/>
            <a:ext cx="985860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 (true positive rate)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Indicates correctly segmented voxels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Reduced in case of under-segmentation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=TP/(TP+FN)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Specificity (true negative rate)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Indicates correctly rejected voxels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Reduced in case of over-segmentation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=TN/(TN+FP)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(rbf)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2C0B19B-5B7C-4F7E-91C0-6820BA7CD0E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Picture 120" descr=""/>
          <p:cNvPicPr/>
          <p:nvPr/>
        </p:nvPicPr>
        <p:blipFill>
          <a:blip r:embed="rId1"/>
          <a:stretch/>
        </p:blipFill>
        <p:spPr>
          <a:xfrm>
            <a:off x="849240" y="1763640"/>
            <a:ext cx="2898000" cy="2898000"/>
          </a:xfrm>
          <a:prstGeom prst="rect">
            <a:avLst/>
          </a:prstGeom>
          <a:ln>
            <a:noFill/>
          </a:ln>
        </p:spPr>
      </p:pic>
      <p:pic>
        <p:nvPicPr>
          <p:cNvPr id="230" name="Picture 121" descr=""/>
          <p:cNvPicPr/>
          <p:nvPr/>
        </p:nvPicPr>
        <p:blipFill>
          <a:blip r:embed="rId2"/>
          <a:stretch/>
        </p:blipFill>
        <p:spPr>
          <a:xfrm>
            <a:off x="6792840" y="1763640"/>
            <a:ext cx="2898000" cy="2898000"/>
          </a:xfrm>
          <a:prstGeom prst="rect">
            <a:avLst/>
          </a:prstGeom>
          <a:ln>
            <a:noFill/>
          </a:ln>
        </p:spPr>
      </p:pic>
      <p:pic>
        <p:nvPicPr>
          <p:cNvPr id="231" name="Picture 122" descr=""/>
          <p:cNvPicPr/>
          <p:nvPr/>
        </p:nvPicPr>
        <p:blipFill>
          <a:blip r:embed="rId3"/>
          <a:stretch/>
        </p:blipFill>
        <p:spPr>
          <a:xfrm>
            <a:off x="3823560" y="1753560"/>
            <a:ext cx="2898000" cy="2898000"/>
          </a:xfrm>
          <a:prstGeom prst="rect">
            <a:avLst/>
          </a:prstGeom>
          <a:ln>
            <a:noFill/>
          </a:ln>
        </p:spPr>
      </p:pic>
      <p:sp>
        <p:nvSpPr>
          <p:cNvPr id="232" name="CustomShape 5"/>
          <p:cNvSpPr/>
          <p:nvPr/>
        </p:nvSpPr>
        <p:spPr>
          <a:xfrm>
            <a:off x="849240" y="4662720"/>
            <a:ext cx="25585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C=1, G=0.3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For Hippocampus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Dice: 0.3715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Sensitivity: 0.9583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Specificity: 0.9955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4023360" y="4652640"/>
            <a:ext cx="255852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Random Forest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For Hippocampus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Dice: 0.6288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Sensitivity: 0.971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Specificity: 0.9984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6949440" y="4628880"/>
            <a:ext cx="25585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C=15, G=10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For Hippocampus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Dice: 0.6781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Sensitivity: 0.9179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Specificity: 0.9989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(rbf)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066D378-7478-4133-A6AF-3BABFA4F79A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Picture 120" descr=""/>
          <p:cNvPicPr/>
          <p:nvPr/>
        </p:nvPicPr>
        <p:blipFill>
          <a:blip r:embed="rId1"/>
          <a:stretch/>
        </p:blipFill>
        <p:spPr>
          <a:xfrm>
            <a:off x="849240" y="1763640"/>
            <a:ext cx="2898000" cy="2898000"/>
          </a:xfrm>
          <a:prstGeom prst="rect">
            <a:avLst/>
          </a:prstGeom>
          <a:ln>
            <a:noFill/>
          </a:ln>
        </p:spPr>
      </p:pic>
      <p:pic>
        <p:nvPicPr>
          <p:cNvPr id="240" name="Picture 121" descr=""/>
          <p:cNvPicPr/>
          <p:nvPr/>
        </p:nvPicPr>
        <p:blipFill>
          <a:blip r:embed="rId2"/>
          <a:stretch/>
        </p:blipFill>
        <p:spPr>
          <a:xfrm>
            <a:off x="6792840" y="1763640"/>
            <a:ext cx="2898000" cy="2898000"/>
          </a:xfrm>
          <a:prstGeom prst="rect">
            <a:avLst/>
          </a:prstGeom>
          <a:ln>
            <a:noFill/>
          </a:ln>
        </p:spPr>
      </p:pic>
      <p:pic>
        <p:nvPicPr>
          <p:cNvPr id="241" name="Picture 122" descr=""/>
          <p:cNvPicPr/>
          <p:nvPr/>
        </p:nvPicPr>
        <p:blipFill>
          <a:blip r:embed="rId3"/>
          <a:stretch/>
        </p:blipFill>
        <p:spPr>
          <a:xfrm>
            <a:off x="3823560" y="1753560"/>
            <a:ext cx="2898000" cy="2898000"/>
          </a:xfrm>
          <a:prstGeom prst="rect">
            <a:avLst/>
          </a:prstGeom>
          <a:ln>
            <a:noFill/>
          </a:ln>
        </p:spPr>
      </p:pic>
      <p:sp>
        <p:nvSpPr>
          <p:cNvPr id="242" name="CustomShape 5"/>
          <p:cNvSpPr/>
          <p:nvPr/>
        </p:nvSpPr>
        <p:spPr>
          <a:xfrm>
            <a:off x="849240" y="4662720"/>
            <a:ext cx="25585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C=1, G=0.3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For Grey Matter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Dice: 0.7221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Sensitivity: 0.9658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Specificity: 0.9426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4023360" y="4652640"/>
            <a:ext cx="255852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Random Forest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For Grey Matter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Dice: 0.7517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Sensitivity: 0.9638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Specificity: 0.9514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6949440" y="4628880"/>
            <a:ext cx="25585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C=15, G=10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For Grey Matter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Dice: 0.7511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Sensitivity: 0.9463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Specificity: 0.9087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(rbf)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7CB6FA4-0DA0-4CF9-85E6-A5A073F84C9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5852160" y="4918320"/>
            <a:ext cx="35650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C=15, G=5, full training set with less data points per patient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Grafik 259" descr=""/>
          <p:cNvPicPr/>
          <p:nvPr/>
        </p:nvPicPr>
        <p:blipFill>
          <a:blip r:embed="rId1"/>
          <a:stretch/>
        </p:blipFill>
        <p:spPr>
          <a:xfrm>
            <a:off x="1463040" y="1463040"/>
            <a:ext cx="3540960" cy="3430800"/>
          </a:xfrm>
          <a:prstGeom prst="rect">
            <a:avLst/>
          </a:prstGeom>
          <a:ln>
            <a:noFill/>
          </a:ln>
        </p:spPr>
      </p:pic>
      <p:pic>
        <p:nvPicPr>
          <p:cNvPr id="251" name="Grafik 260" descr=""/>
          <p:cNvPicPr/>
          <p:nvPr/>
        </p:nvPicPr>
        <p:blipFill>
          <a:blip r:embed="rId2"/>
          <a:stretch/>
        </p:blipFill>
        <p:spPr>
          <a:xfrm>
            <a:off x="5852160" y="1463040"/>
            <a:ext cx="3565080" cy="3454200"/>
          </a:xfrm>
          <a:prstGeom prst="rect">
            <a:avLst/>
          </a:prstGeom>
          <a:ln>
            <a:noFill/>
          </a:ln>
        </p:spPr>
      </p:pic>
      <p:sp>
        <p:nvSpPr>
          <p:cNvPr id="252" name="CustomShape 6"/>
          <p:cNvSpPr/>
          <p:nvPr/>
        </p:nvSpPr>
        <p:spPr>
          <a:xfrm>
            <a:off x="1463040" y="4947480"/>
            <a:ext cx="3565080" cy="9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C=15, G=5, reduced training set with increased data points per patient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(rbf)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C79F78C-BEEF-45FF-937C-44E04D37257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914400" y="1396800"/>
            <a:ext cx="9312840" cy="491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(rbf)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0EEFF47-2146-4184-B316-BFA416E1EBF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3085200" y="1368360"/>
            <a:ext cx="609552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838080" y="365040"/>
            <a:ext cx="90316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838080" y="1825560"/>
            <a:ext cx="903168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"/>
          <p:cNvSpPr/>
          <p:nvPr/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2C1A8E3-CAE9-42E9-A9FF-58257D51FFC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838080" y="1825560"/>
            <a:ext cx="985860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SVM with linear kernel struggles in capturing complex shapes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Overall segmentation quality is best with an SVM rbf kernel; comparable to random forest tree.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Balancing out training samples per class and reducing training subjects by simultaneously increasing the samples per subject did not change the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Sensitivity and specificity can be used to asses over- and under-segmentation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9032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38080" y="1825560"/>
            <a:ext cx="903204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Clinical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Goals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Results / Discussion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Outlook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D675E8B-3C4A-47FE-A115-DE35B2C9BFF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2191040" cy="3696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838080" y="365040"/>
            <a:ext cx="9032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Clinical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44E6014-7C05-42EE-BAC6-267877B3A59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838080" y="1825560"/>
            <a:ext cx="985896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Neurodegenerative diseases: Alzheimer, Parkinson,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51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High clinical need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51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Numbers to increase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Degree and progression of the disease (Alzheimer)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51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Atrophy of the 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51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Segmentation of brain tissues in MRI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51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Manual segmentation not viable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51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Machine Learning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Grafik 2" descr=""/>
          <p:cNvPicPr/>
          <p:nvPr/>
        </p:nvPicPr>
        <p:blipFill>
          <a:blip r:embed="rId1"/>
          <a:stretch/>
        </p:blipFill>
        <p:spPr>
          <a:xfrm>
            <a:off x="4242600" y="0"/>
            <a:ext cx="3704760" cy="369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365040"/>
            <a:ext cx="9032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Goals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F10ACEC-9791-4279-A2C1-6EA3196FB94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838080" y="1825560"/>
            <a:ext cx="985896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Understand differences and advantages of different machine learning approaches on segmenting brain tissues.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Interpret individual feature importance and their influence on segmentation quality.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9032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1825560"/>
            <a:ext cx="985896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16BDD9C-FF02-427E-BF98-DDE67D43CCD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990360" y="1977840"/>
            <a:ext cx="985896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100 unrelated healthy subjects – Human Connectome Project preprocessed data set (skull stripped, bias field corrected, registered, …)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Pipeline – Supervised Machine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Training on training data (70 ground truth images)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Testing on testing data (30 unseen images)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120">
              <a:lnSpc>
                <a:spcPct val="90000"/>
              </a:lnSpc>
              <a:buClr>
                <a:srgbClr val="000000"/>
              </a:buClr>
              <a:buFont typeface="Symbo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Usually testing on less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Grafik 6" descr=""/>
          <p:cNvPicPr/>
          <p:nvPr/>
        </p:nvPicPr>
        <p:blipFill>
          <a:blip r:embed="rId1"/>
          <a:stretch/>
        </p:blipFill>
        <p:spPr>
          <a:xfrm>
            <a:off x="0" y="2269800"/>
            <a:ext cx="12191040" cy="4653000"/>
          </a:xfrm>
          <a:prstGeom prst="rect">
            <a:avLst/>
          </a:prstGeom>
          <a:ln>
            <a:noFill/>
          </a:ln>
        </p:spPr>
      </p:pic>
      <p:pic>
        <p:nvPicPr>
          <p:cNvPr id="180" name="Grafik 4" descr=""/>
          <p:cNvPicPr/>
          <p:nvPr/>
        </p:nvPicPr>
        <p:blipFill>
          <a:blip r:embed="rId2"/>
          <a:stretch/>
        </p:blipFill>
        <p:spPr>
          <a:xfrm>
            <a:off x="6288840" y="273600"/>
            <a:ext cx="4888800" cy="3467160"/>
          </a:xfrm>
          <a:prstGeom prst="rect">
            <a:avLst/>
          </a:prstGeom>
          <a:ln>
            <a:noFill/>
          </a:ln>
        </p:spPr>
      </p:pic>
      <p:sp>
        <p:nvSpPr>
          <p:cNvPr id="181" name="Line 3"/>
          <p:cNvSpPr/>
          <p:nvPr/>
        </p:nvSpPr>
        <p:spPr>
          <a:xfrm flipH="1" flipV="1">
            <a:off x="6321600" y="3741840"/>
            <a:ext cx="1424880" cy="548640"/>
          </a:xfrm>
          <a:prstGeom prst="line">
            <a:avLst/>
          </a:prstGeom>
          <a:ln w="2556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4"/>
          <p:cNvSpPr/>
          <p:nvPr/>
        </p:nvSpPr>
        <p:spPr>
          <a:xfrm flipH="1">
            <a:off x="9653040" y="3729960"/>
            <a:ext cx="1425240" cy="548640"/>
          </a:xfrm>
          <a:prstGeom prst="line">
            <a:avLst/>
          </a:prstGeom>
          <a:ln w="25560">
            <a:solidFill>
              <a:srgbClr val="ff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6321960" y="2985480"/>
            <a:ext cx="4755240" cy="7434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10554120" y="1800"/>
            <a:ext cx="1636920" cy="276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365040"/>
            <a:ext cx="9032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38080" y="1825560"/>
            <a:ext cx="985896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Evaluate different methods for segmentation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Random forest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Logistic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SVM linear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SVM linear polynomial features (x</a:t>
            </a:r>
            <a:r>
              <a:rPr b="0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, y</a:t>
            </a:r>
            <a:r>
              <a:rPr b="0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, z</a:t>
            </a:r>
            <a:r>
              <a:rPr b="0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SVM rbf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Balance training samples per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Adjust training samples with respect to training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Investigate ground-truth variance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Evaluate different metrics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5C40638-DCF6-4152-A113-AF5D486B35C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38080" y="365040"/>
            <a:ext cx="9032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Results / Discussion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38080" y="1825560"/>
            <a:ext cx="903204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DC0F314-F481-4784-9E3A-340D05645C0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Picture 100" descr=""/>
          <p:cNvPicPr/>
          <p:nvPr/>
        </p:nvPicPr>
        <p:blipFill>
          <a:blip r:embed="rId1"/>
          <a:stretch/>
        </p:blipFill>
        <p:spPr>
          <a:xfrm>
            <a:off x="1188720" y="1548000"/>
            <a:ext cx="8411040" cy="476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365040"/>
            <a:ext cx="9032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Insights SVM (linear)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19.12.2018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of brain tissues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3BB5EBE-A26A-41F4-9BEB-1ADE4F198B5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Grafik 209" descr=""/>
          <p:cNvPicPr/>
          <p:nvPr/>
        </p:nvPicPr>
        <p:blipFill>
          <a:blip r:embed="rId1"/>
          <a:stretch/>
        </p:blipFill>
        <p:spPr>
          <a:xfrm>
            <a:off x="914400" y="1828800"/>
            <a:ext cx="3858480" cy="3858480"/>
          </a:xfrm>
          <a:prstGeom prst="rect">
            <a:avLst/>
          </a:prstGeom>
          <a:ln>
            <a:noFill/>
          </a:ln>
        </p:spPr>
      </p:pic>
      <p:sp>
        <p:nvSpPr>
          <p:cNvPr id="201" name="CustomShape 5"/>
          <p:cNvSpPr/>
          <p:nvPr/>
        </p:nvSpPr>
        <p:spPr>
          <a:xfrm>
            <a:off x="4846320" y="1645920"/>
            <a:ext cx="521172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Linear Position Features cannot capture shape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LT Std 55 Roman"/>
                <a:ea typeface="DejaVu Sans"/>
              </a:rPr>
              <a:t>Classification mainly based on T1 intensity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LibreOffice/5.1.6.2$Linux_X86_64 LibreOffice_project/10m0$Build-2</Application>
  <Words>947</Words>
  <Paragraphs>193</Paragraphs>
  <Company>ProUser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2018-10-31T07:57:36Z</dcterms:created>
  <dc:creator>Hanspeter Baenis</dc:creator>
  <dc:description/>
  <dc:language>en-US</dc:language>
  <cp:lastModifiedBy/>
  <dcterms:modified xsi:type="dcterms:W3CDTF">2018-12-18T18:09:36Z</dcterms:modified>
  <cp:revision>63</cp:revision>
  <dc:subject/>
  <dc:title>Midterm Mialab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ProUser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