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jpeg" ContentType="image/jpeg"/>
  <Override PartName="/ppt/media/image19.png" ContentType="image/png"/>
  <Override PartName="/ppt/media/image13.png" ContentType="image/png"/>
  <Override PartName="/ppt/media/image14.wmf" ContentType="image/x-wmf"/>
  <Override PartName="/ppt/media/image15.png" ContentType="image/png"/>
  <Override PartName="/ppt/media/image16.png" ContentType="image/png"/>
  <Override PartName="/ppt/media/image17.png" ContentType="image/png"/>
  <Override PartName="/ppt/media/image18.png" ContentType="image/png"/>
  <Override PartName="/ppt/media/image5.png" ContentType="image/png"/>
  <Override PartName="/ppt/media/image20.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48"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49"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50"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51" name="PlaceHolder 5"/>
          <p:cNvSpPr>
            <a:spLocks noGrp="1"/>
          </p:cNvSpPr>
          <p:nvPr>
            <p:ph type="sldNum"/>
          </p:nvPr>
        </p:nvSpPr>
        <p:spPr>
          <a:xfrm>
            <a:off x="4278960" y="10157400"/>
            <a:ext cx="3280680" cy="534240"/>
          </a:xfrm>
          <a:prstGeom prst="rect">
            <a:avLst/>
          </a:prstGeom>
        </p:spPr>
        <p:txBody>
          <a:bodyPr lIns="0" rIns="0" tIns="0" bIns="0" anchor="b"/>
          <a:p>
            <a:pPr algn="r"/>
            <a:fld id="{7DF40DF8-1F3E-4A75-BB71-502E40BD1DAF}"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52"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68E0D32B-AED1-4C01-A38A-7C6EBE89F3F0}"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54"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88B250EE-8D55-4003-BAC8-2CA9B6B21A07}"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56"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D7CE907A-F90F-4907-9F10-FA23F55E172E}"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58"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93390D97-8825-4C0E-A628-CD9B86FED7C9}"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60"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4C17126E-ADF9-489C-8DCF-83F88E6D15AE}"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body"/>
          </p:nvPr>
        </p:nvSpPr>
        <p:spPr>
          <a:xfrm>
            <a:off x="756000" y="5078520"/>
            <a:ext cx="6047280" cy="4810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62" name="TextShape 2"/>
          <p:cNvSpPr txBox="1"/>
          <p:nvPr/>
        </p:nvSpPr>
        <p:spPr>
          <a:xfrm>
            <a:off x="4278960" y="10157400"/>
            <a:ext cx="3280320" cy="533880"/>
          </a:xfrm>
          <a:prstGeom prst="rect">
            <a:avLst/>
          </a:prstGeom>
          <a:noFill/>
          <a:ln>
            <a:noFill/>
          </a:ln>
        </p:spPr>
        <p:txBody>
          <a:bodyPr lIns="0" rIns="0" tIns="0" bIns="0" anchor="b"/>
          <a:p>
            <a:pPr algn="r">
              <a:lnSpc>
                <a:spcPct val="100000"/>
              </a:lnSpc>
            </a:pPr>
            <a:fld id="{ACD5B884-2F66-47A8-B57B-79E9B49F3B30}" type="slidenum">
              <a:rPr b="0" lang="en-US" sz="1400" spc="-1" strike="noStrike">
                <a:solidFill>
                  <a:srgbClr val="000000"/>
                </a:solidFill>
                <a:uFill>
                  <a:solidFill>
                    <a:srgbClr val="ffffff"/>
                  </a:solidFill>
                </a:uFill>
                <a:latin typeface="Times New Roman"/>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body"/>
          </p:nvPr>
        </p:nvSpPr>
        <p:spPr>
          <a:xfrm>
            <a:off x="685800" y="4400640"/>
            <a:ext cx="5485320" cy="3599280"/>
          </a:xfrm>
          <a:prstGeom prst="rect">
            <a:avLst/>
          </a:prstGeom>
        </p:spPr>
        <p:txBody>
          <a:bodyPr lIns="0" rIns="0" tIns="0" bIns="0"/>
          <a:p>
            <a:pPr marL="216000" indent="-215640">
              <a:lnSpc>
                <a:spcPct val="100000"/>
              </a:lnSpc>
            </a:pPr>
            <a:r>
              <a:rPr b="0" lang="en-US" sz="2000" spc="-1" strike="noStrike">
                <a:solidFill>
                  <a:srgbClr val="000000"/>
                </a:solidFill>
                <a:uFill>
                  <a:solidFill>
                    <a:srgbClr val="ffffff"/>
                  </a:solidFill>
                </a:uFill>
                <a:latin typeface="Arial"/>
              </a:rPr>
              <a:t>Logistic regression, SVM linear, SVM rbf (radial basis function kernel): </a:t>
            </a:r>
            <a:r>
              <a:rPr b="1" lang="en-US" sz="2000" spc="-1" strike="noStrike">
                <a:solidFill>
                  <a:srgbClr val="000000"/>
                </a:solidFill>
                <a:uFill>
                  <a:solidFill>
                    <a:srgbClr val="ffffff"/>
                  </a:solidFill>
                </a:uFill>
                <a:latin typeface="Arial"/>
              </a:rPr>
              <a:t>compare how they do with respect to the existing random forest in the pipeline (what’s the potential if we finetune the methods and what parameters and changes lead to what outcome?)</a:t>
            </a:r>
            <a:endParaRPr b="0" lang="en-US" sz="2000" spc="-1" strike="noStrike">
              <a:solidFill>
                <a:srgbClr val="000000"/>
              </a:solidFill>
              <a:uFill>
                <a:solidFill>
                  <a:srgbClr val="ffffff"/>
                </a:solidFill>
              </a:uFill>
              <a:latin typeface="Arial"/>
            </a:endParaRPr>
          </a:p>
          <a:p>
            <a:pPr marL="216000" indent="-215640">
              <a:lnSpc>
                <a:spcPct val="100000"/>
              </a:lnSpc>
            </a:pPr>
            <a:r>
              <a:rPr b="1" lang="en-US" sz="2000" spc="-1" strike="noStrike">
                <a:solidFill>
                  <a:srgbClr val="000000"/>
                </a:solidFill>
                <a:uFill>
                  <a:solidFill>
                    <a:srgbClr val="ffffff"/>
                  </a:solidFill>
                </a:uFill>
                <a:latin typeface="Arial"/>
              </a:rPr>
              <a:t>Importances of features for the different methods and gaining an understanding how changes effect the segmentation.</a:t>
            </a:r>
            <a:endParaRPr b="0" lang="en-US" sz="2000" spc="-1" strike="noStrike">
              <a:solidFill>
                <a:srgbClr val="000000"/>
              </a:solidFill>
              <a:uFill>
                <a:solidFill>
                  <a:srgbClr val="ffffff"/>
                </a:solidFill>
              </a:uFill>
              <a:latin typeface="Arial"/>
            </a:endParaRPr>
          </a:p>
          <a:p>
            <a:pPr marL="216000" indent="-215640">
              <a:lnSpc>
                <a:spcPct val="100000"/>
              </a:lnSpc>
            </a:pPr>
            <a:endParaRPr b="0" lang="en-US" sz="2000" spc="-1" strike="noStrike">
              <a:solidFill>
                <a:srgbClr val="000000"/>
              </a:solidFill>
              <a:uFill>
                <a:solidFill>
                  <a:srgbClr val="ffffff"/>
                </a:solidFill>
              </a:uFill>
              <a:latin typeface="Arial"/>
            </a:endParaRPr>
          </a:p>
          <a:p>
            <a:pPr marL="216000" indent="-215640">
              <a:lnSpc>
                <a:spcPct val="100000"/>
              </a:lnSpc>
            </a:pPr>
            <a:r>
              <a:rPr b="0" lang="en-US" sz="2000" spc="-1" strike="noStrike">
                <a:solidFill>
                  <a:srgbClr val="000000"/>
                </a:solidFill>
                <a:uFill>
                  <a:solidFill>
                    <a:srgbClr val="ffffff"/>
                  </a:solidFill>
                </a:uFill>
                <a:latin typeface="Arial"/>
              </a:rPr>
              <a:t>Approaches:</a:t>
            </a:r>
            <a:endParaRPr b="0" lang="en-US" sz="2000" spc="-1" strike="noStrike">
              <a:solidFill>
                <a:srgbClr val="000000"/>
              </a:solidFill>
              <a:uFill>
                <a:solidFill>
                  <a:srgbClr val="ffffff"/>
                </a:solidFill>
              </a:uFill>
              <a:latin typeface="Arial"/>
            </a:endParaRPr>
          </a:p>
          <a:p>
            <a:pPr marL="171360" indent="-17028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7 original features + polynomial features (position -&gt; x^2, xy, xz, yz, y^2, z^2</a:t>
            </a:r>
            <a:r>
              <a:rPr b="1" lang="en-US" sz="2000" spc="-1" strike="noStrike">
                <a:solidFill>
                  <a:srgbClr val="000000"/>
                </a:solidFill>
                <a:uFill>
                  <a:solidFill>
                    <a:srgbClr val="ffffff"/>
                  </a:solidFill>
                </a:uFill>
                <a:latin typeface="Arial"/>
              </a:rPr>
              <a:t>) mapping the input into high-dimensional feature spaces to perform non-linear classification</a:t>
            </a:r>
            <a:endParaRPr b="0" lang="en-US" sz="2000" spc="-1" strike="noStrike">
              <a:solidFill>
                <a:srgbClr val="000000"/>
              </a:solidFill>
              <a:uFill>
                <a:solidFill>
                  <a:srgbClr val="ffffff"/>
                </a:solidFill>
              </a:uFill>
              <a:latin typeface="Arial"/>
            </a:endParaRPr>
          </a:p>
          <a:p>
            <a:pPr marL="171360" indent="-17028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Parameter tuning (GridSearch for C where applicable)</a:t>
            </a:r>
            <a:endParaRPr b="0" lang="en-US" sz="2000" spc="-1" strike="noStrike">
              <a:solidFill>
                <a:srgbClr val="000000"/>
              </a:solidFill>
              <a:uFill>
                <a:solidFill>
                  <a:srgbClr val="ffffff"/>
                </a:solidFill>
              </a:uFill>
              <a:latin typeface="Arial"/>
            </a:endParaRPr>
          </a:p>
          <a:p>
            <a:pPr marL="171360" indent="-17028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Balance of training examples per class </a:t>
            </a:r>
            <a:r>
              <a:rPr b="1" lang="en-US" sz="2000" spc="-1" strike="noStrike">
                <a:solidFill>
                  <a:srgbClr val="000000"/>
                </a:solidFill>
                <a:uFill>
                  <a:solidFill>
                    <a:srgbClr val="ffffff"/>
                  </a:solidFill>
                </a:uFill>
                <a:latin typeface="Arial"/>
              </a:rPr>
              <a:t>(smaller structures are relatively more taken into account)</a:t>
            </a:r>
            <a:endParaRPr b="0" lang="en-US" sz="2000" spc="-1" strike="noStrike">
              <a:solidFill>
                <a:srgbClr val="000000"/>
              </a:solidFill>
              <a:uFill>
                <a:solidFill>
                  <a:srgbClr val="ffffff"/>
                </a:solidFill>
              </a:uFill>
              <a:latin typeface="Arial"/>
            </a:endParaRPr>
          </a:p>
          <a:p>
            <a:pPr marL="171360" indent="-17028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Feature scaling</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264"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9BFB14E2-E504-4C7A-8986-A4CBCECDFAA6}"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0.png"/><Relationship Id="rId3" Type="http://schemas.openxmlformats.org/officeDocument/2006/relationships/image" Target="../media/image11.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3602880" y="1604520"/>
            <a:ext cx="4984920" cy="3977280"/>
          </a:xfrm>
          <a:prstGeom prst="rect">
            <a:avLst/>
          </a:prstGeom>
          <a:ln>
            <a:noFill/>
          </a:ln>
        </p:spPr>
      </p:pic>
      <p:pic>
        <p:nvPicPr>
          <p:cNvPr id="36"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3602880" y="1604520"/>
            <a:ext cx="4984920" cy="3977280"/>
          </a:xfrm>
          <a:prstGeom prst="rect">
            <a:avLst/>
          </a:prstGeom>
          <a:ln>
            <a:noFill/>
          </a:ln>
        </p:spPr>
      </p:pic>
      <p:pic>
        <p:nvPicPr>
          <p:cNvPr id="73"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7"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8"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9"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3"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7"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4"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5"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8"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09" name="" descr=""/>
          <p:cNvPicPr/>
          <p:nvPr/>
        </p:nvPicPr>
        <p:blipFill>
          <a:blip r:embed="rId2"/>
          <a:stretch/>
        </p:blipFill>
        <p:spPr>
          <a:xfrm>
            <a:off x="3602880" y="1604520"/>
            <a:ext cx="4984920" cy="3977280"/>
          </a:xfrm>
          <a:prstGeom prst="rect">
            <a:avLst/>
          </a:prstGeom>
          <a:ln>
            <a:noFill/>
          </a:ln>
        </p:spPr>
      </p:pic>
      <p:pic>
        <p:nvPicPr>
          <p:cNvPr id="110" name="" descr=""/>
          <p:cNvPicPr/>
          <p:nvPr/>
        </p:nvPicPr>
        <p:blipFill>
          <a:blip r:embed="rId3"/>
          <a:stretch/>
        </p:blipFill>
        <p:spPr>
          <a:xfrm>
            <a:off x="360288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6"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8"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9"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4"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5"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7"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8"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9"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1"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2"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3"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5"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6"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0"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1"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3"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4"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45" name="" descr=""/>
          <p:cNvPicPr/>
          <p:nvPr/>
        </p:nvPicPr>
        <p:blipFill>
          <a:blip r:embed="rId2"/>
          <a:stretch/>
        </p:blipFill>
        <p:spPr>
          <a:xfrm>
            <a:off x="3602880" y="1604520"/>
            <a:ext cx="4984920" cy="3977280"/>
          </a:xfrm>
          <a:prstGeom prst="rect">
            <a:avLst/>
          </a:prstGeom>
          <a:ln>
            <a:noFill/>
          </a:ln>
        </p:spPr>
      </p:pic>
      <p:pic>
        <p:nvPicPr>
          <p:cNvPr id="146" name="" descr=""/>
          <p:cNvPicPr/>
          <p:nvPr/>
        </p:nvPicPr>
        <p:blipFill>
          <a:blip r:embed="rId3"/>
          <a:stretch/>
        </p:blipFill>
        <p:spPr>
          <a:xfrm>
            <a:off x="360288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9872280" y="0"/>
            <a:ext cx="2318760" cy="2318760"/>
          </a:xfrm>
          <a:prstGeom prst="rect">
            <a:avLst/>
          </a:prstGeom>
          <a:ln>
            <a:noFill/>
          </a:ln>
        </p:spPr>
      </p:pic>
      <p:sp>
        <p:nvSpPr>
          <p:cNvPr id="1" name="PlaceHolder 1"/>
          <p:cNvSpPr>
            <a:spLocks noGrp="1"/>
          </p:cNvSpPr>
          <p:nvPr>
            <p:ph type="title"/>
          </p:nvPr>
        </p:nvSpPr>
        <p:spPr>
          <a:xfrm>
            <a:off x="609480" y="273600"/>
            <a:ext cx="10972080" cy="114444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609480" y="1604520"/>
            <a:ext cx="10972080" cy="3976920"/>
          </a:xfrm>
          <a:prstGeom prst="rect">
            <a:avLst/>
          </a:prstGeom>
        </p:spPr>
        <p:txBody>
          <a:bodyPr lIns="0" rIns="0" tIns="0" bIns="0"/>
          <a:p>
            <a:pPr marL="432000" indent="-324000">
              <a:buClr>
                <a:srgbClr val="000000"/>
              </a:buClr>
              <a:buSzPct val="45000"/>
              <a:buFont typeface="Wingdings" charset="2"/>
              <a:buChar char=""/>
            </a:pPr>
            <a:r>
              <a:rPr b="0" lang="de-DE" sz="2800" spc="-1" strike="noStrike">
                <a:solidFill>
                  <a:srgbClr val="000000"/>
                </a:solidFill>
                <a:uFill>
                  <a:solidFill>
                    <a:srgbClr val="ffffff"/>
                  </a:solidFill>
                </a:uFill>
                <a:latin typeface="Arial"/>
              </a:rPr>
              <a:t>Click to edit the outline text format</a:t>
            </a:r>
            <a:endParaRPr b="0" lang="de-DE"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de-DE" sz="2800" spc="-1" strike="noStrike">
                <a:solidFill>
                  <a:srgbClr val="000000"/>
                </a:solidFill>
                <a:uFill>
                  <a:solidFill>
                    <a:srgbClr val="ffffff"/>
                  </a:solidFill>
                </a:uFill>
                <a:latin typeface="Arial"/>
              </a:rPr>
              <a:t>Second Outline Level</a:t>
            </a:r>
            <a:endParaRPr b="0" lang="de-DE"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de-DE" sz="2800" spc="-1" strike="noStrike">
                <a:solidFill>
                  <a:srgbClr val="000000"/>
                </a:solidFill>
                <a:uFill>
                  <a:solidFill>
                    <a:srgbClr val="ffffff"/>
                  </a:solidFill>
                </a:uFill>
                <a:latin typeface="Arial"/>
              </a:rPr>
              <a:t>Third Outline Level</a:t>
            </a:r>
            <a:endParaRPr b="0" lang="de-DE" sz="2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de-DE" sz="2800" spc="-1" strike="noStrike">
                <a:solidFill>
                  <a:srgbClr val="000000"/>
                </a:solidFill>
                <a:uFill>
                  <a:solidFill>
                    <a:srgbClr val="ffffff"/>
                  </a:solidFill>
                </a:uFill>
                <a:latin typeface="Arial"/>
              </a:rPr>
              <a:t>Fourth Outline Level</a:t>
            </a:r>
            <a:endParaRPr b="0" lang="de-DE" sz="2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de-DE" sz="2800" spc="-1" strike="noStrike">
                <a:solidFill>
                  <a:srgbClr val="000000"/>
                </a:solidFill>
                <a:uFill>
                  <a:solidFill>
                    <a:srgbClr val="ffffff"/>
                  </a:solidFill>
                </a:uFill>
                <a:latin typeface="Arial"/>
              </a:rPr>
              <a:t>Fifth Outline Level</a:t>
            </a:r>
            <a:endParaRPr b="0" lang="de-DE" sz="2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de-DE" sz="2800" spc="-1" strike="noStrike">
                <a:solidFill>
                  <a:srgbClr val="000000"/>
                </a:solidFill>
                <a:uFill>
                  <a:solidFill>
                    <a:srgbClr val="ffffff"/>
                  </a:solidFill>
                </a:uFill>
                <a:latin typeface="Arial"/>
              </a:rPr>
              <a:t>Sixth Outline Level</a:t>
            </a:r>
            <a:endParaRPr b="0" lang="de-DE" sz="2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de-DE" sz="2800" spc="-1" strike="noStrike">
                <a:solidFill>
                  <a:srgbClr val="000000"/>
                </a:solidFill>
                <a:uFill>
                  <a:solidFill>
                    <a:srgbClr val="ffffff"/>
                  </a:solidFill>
                </a:uFill>
                <a:latin typeface="Arial"/>
              </a:rPr>
              <a:t>Seventh Outline Level</a:t>
            </a:r>
            <a:endParaRPr b="0" lang="de-DE" sz="2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7" name="Picture 6" descr=""/>
          <p:cNvPicPr/>
          <p:nvPr/>
        </p:nvPicPr>
        <p:blipFill>
          <a:blip r:embed="rId2"/>
          <a:stretch/>
        </p:blipFill>
        <p:spPr>
          <a:xfrm>
            <a:off x="9872280" y="0"/>
            <a:ext cx="2318760" cy="2318760"/>
          </a:xfrm>
          <a:prstGeom prst="rect">
            <a:avLst/>
          </a:prstGeom>
          <a:ln>
            <a:noFill/>
          </a:ln>
        </p:spPr>
      </p:pic>
      <p:sp>
        <p:nvSpPr>
          <p:cNvPr id="38" name="PlaceHolder 1"/>
          <p:cNvSpPr>
            <a:spLocks noGrp="1"/>
          </p:cNvSpPr>
          <p:nvPr>
            <p:ph type="title"/>
          </p:nvPr>
        </p:nvSpPr>
        <p:spPr>
          <a:xfrm>
            <a:off x="609480" y="273600"/>
            <a:ext cx="10972440" cy="1144800"/>
          </a:xfrm>
          <a:prstGeom prst="rect">
            <a:avLst/>
          </a:prstGeom>
        </p:spPr>
        <p:txBody>
          <a:bodyPr lIns="0" rIns="0" tIns="0" bIns="0" anchor="ctr"/>
          <a:p>
            <a:r>
              <a:rPr b="0" lang="de-DE" sz="1800" spc="-1" strike="noStrike">
                <a:solidFill>
                  <a:srgbClr val="000000"/>
                </a:solidFill>
                <a:uFill>
                  <a:solidFill>
                    <a:srgbClr val="ffffff"/>
                  </a:solidFill>
                </a:uFill>
                <a:latin typeface="Arial"/>
              </a:rPr>
              <a:t>Click to edit the title text format</a:t>
            </a:r>
            <a:endParaRPr b="0" lang="de-DE" sz="18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de-DE" sz="2800" spc="-1" strike="noStrike">
                <a:solidFill>
                  <a:srgbClr val="000000"/>
                </a:solidFill>
                <a:uFill>
                  <a:solidFill>
                    <a:srgbClr val="ffffff"/>
                  </a:solidFill>
                </a:uFill>
                <a:latin typeface="Avenir LT Std 55 Roman"/>
              </a:rPr>
              <a:t>Click to edit the outline text format</a:t>
            </a:r>
            <a:endParaRPr b="0" lang="de-DE" sz="2800" spc="-1" strike="noStrike">
              <a:solidFill>
                <a:srgbClr val="000000"/>
              </a:solidFill>
              <a:uFill>
                <a:solidFill>
                  <a:srgbClr val="ffffff"/>
                </a:solidFill>
              </a:uFill>
              <a:latin typeface="Avenir LT Std 55 Roman"/>
            </a:endParaRPr>
          </a:p>
          <a:p>
            <a:pPr lvl="1" marL="864000" indent="-324000">
              <a:buClr>
                <a:srgbClr val="000000"/>
              </a:buClr>
              <a:buSzPct val="75000"/>
              <a:buFont typeface="Symbol" charset="2"/>
              <a:buChar char=""/>
            </a:pPr>
            <a:r>
              <a:rPr b="0" lang="de-DE" sz="2000" spc="-1" strike="noStrike">
                <a:solidFill>
                  <a:srgbClr val="000000"/>
                </a:solidFill>
                <a:uFill>
                  <a:solidFill>
                    <a:srgbClr val="ffffff"/>
                  </a:solidFill>
                </a:uFill>
                <a:latin typeface="Arial"/>
              </a:rPr>
              <a:t>Second Outline Level</a:t>
            </a:r>
            <a:endParaRPr b="0" lang="de-DE"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de-DE" sz="1800" spc="-1" strike="noStrike">
                <a:solidFill>
                  <a:srgbClr val="000000"/>
                </a:solidFill>
                <a:uFill>
                  <a:solidFill>
                    <a:srgbClr val="ffffff"/>
                  </a:solidFill>
                </a:uFill>
                <a:latin typeface="Arial"/>
              </a:rPr>
              <a:t>Third Outline Level</a:t>
            </a:r>
            <a:endParaRPr b="0" lang="de-DE"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de-DE" sz="1800" spc="-1" strike="noStrike">
                <a:solidFill>
                  <a:srgbClr val="000000"/>
                </a:solidFill>
                <a:uFill>
                  <a:solidFill>
                    <a:srgbClr val="ffffff"/>
                  </a:solidFill>
                </a:uFill>
                <a:latin typeface="Arial"/>
              </a:rPr>
              <a:t>Fourth Outline Level</a:t>
            </a:r>
            <a:endParaRPr b="0" lang="de-DE"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Fifth Outline Level</a:t>
            </a:r>
            <a:endParaRPr b="0" lang="de-D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Sixth Outline Level</a:t>
            </a:r>
            <a:endParaRPr b="0" lang="de-D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Seventh Outline Level</a:t>
            </a:r>
            <a:endParaRPr b="0" lang="de-D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4" name="Picture 6" descr=""/>
          <p:cNvPicPr/>
          <p:nvPr/>
        </p:nvPicPr>
        <p:blipFill>
          <a:blip r:embed="rId2"/>
          <a:stretch/>
        </p:blipFill>
        <p:spPr>
          <a:xfrm>
            <a:off x="9872280" y="0"/>
            <a:ext cx="2318760" cy="2318760"/>
          </a:xfrm>
          <a:prstGeom prst="rect">
            <a:avLst/>
          </a:prstGeom>
          <a:ln>
            <a:noFill/>
          </a:ln>
        </p:spPr>
      </p:pic>
      <p:sp>
        <p:nvSpPr>
          <p:cNvPr id="75" name="PlaceHolder 1"/>
          <p:cNvSpPr>
            <a:spLocks noGrp="1"/>
          </p:cNvSpPr>
          <p:nvPr>
            <p:ph type="title"/>
          </p:nvPr>
        </p:nvSpPr>
        <p:spPr>
          <a:xfrm>
            <a:off x="609480" y="273600"/>
            <a:ext cx="10972080" cy="114444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de-DE" sz="2800" spc="-1" strike="noStrike">
                <a:solidFill>
                  <a:srgbClr val="000000"/>
                </a:solidFill>
                <a:uFill>
                  <a:solidFill>
                    <a:srgbClr val="ffffff"/>
                  </a:solidFill>
                </a:uFill>
                <a:latin typeface="Avenir LT Std 55 Roman"/>
              </a:rPr>
              <a:t>Click to edit the outline text format</a:t>
            </a:r>
            <a:endParaRPr b="0" lang="de-DE" sz="2800" spc="-1" strike="noStrike">
              <a:solidFill>
                <a:srgbClr val="000000"/>
              </a:solidFill>
              <a:uFill>
                <a:solidFill>
                  <a:srgbClr val="ffffff"/>
                </a:solidFill>
              </a:uFill>
              <a:latin typeface="Avenir LT Std 55 Roman"/>
            </a:endParaRPr>
          </a:p>
          <a:p>
            <a:pPr lvl="1" marL="864000" indent="-324000">
              <a:buClr>
                <a:srgbClr val="000000"/>
              </a:buClr>
              <a:buSzPct val="75000"/>
              <a:buFont typeface="Symbol" charset="2"/>
              <a:buChar char=""/>
            </a:pPr>
            <a:r>
              <a:rPr b="0" lang="de-DE" sz="2000" spc="-1" strike="noStrike">
                <a:solidFill>
                  <a:srgbClr val="000000"/>
                </a:solidFill>
                <a:uFill>
                  <a:solidFill>
                    <a:srgbClr val="ffffff"/>
                  </a:solidFill>
                </a:uFill>
                <a:latin typeface="Arial"/>
              </a:rPr>
              <a:t>Second Outline Level</a:t>
            </a:r>
            <a:endParaRPr b="0" lang="de-DE"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de-DE" sz="1800" spc="-1" strike="noStrike">
                <a:solidFill>
                  <a:srgbClr val="000000"/>
                </a:solidFill>
                <a:uFill>
                  <a:solidFill>
                    <a:srgbClr val="ffffff"/>
                  </a:solidFill>
                </a:uFill>
                <a:latin typeface="Arial"/>
              </a:rPr>
              <a:t>Third Outline Level</a:t>
            </a:r>
            <a:endParaRPr b="0" lang="de-DE"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de-DE" sz="1800" spc="-1" strike="noStrike">
                <a:solidFill>
                  <a:srgbClr val="000000"/>
                </a:solidFill>
                <a:uFill>
                  <a:solidFill>
                    <a:srgbClr val="ffffff"/>
                  </a:solidFill>
                </a:uFill>
                <a:latin typeface="Arial"/>
              </a:rPr>
              <a:t>Fourth Outline Level</a:t>
            </a:r>
            <a:endParaRPr b="0" lang="de-DE"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Fifth Outline Level</a:t>
            </a:r>
            <a:endParaRPr b="0" lang="de-D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Sixth Outline Level</a:t>
            </a:r>
            <a:endParaRPr b="0" lang="de-D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Seventh Outline Level</a:t>
            </a:r>
            <a:endParaRPr b="0" lang="de-D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wmf"/><Relationship Id="rId3" Type="http://schemas.openxmlformats.org/officeDocument/2006/relationships/slideLayout" Target="../slideLayouts/slideLayout27.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728280" y="1647360"/>
            <a:ext cx="9142920" cy="2386440"/>
          </a:xfrm>
          <a:prstGeom prst="rect">
            <a:avLst/>
          </a:prstGeom>
          <a:noFill/>
          <a:ln>
            <a:noFill/>
          </a:ln>
        </p:spPr>
        <p:style>
          <a:lnRef idx="0"/>
          <a:fillRef idx="0"/>
          <a:effectRef idx="0"/>
          <a:fontRef idx="minor"/>
        </p:style>
        <p:txBody>
          <a:bodyPr lIns="90000" rIns="90000" tIns="45000" bIns="45000" anchor="b"/>
          <a:p>
            <a:pPr>
              <a:lnSpc>
                <a:spcPct val="100000"/>
              </a:lnSpc>
            </a:pPr>
            <a:r>
              <a:rPr b="1" lang="en-US" sz="4400" spc="-1" strike="noStrike">
                <a:solidFill>
                  <a:srgbClr val="000000"/>
                </a:solidFill>
                <a:uFill>
                  <a:solidFill>
                    <a:srgbClr val="ffffff"/>
                  </a:solidFill>
                </a:uFill>
                <a:latin typeface="Avenir LT Std 55 Roman"/>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53" name="CustomShape 2"/>
          <p:cNvSpPr/>
          <p:nvPr/>
        </p:nvSpPr>
        <p:spPr>
          <a:xfrm>
            <a:off x="728280" y="4770360"/>
            <a:ext cx="9142920" cy="16545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uFill>
                  <a:solidFill>
                    <a:srgbClr val="ffffff"/>
                  </a:solidFill>
                </a:uFill>
                <a:latin typeface="Avenir LT Std 55 Roman"/>
                <a:ea typeface="DejaVu Sans"/>
              </a:rPr>
              <a:t>Final Presentation MIALab</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venir LT Std 55 Roman"/>
                <a:ea typeface="DejaVu Sans"/>
              </a:rPr>
              <a:t>Matthias Fontanellaz, Michel Hayoz, Jonas Ledergerber</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venir LT Std 55 Roman"/>
                <a:ea typeface="DejaVu Sans"/>
              </a:rPr>
              <a:t>19.12.2018, ISTB Uni Bern</a:t>
            </a:r>
            <a:endParaRPr b="0" lang="en-US" sz="1800" spc="-1" strike="noStrike">
              <a:solidFill>
                <a:srgbClr val="000000"/>
              </a:solidFill>
              <a:uFill>
                <a:solidFill>
                  <a:srgbClr val="ffffff"/>
                </a:solidFill>
              </a:uFill>
              <a:latin typeface="Arial"/>
            </a:endParaRPr>
          </a:p>
        </p:txBody>
      </p:sp>
      <p:sp>
        <p:nvSpPr>
          <p:cNvPr id="154" name="CustomShape 3"/>
          <p:cNvSpPr/>
          <p:nvPr/>
        </p:nvSpPr>
        <p:spPr>
          <a:xfrm>
            <a:off x="869400" y="284040"/>
            <a:ext cx="5949000" cy="2833560"/>
          </a:xfrm>
          <a:prstGeom prst="rect">
            <a:avLst/>
          </a:prstGeom>
          <a:solidFill>
            <a:srgbClr val="ffff00"/>
          </a:solidFill>
          <a:ln>
            <a:noFill/>
          </a:ln>
        </p:spPr>
        <p:style>
          <a:lnRef idx="0"/>
          <a:fillRef idx="0"/>
          <a:effectRef idx="0"/>
          <a:fontRef idx="minor"/>
        </p:style>
        <p:txBody>
          <a:bodyPr lIns="90000" rIns="90000" tIns="45000" bIns="45000"/>
          <a:p>
            <a:pPr>
              <a:lnSpc>
                <a:spcPct val="100000"/>
              </a:lnSpc>
            </a:pPr>
            <a:r>
              <a:rPr b="0" lang="en-US" sz="1800" spc="-1" strike="noStrike">
                <a:solidFill>
                  <a:srgbClr val="ff0000"/>
                </a:solidFill>
                <a:uFill>
                  <a:solidFill>
                    <a:srgbClr val="ffffff"/>
                  </a:solidFill>
                </a:uFill>
                <a:latin typeface="Arial"/>
                <a:ea typeface="DejaVu Sans"/>
              </a:rPr>
              <a:t>FEEDBACK:</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Sensitivity / specificity as a metric (over-, undersegm.)</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No simpler method</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Take more training samples on less training images</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Add one slide on clinical problem</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More numbers for images in presentation (stats etc.)</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Reasoning / interpretation very good</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Plot feature importance (numbers / bars)</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More insight in the situation (training-, testing-setup)</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Compare testing-time</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838080" y="365040"/>
            <a:ext cx="9032400" cy="1324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Insights SVM (rbf)</a:t>
            </a:r>
            <a:endParaRPr b="0" lang="en-US" sz="1800" spc="-1" strike="noStrike">
              <a:solidFill>
                <a:srgbClr val="000000"/>
              </a:solidFill>
              <a:uFill>
                <a:solidFill>
                  <a:srgbClr val="ffffff"/>
                </a:solidFill>
              </a:uFill>
              <a:latin typeface="Arial"/>
            </a:endParaRPr>
          </a:p>
        </p:txBody>
      </p:sp>
      <p:sp>
        <p:nvSpPr>
          <p:cNvPr id="208"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209" name="CustomShape 3"/>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210"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DC29583F-AA5A-45B6-83A3-A4B9AF50D96A}"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
        <p:nvSpPr>
          <p:cNvPr id="211" name="CustomShape 5"/>
          <p:cNvSpPr/>
          <p:nvPr/>
        </p:nvSpPr>
        <p:spPr>
          <a:xfrm>
            <a:off x="822960" y="1593360"/>
            <a:ext cx="9859320" cy="434988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Avenir LT Std 55 Roman"/>
                <a:ea typeface="DejaVu Sans"/>
              </a:rPr>
              <a:t>Parameter used to tune the algorithm</a:t>
            </a:r>
            <a:endParaRPr b="0" lang="en-US" sz="1800" spc="-1" strike="noStrike">
              <a:solidFill>
                <a:srgbClr val="000000"/>
              </a:solidFill>
              <a:uFill>
                <a:solidFill>
                  <a:srgbClr val="ffffff"/>
                </a:solidFill>
              </a:uFill>
              <a:latin typeface="Arial"/>
            </a:endParaRPr>
          </a:p>
          <a:p>
            <a:pPr marL="457920" indent="-45648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Slackness C</a:t>
            </a:r>
            <a:endParaRPr b="0" lang="en-US" sz="1800" spc="-1" strike="noStrike">
              <a:solidFill>
                <a:srgbClr val="000000"/>
              </a:solidFill>
              <a:uFill>
                <a:solidFill>
                  <a:srgbClr val="ffffff"/>
                </a:solidFill>
              </a:uFill>
              <a:latin typeface="Arial"/>
            </a:endParaRPr>
          </a:p>
          <a:p>
            <a:pPr marL="457920" indent="-45648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Kernel width gamma = 5</a:t>
            </a:r>
            <a:endParaRPr b="0" lang="en-US" sz="1800" spc="-1" strike="noStrike">
              <a:solidFill>
                <a:srgbClr val="000000"/>
              </a:solidFill>
              <a:uFill>
                <a:solidFill>
                  <a:srgbClr val="ffffff"/>
                </a:solidFill>
              </a:uFill>
              <a:latin typeface="Arial"/>
            </a:endParaRPr>
          </a:p>
          <a:p>
            <a:pPr marL="457920" indent="-45648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Optimal parameter set: C = 15, gamma = 5</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r>
              <a:rPr b="1" lang="en-US" sz="2800" spc="-1" strike="noStrike">
                <a:solidFill>
                  <a:srgbClr val="000000"/>
                </a:solidFill>
                <a:uFill>
                  <a:solidFill>
                    <a:srgbClr val="ffffff"/>
                  </a:solidFill>
                </a:uFill>
                <a:latin typeface="Avenir LT Std 55 Roman"/>
                <a:ea typeface="DejaVu Sans"/>
              </a:rPr>
              <a:t>Assessing feature importance is more complex</a:t>
            </a:r>
            <a:endParaRPr b="0" lang="en-US" sz="1800" spc="-1" strike="noStrike">
              <a:solidFill>
                <a:srgbClr val="000000"/>
              </a:solidFill>
              <a:uFill>
                <a:solidFill>
                  <a:srgbClr val="ffffff"/>
                </a:solidFill>
              </a:uFill>
              <a:latin typeface="Arial"/>
            </a:endParaRPr>
          </a:p>
          <a:p>
            <a:pPr marL="457200" indent="-45648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Optimizing dual form </a:t>
            </a:r>
            <a:endParaRPr b="0" lang="en-US" sz="1800" spc="-1" strike="noStrike">
              <a:solidFill>
                <a:srgbClr val="000000"/>
              </a:solidFill>
              <a:uFill>
                <a:solidFill>
                  <a:srgbClr val="ffffff"/>
                </a:solidFill>
              </a:uFill>
              <a:latin typeface="Arial"/>
            </a:endParaRPr>
          </a:p>
          <a:p>
            <a:pPr marL="457200" indent="-45648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Visual methods</a:t>
            </a:r>
            <a:endParaRPr b="0" lang="en-US" sz="1800" spc="-1" strike="noStrike">
              <a:solidFill>
                <a:srgbClr val="000000"/>
              </a:solidFill>
              <a:uFill>
                <a:solidFill>
                  <a:srgbClr val="ffffff"/>
                </a:solidFill>
              </a:uFill>
              <a:latin typeface="Arial"/>
            </a:endParaRPr>
          </a:p>
          <a:p>
            <a:pPr marL="457200" indent="-45648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Sensitivity and Specificity to asses segmentation results</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838080" y="365040"/>
            <a:ext cx="9032400" cy="1324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Insights SVM (rbf)</a:t>
            </a:r>
            <a:endParaRPr b="0" lang="en-US" sz="1800" spc="-1" strike="noStrike">
              <a:solidFill>
                <a:srgbClr val="000000"/>
              </a:solidFill>
              <a:uFill>
                <a:solidFill>
                  <a:srgbClr val="ffffff"/>
                </a:solidFill>
              </a:uFill>
              <a:latin typeface="Arial"/>
            </a:endParaRPr>
          </a:p>
        </p:txBody>
      </p:sp>
      <p:sp>
        <p:nvSpPr>
          <p:cNvPr id="213"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214" name="CustomShape 3"/>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215"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796C1DE7-360D-4DE3-AD6B-A35DBD2EF9B6}"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
        <p:nvSpPr>
          <p:cNvPr id="216" name="CustomShape 5"/>
          <p:cNvSpPr/>
          <p:nvPr/>
        </p:nvSpPr>
        <p:spPr>
          <a:xfrm>
            <a:off x="822960" y="1593360"/>
            <a:ext cx="9859320" cy="434988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Avenir LT Std 55 Roman"/>
                <a:ea typeface="DejaVu Sans"/>
              </a:rPr>
              <a:t>Sensitivity (true positive rate)</a:t>
            </a:r>
            <a:endParaRPr b="0" lang="en-US" sz="1800" spc="-1" strike="noStrike">
              <a:solidFill>
                <a:srgbClr val="000000"/>
              </a:solidFill>
              <a:uFill>
                <a:solidFill>
                  <a:srgbClr val="ffffff"/>
                </a:solidFill>
              </a:uFill>
              <a:latin typeface="Arial"/>
            </a:endParaRPr>
          </a:p>
          <a:p>
            <a:pPr marL="457920" indent="-45648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Indicates correctly segmented voxels</a:t>
            </a:r>
            <a:endParaRPr b="0" lang="en-US" sz="1800" spc="-1" strike="noStrike">
              <a:solidFill>
                <a:srgbClr val="000000"/>
              </a:solidFill>
              <a:uFill>
                <a:solidFill>
                  <a:srgbClr val="ffffff"/>
                </a:solidFill>
              </a:uFill>
              <a:latin typeface="Arial"/>
            </a:endParaRPr>
          </a:p>
          <a:p>
            <a:pPr marL="457920" indent="-45648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Reduced in case of under-segmentation</a:t>
            </a:r>
            <a:endParaRPr b="0" lang="en-US" sz="1800" spc="-1" strike="noStrike">
              <a:solidFill>
                <a:srgbClr val="000000"/>
              </a:solidFill>
              <a:uFill>
                <a:solidFill>
                  <a:srgbClr val="ffffff"/>
                </a:solidFill>
              </a:uFill>
              <a:latin typeface="Arial"/>
            </a:endParaRPr>
          </a:p>
          <a:p>
            <a:pPr marL="457920" indent="-45648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=TP/(TP+FN)</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r>
              <a:rPr b="1" lang="en-US" sz="2800" spc="-1" strike="noStrike">
                <a:solidFill>
                  <a:srgbClr val="000000"/>
                </a:solidFill>
                <a:uFill>
                  <a:solidFill>
                    <a:srgbClr val="ffffff"/>
                  </a:solidFill>
                </a:uFill>
                <a:latin typeface="Avenir LT Std 55 Roman"/>
                <a:ea typeface="DejaVu Sans"/>
              </a:rPr>
              <a:t>Specificity (true negative rate)</a:t>
            </a:r>
            <a:endParaRPr b="0" lang="en-US" sz="1800" spc="-1" strike="noStrike">
              <a:solidFill>
                <a:srgbClr val="000000"/>
              </a:solidFill>
              <a:uFill>
                <a:solidFill>
                  <a:srgbClr val="ffffff"/>
                </a:solidFill>
              </a:uFill>
              <a:latin typeface="Arial"/>
            </a:endParaRPr>
          </a:p>
          <a:p>
            <a:pPr marL="457200" indent="-45648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Indicates correctly rejected voxels </a:t>
            </a:r>
            <a:endParaRPr b="0" lang="en-US" sz="1800" spc="-1" strike="noStrike">
              <a:solidFill>
                <a:srgbClr val="000000"/>
              </a:solidFill>
              <a:uFill>
                <a:solidFill>
                  <a:srgbClr val="ffffff"/>
                </a:solidFill>
              </a:uFill>
              <a:latin typeface="Arial"/>
            </a:endParaRPr>
          </a:p>
          <a:p>
            <a:pPr marL="457200" indent="-45648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Reduced in case of over-segmentation</a:t>
            </a:r>
            <a:endParaRPr b="0" lang="en-US" sz="1800" spc="-1" strike="noStrike">
              <a:solidFill>
                <a:srgbClr val="000000"/>
              </a:solidFill>
              <a:uFill>
                <a:solidFill>
                  <a:srgbClr val="ffffff"/>
                </a:solidFill>
              </a:uFill>
              <a:latin typeface="Arial"/>
            </a:endParaRPr>
          </a:p>
          <a:p>
            <a:pPr marL="457200" indent="-45648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=TN/(TN+FP)</a:t>
            </a: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838080" y="365040"/>
            <a:ext cx="9032400" cy="1324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Insights SVM (rbf)</a:t>
            </a:r>
            <a:endParaRPr b="0" lang="en-US" sz="1800" spc="-1" strike="noStrike">
              <a:solidFill>
                <a:srgbClr val="000000"/>
              </a:solidFill>
              <a:uFill>
                <a:solidFill>
                  <a:srgbClr val="ffffff"/>
                </a:solidFill>
              </a:uFill>
              <a:latin typeface="Arial"/>
            </a:endParaRPr>
          </a:p>
        </p:txBody>
      </p:sp>
      <p:sp>
        <p:nvSpPr>
          <p:cNvPr id="218"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219" name="CustomShape 3"/>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220"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FFC51BFD-03EB-4E56-AB39-DBBEAFEED685}"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pic>
        <p:nvPicPr>
          <p:cNvPr id="221" name="Picture 120" descr=""/>
          <p:cNvPicPr/>
          <p:nvPr/>
        </p:nvPicPr>
        <p:blipFill>
          <a:blip r:embed="rId1"/>
          <a:stretch/>
        </p:blipFill>
        <p:spPr>
          <a:xfrm>
            <a:off x="849240" y="1763640"/>
            <a:ext cx="2898720" cy="2898720"/>
          </a:xfrm>
          <a:prstGeom prst="rect">
            <a:avLst/>
          </a:prstGeom>
          <a:ln>
            <a:noFill/>
          </a:ln>
        </p:spPr>
      </p:pic>
      <p:pic>
        <p:nvPicPr>
          <p:cNvPr id="222" name="Picture 121" descr=""/>
          <p:cNvPicPr/>
          <p:nvPr/>
        </p:nvPicPr>
        <p:blipFill>
          <a:blip r:embed="rId2"/>
          <a:stretch/>
        </p:blipFill>
        <p:spPr>
          <a:xfrm>
            <a:off x="6792840" y="1763640"/>
            <a:ext cx="2898720" cy="2898720"/>
          </a:xfrm>
          <a:prstGeom prst="rect">
            <a:avLst/>
          </a:prstGeom>
          <a:ln>
            <a:noFill/>
          </a:ln>
        </p:spPr>
      </p:pic>
      <p:pic>
        <p:nvPicPr>
          <p:cNvPr id="223" name="Picture 122" descr=""/>
          <p:cNvPicPr/>
          <p:nvPr/>
        </p:nvPicPr>
        <p:blipFill>
          <a:blip r:embed="rId3"/>
          <a:stretch/>
        </p:blipFill>
        <p:spPr>
          <a:xfrm>
            <a:off x="3823560" y="1753560"/>
            <a:ext cx="2898720" cy="2898720"/>
          </a:xfrm>
          <a:prstGeom prst="rect">
            <a:avLst/>
          </a:prstGeom>
          <a:ln>
            <a:noFill/>
          </a:ln>
        </p:spPr>
      </p:pic>
      <p:sp>
        <p:nvSpPr>
          <p:cNvPr id="224" name="CustomShape 5"/>
          <p:cNvSpPr/>
          <p:nvPr/>
        </p:nvSpPr>
        <p:spPr>
          <a:xfrm>
            <a:off x="849240" y="4662720"/>
            <a:ext cx="2559240" cy="8571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C=1, G=0.3</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For Hippocampus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Dice: 0.3715</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Sensitivity: 0.9583</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Specificity: 0.9955</a:t>
            </a:r>
            <a:endParaRPr b="0" lang="en-US" sz="1800" spc="-1" strike="noStrike">
              <a:solidFill>
                <a:srgbClr val="000000"/>
              </a:solidFill>
              <a:uFill>
                <a:solidFill>
                  <a:srgbClr val="ffffff"/>
                </a:solidFill>
              </a:uFill>
              <a:latin typeface="Arial"/>
            </a:endParaRPr>
          </a:p>
        </p:txBody>
      </p:sp>
      <p:sp>
        <p:nvSpPr>
          <p:cNvPr id="225" name="CustomShape 6"/>
          <p:cNvSpPr/>
          <p:nvPr/>
        </p:nvSpPr>
        <p:spPr>
          <a:xfrm>
            <a:off x="4023360" y="4652640"/>
            <a:ext cx="2559240" cy="601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Random Forest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For Hippocampus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Dice: 0.6288</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Sensitivity: 0.971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Specificity: 0.9984</a:t>
            </a:r>
            <a:endParaRPr b="0" lang="en-US" sz="1800" spc="-1" strike="noStrike">
              <a:solidFill>
                <a:srgbClr val="000000"/>
              </a:solidFill>
              <a:uFill>
                <a:solidFill>
                  <a:srgbClr val="ffffff"/>
                </a:solidFill>
              </a:uFill>
              <a:latin typeface="Arial"/>
            </a:endParaRPr>
          </a:p>
        </p:txBody>
      </p:sp>
      <p:sp>
        <p:nvSpPr>
          <p:cNvPr id="226" name="CustomShape 7"/>
          <p:cNvSpPr/>
          <p:nvPr/>
        </p:nvSpPr>
        <p:spPr>
          <a:xfrm>
            <a:off x="6949440" y="4628880"/>
            <a:ext cx="2559240" cy="8571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C=15, G=10</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For Hippocampus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Dice: 0.6781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Sensitivity: 0.9179</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Specificity: 0.9989</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838080" y="365040"/>
            <a:ext cx="9032400" cy="1324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Insights SVM (rbf)</a:t>
            </a:r>
            <a:endParaRPr b="0" lang="en-US" sz="1800" spc="-1" strike="noStrike">
              <a:solidFill>
                <a:srgbClr val="000000"/>
              </a:solidFill>
              <a:uFill>
                <a:solidFill>
                  <a:srgbClr val="ffffff"/>
                </a:solidFill>
              </a:uFill>
              <a:latin typeface="Arial"/>
            </a:endParaRPr>
          </a:p>
        </p:txBody>
      </p:sp>
      <p:sp>
        <p:nvSpPr>
          <p:cNvPr id="228"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229" name="CustomShape 3"/>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230"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74920F2B-3AA9-42BF-A9DF-7F4C79D14320}"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pic>
        <p:nvPicPr>
          <p:cNvPr id="231" name="Picture 120" descr=""/>
          <p:cNvPicPr/>
          <p:nvPr/>
        </p:nvPicPr>
        <p:blipFill>
          <a:blip r:embed="rId1"/>
          <a:stretch/>
        </p:blipFill>
        <p:spPr>
          <a:xfrm>
            <a:off x="849240" y="1763640"/>
            <a:ext cx="2898720" cy="2898720"/>
          </a:xfrm>
          <a:prstGeom prst="rect">
            <a:avLst/>
          </a:prstGeom>
          <a:ln>
            <a:noFill/>
          </a:ln>
        </p:spPr>
      </p:pic>
      <p:pic>
        <p:nvPicPr>
          <p:cNvPr id="232" name="Picture 121" descr=""/>
          <p:cNvPicPr/>
          <p:nvPr/>
        </p:nvPicPr>
        <p:blipFill>
          <a:blip r:embed="rId2"/>
          <a:stretch/>
        </p:blipFill>
        <p:spPr>
          <a:xfrm>
            <a:off x="6792840" y="1763640"/>
            <a:ext cx="2898720" cy="2898720"/>
          </a:xfrm>
          <a:prstGeom prst="rect">
            <a:avLst/>
          </a:prstGeom>
          <a:ln>
            <a:noFill/>
          </a:ln>
        </p:spPr>
      </p:pic>
      <p:pic>
        <p:nvPicPr>
          <p:cNvPr id="233" name="Picture 122" descr=""/>
          <p:cNvPicPr/>
          <p:nvPr/>
        </p:nvPicPr>
        <p:blipFill>
          <a:blip r:embed="rId3"/>
          <a:stretch/>
        </p:blipFill>
        <p:spPr>
          <a:xfrm>
            <a:off x="3823560" y="1753560"/>
            <a:ext cx="2898720" cy="2898720"/>
          </a:xfrm>
          <a:prstGeom prst="rect">
            <a:avLst/>
          </a:prstGeom>
          <a:ln>
            <a:noFill/>
          </a:ln>
        </p:spPr>
      </p:pic>
      <p:sp>
        <p:nvSpPr>
          <p:cNvPr id="234" name="CustomShape 5"/>
          <p:cNvSpPr/>
          <p:nvPr/>
        </p:nvSpPr>
        <p:spPr>
          <a:xfrm>
            <a:off x="849240" y="4662720"/>
            <a:ext cx="2559240" cy="8571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C=1, G=0.3</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For Grey Matter</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Dice: 0.7221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Sensitivity: 0.9658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Specificity: 0.9426</a:t>
            </a:r>
            <a:endParaRPr b="0" lang="en-US" sz="1800" spc="-1" strike="noStrike">
              <a:solidFill>
                <a:srgbClr val="000000"/>
              </a:solidFill>
              <a:uFill>
                <a:solidFill>
                  <a:srgbClr val="ffffff"/>
                </a:solidFill>
              </a:uFill>
              <a:latin typeface="Arial"/>
            </a:endParaRPr>
          </a:p>
        </p:txBody>
      </p:sp>
      <p:sp>
        <p:nvSpPr>
          <p:cNvPr id="235" name="CustomShape 6"/>
          <p:cNvSpPr/>
          <p:nvPr/>
        </p:nvSpPr>
        <p:spPr>
          <a:xfrm>
            <a:off x="4023360" y="4652640"/>
            <a:ext cx="2559240" cy="601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Random Forest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For Grey Matter</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Dice: 0.7517</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Sensitivity: 0.9638</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Specificity: 0.9514</a:t>
            </a:r>
            <a:endParaRPr b="0" lang="en-US" sz="1800" spc="-1" strike="noStrike">
              <a:solidFill>
                <a:srgbClr val="000000"/>
              </a:solidFill>
              <a:uFill>
                <a:solidFill>
                  <a:srgbClr val="ffffff"/>
                </a:solidFill>
              </a:uFill>
              <a:latin typeface="Arial"/>
            </a:endParaRPr>
          </a:p>
        </p:txBody>
      </p:sp>
      <p:sp>
        <p:nvSpPr>
          <p:cNvPr id="236" name="CustomShape 7"/>
          <p:cNvSpPr/>
          <p:nvPr/>
        </p:nvSpPr>
        <p:spPr>
          <a:xfrm>
            <a:off x="6949440" y="4628880"/>
            <a:ext cx="2559240" cy="8571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C=15, G=10</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For Grey Matter</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Dice: 0.7511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Sensitivity: 0.9463</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Specificity: 0.9087</a:t>
            </a:r>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838080" y="365040"/>
            <a:ext cx="9032400" cy="1324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Insights SVM (rbf)</a:t>
            </a:r>
            <a:endParaRPr b="0" lang="en-US" sz="1800" spc="-1" strike="noStrike">
              <a:solidFill>
                <a:srgbClr val="000000"/>
              </a:solidFill>
              <a:uFill>
                <a:solidFill>
                  <a:srgbClr val="ffffff"/>
                </a:solidFill>
              </a:uFill>
              <a:latin typeface="Arial"/>
            </a:endParaRPr>
          </a:p>
        </p:txBody>
      </p:sp>
      <p:sp>
        <p:nvSpPr>
          <p:cNvPr id="238"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239" name="CustomShape 3"/>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240"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FBA42DB3-B6AE-4CCD-BD8F-62D689355400}"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
        <p:nvSpPr>
          <p:cNvPr id="241" name="CustomShape 5"/>
          <p:cNvSpPr/>
          <p:nvPr/>
        </p:nvSpPr>
        <p:spPr>
          <a:xfrm>
            <a:off x="5852160" y="4918320"/>
            <a:ext cx="3565800" cy="8571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C=15, G=5, full training set with less data points per patient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42" name="" descr=""/>
          <p:cNvPicPr/>
          <p:nvPr/>
        </p:nvPicPr>
        <p:blipFill>
          <a:blip r:embed="rId1"/>
          <a:stretch/>
        </p:blipFill>
        <p:spPr>
          <a:xfrm>
            <a:off x="1463040" y="1463040"/>
            <a:ext cx="3541680" cy="3431520"/>
          </a:xfrm>
          <a:prstGeom prst="rect">
            <a:avLst/>
          </a:prstGeom>
          <a:ln>
            <a:noFill/>
          </a:ln>
        </p:spPr>
      </p:pic>
      <p:pic>
        <p:nvPicPr>
          <p:cNvPr id="243" name="" descr=""/>
          <p:cNvPicPr/>
          <p:nvPr/>
        </p:nvPicPr>
        <p:blipFill>
          <a:blip r:embed="rId2"/>
          <a:stretch/>
        </p:blipFill>
        <p:spPr>
          <a:xfrm>
            <a:off x="5852160" y="1463040"/>
            <a:ext cx="3565800" cy="3454920"/>
          </a:xfrm>
          <a:prstGeom prst="rect">
            <a:avLst/>
          </a:prstGeom>
          <a:ln>
            <a:noFill/>
          </a:ln>
        </p:spPr>
      </p:pic>
      <p:sp>
        <p:nvSpPr>
          <p:cNvPr id="244" name="CustomShape 6"/>
          <p:cNvSpPr/>
          <p:nvPr/>
        </p:nvSpPr>
        <p:spPr>
          <a:xfrm>
            <a:off x="1463040" y="4947480"/>
            <a:ext cx="3565800" cy="90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C=15, G=5, reduced training set with increased data points per patient</a:t>
            </a:r>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838080" y="365040"/>
            <a:ext cx="9032400" cy="1324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Conclusion</a:t>
            </a:r>
            <a:endParaRPr b="0" lang="en-US" sz="1800" spc="-1" strike="noStrike">
              <a:solidFill>
                <a:srgbClr val="000000"/>
              </a:solidFill>
              <a:uFill>
                <a:solidFill>
                  <a:srgbClr val="ffffff"/>
                </a:solidFill>
              </a:uFill>
              <a:latin typeface="Arial"/>
            </a:endParaRPr>
          </a:p>
        </p:txBody>
      </p:sp>
      <p:sp>
        <p:nvSpPr>
          <p:cNvPr id="246" name="CustomShape 2"/>
          <p:cNvSpPr/>
          <p:nvPr/>
        </p:nvSpPr>
        <p:spPr>
          <a:xfrm>
            <a:off x="838080" y="1825560"/>
            <a:ext cx="9032400" cy="4349880"/>
          </a:xfrm>
          <a:prstGeom prst="rect">
            <a:avLst/>
          </a:prstGeom>
          <a:noFill/>
          <a:ln>
            <a:noFill/>
          </a:ln>
        </p:spPr>
        <p:style>
          <a:lnRef idx="0"/>
          <a:fillRef idx="0"/>
          <a:effectRef idx="0"/>
          <a:fontRef idx="minor"/>
        </p:style>
      </p:sp>
      <p:sp>
        <p:nvSpPr>
          <p:cNvPr id="247" name="CustomShape 3"/>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248" name="CustomShape 4"/>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249" name="CustomShape 5"/>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ACBE1E81-781C-45A5-A6B9-35BF4C6BCB51}"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
        <p:nvSpPr>
          <p:cNvPr id="250" name="CustomShape 6"/>
          <p:cNvSpPr/>
          <p:nvPr/>
        </p:nvSpPr>
        <p:spPr>
          <a:xfrm>
            <a:off x="838080" y="1825560"/>
            <a:ext cx="9859320" cy="4349880"/>
          </a:xfrm>
          <a:prstGeom prst="rect">
            <a:avLst/>
          </a:prstGeom>
          <a:noFill/>
          <a:ln>
            <a:noFill/>
          </a:ln>
        </p:spPr>
        <p:style>
          <a:lnRef idx="0"/>
          <a:fillRef idx="0"/>
          <a:effectRef idx="0"/>
          <a:fontRef idx="minor"/>
        </p:style>
        <p:txBody>
          <a:bodyPr lIns="90000" rIns="90000" tIns="45000" bIns="45000"/>
          <a:p>
            <a:pPr marL="457200" indent="-456480">
              <a:lnSpc>
                <a:spcPct val="100000"/>
              </a:lnSpc>
              <a:buClr>
                <a:srgbClr val="000000"/>
              </a:buClr>
              <a:buFont typeface="Arial"/>
              <a:buChar char="•"/>
            </a:pPr>
            <a:r>
              <a:rPr b="1" lang="en-US" sz="2400" spc="-1" strike="noStrike">
                <a:solidFill>
                  <a:srgbClr val="000000"/>
                </a:solidFill>
                <a:uFill>
                  <a:solidFill>
                    <a:srgbClr val="ffffff"/>
                  </a:solidFill>
                </a:uFill>
                <a:latin typeface="Avenir LT Std 55 Roman"/>
                <a:ea typeface="DejaVu Sans"/>
              </a:rPr>
              <a:t>SVM with linear kernel struggles in capturing the complex shapes</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marL="457200" indent="-456480">
              <a:lnSpc>
                <a:spcPct val="90000"/>
              </a:lnSpc>
              <a:buClr>
                <a:srgbClr val="000000"/>
              </a:buClr>
              <a:buFont typeface="Arial"/>
              <a:buChar char="•"/>
            </a:pPr>
            <a:r>
              <a:rPr b="1" lang="en-US" sz="2400" spc="-1" strike="noStrike">
                <a:solidFill>
                  <a:srgbClr val="000000"/>
                </a:solidFill>
                <a:uFill>
                  <a:solidFill>
                    <a:srgbClr val="ffffff"/>
                  </a:solidFill>
                </a:uFill>
                <a:latin typeface="Avenir LT Std 55 Roman"/>
                <a:ea typeface="DejaVu Sans"/>
              </a:rPr>
              <a:t>Overall segmentation quality is best with an SVM rbf kernel; comparable to random forest tree.</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marL="457200" indent="-456480">
              <a:lnSpc>
                <a:spcPct val="90000"/>
              </a:lnSpc>
              <a:buClr>
                <a:srgbClr val="000000"/>
              </a:buClr>
              <a:buFont typeface="Arial"/>
              <a:buChar char="•"/>
            </a:pPr>
            <a:r>
              <a:rPr b="1" lang="en-US" sz="2400" spc="-1" strike="noStrike">
                <a:solidFill>
                  <a:srgbClr val="000000"/>
                </a:solidFill>
                <a:uFill>
                  <a:solidFill>
                    <a:srgbClr val="ffffff"/>
                  </a:solidFill>
                </a:uFill>
                <a:latin typeface="Avenir LT Std 55 Roman"/>
                <a:ea typeface="DejaVu Sans"/>
              </a:rPr>
              <a:t>Balancing out training samples per class and reducing training subjects by simultaneously increasing the samples per subject did not change the performance</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marL="457200" indent="-456480">
              <a:lnSpc>
                <a:spcPct val="90000"/>
              </a:lnSpc>
              <a:buClr>
                <a:srgbClr val="000000"/>
              </a:buClr>
              <a:buFont typeface="Arial"/>
              <a:buChar char="•"/>
            </a:pPr>
            <a:r>
              <a:rPr b="1" lang="en-US" sz="2400" spc="-1" strike="noStrike">
                <a:solidFill>
                  <a:srgbClr val="000000"/>
                </a:solidFill>
                <a:uFill>
                  <a:solidFill>
                    <a:srgbClr val="ffffff"/>
                  </a:solidFill>
                </a:uFill>
                <a:latin typeface="Avenir LT Std 55 Roman"/>
                <a:ea typeface="DejaVu Sans"/>
              </a:rPr>
              <a:t>Sensitivity and specificity can be used to asses over- and under-segmentation</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Content</a:t>
            </a:r>
            <a:endParaRPr b="0" lang="en-US" sz="1800" spc="-1" strike="noStrike">
              <a:solidFill>
                <a:srgbClr val="000000"/>
              </a:solidFill>
              <a:uFill>
                <a:solidFill>
                  <a:srgbClr val="ffffff"/>
                </a:solidFill>
              </a:uFill>
              <a:latin typeface="Arial"/>
            </a:endParaRPr>
          </a:p>
        </p:txBody>
      </p:sp>
      <p:sp>
        <p:nvSpPr>
          <p:cNvPr id="156" name="CustomShape 2"/>
          <p:cNvSpPr/>
          <p:nvPr/>
        </p:nvSpPr>
        <p:spPr>
          <a:xfrm>
            <a:off x="838080" y="1825560"/>
            <a:ext cx="9032760" cy="435024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Clinical Problem</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Goals</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Setup</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Methods</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Results / Discussion</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Conclusion</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Outlook</a:t>
            </a:r>
            <a:endParaRPr b="0" lang="en-US" sz="1800" spc="-1" strike="noStrike">
              <a:solidFill>
                <a:srgbClr val="000000"/>
              </a:solidFill>
              <a:uFill>
                <a:solidFill>
                  <a:srgbClr val="ffffff"/>
                </a:solidFill>
              </a:uFill>
              <a:latin typeface="Arial"/>
            </a:endParaRPr>
          </a:p>
        </p:txBody>
      </p:sp>
      <p:sp>
        <p:nvSpPr>
          <p:cNvPr id="157"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58"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A9C1A94B-4BD6-4003-981D-E6826E09087F}"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
        <p:nvSpPr>
          <p:cNvPr id="159" name="CustomShape 5"/>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0" y="0"/>
            <a:ext cx="12191760" cy="3697560"/>
          </a:xfrm>
          <a:prstGeom prst="rect">
            <a:avLst/>
          </a:prstGeom>
          <a:solidFill>
            <a:schemeClr val="tx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Clinical Problem</a:t>
            </a:r>
            <a:endParaRPr b="0" lang="en-US" sz="1800" spc="-1" strike="noStrike">
              <a:solidFill>
                <a:srgbClr val="000000"/>
              </a:solidFill>
              <a:uFill>
                <a:solidFill>
                  <a:srgbClr val="ffffff"/>
                </a:solidFill>
              </a:uFill>
              <a:latin typeface="Arial"/>
            </a:endParaRPr>
          </a:p>
        </p:txBody>
      </p:sp>
      <p:sp>
        <p:nvSpPr>
          <p:cNvPr id="162" name="CustomShape 3"/>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163" name="CustomShape 4"/>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64" name="CustomShape 5"/>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F81C8659-4633-49CC-938E-DAD19D6CC3E7}"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
        <p:nvSpPr>
          <p:cNvPr id="165" name="CustomShape 6"/>
          <p:cNvSpPr/>
          <p:nvPr/>
        </p:nvSpPr>
        <p:spPr>
          <a:xfrm>
            <a:off x="838080" y="1825560"/>
            <a:ext cx="9859680" cy="4350240"/>
          </a:xfrm>
          <a:prstGeom prst="rect">
            <a:avLst/>
          </a:prstGeom>
          <a:noFill/>
          <a:ln>
            <a:noFill/>
          </a:ln>
        </p:spPr>
        <p:style>
          <a:lnRef idx="0"/>
          <a:fillRef idx="0"/>
          <a:effectRef idx="0"/>
          <a:fontRef idx="minor"/>
        </p:style>
        <p:txBody>
          <a:bodyPr lIns="90000" rIns="90000" tIns="45000" bIns="45000"/>
          <a:p>
            <a:pPr marL="720">
              <a:lnSpc>
                <a:spcPct val="90000"/>
              </a:lnSpc>
            </a:pPr>
            <a:r>
              <a:rPr b="1" lang="en-US" sz="2800" spc="-1" strike="noStrike">
                <a:solidFill>
                  <a:srgbClr val="000000"/>
                </a:solidFill>
                <a:uFill>
                  <a:solidFill>
                    <a:srgbClr val="ffffff"/>
                  </a:solidFill>
                </a:uFill>
                <a:latin typeface="Avenir LT Std 55 Roman"/>
                <a:ea typeface="DejaVu Sans"/>
              </a:rPr>
              <a:t>Neurodegenerative diseases: Alzheimer, Parkinson, …</a:t>
            </a:r>
            <a:endParaRPr b="0" lang="en-US" sz="1800" spc="-1" strike="noStrike">
              <a:solidFill>
                <a:srgbClr val="000000"/>
              </a:solidFill>
              <a:uFill>
                <a:solidFill>
                  <a:srgbClr val="ffffff"/>
                </a:solidFill>
              </a:uFill>
              <a:latin typeface="Arial"/>
            </a:endParaRPr>
          </a:p>
          <a:p>
            <a:pPr lvl="1" marL="9151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High clinical need</a:t>
            </a:r>
            <a:endParaRPr b="0" lang="en-US" sz="1800" spc="-1" strike="noStrike">
              <a:solidFill>
                <a:srgbClr val="000000"/>
              </a:solidFill>
              <a:uFill>
                <a:solidFill>
                  <a:srgbClr val="ffffff"/>
                </a:solidFill>
              </a:uFill>
              <a:latin typeface="Arial"/>
            </a:endParaRPr>
          </a:p>
          <a:p>
            <a:pPr lvl="1" marL="9151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Numbers to increase</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marL="720">
              <a:lnSpc>
                <a:spcPct val="90000"/>
              </a:lnSpc>
            </a:pPr>
            <a:r>
              <a:rPr b="1" lang="en-US" sz="2800" spc="-1" strike="noStrike">
                <a:solidFill>
                  <a:srgbClr val="000000"/>
                </a:solidFill>
                <a:uFill>
                  <a:solidFill>
                    <a:srgbClr val="ffffff"/>
                  </a:solidFill>
                </a:uFill>
                <a:latin typeface="Avenir LT Std 55 Roman"/>
                <a:ea typeface="DejaVu Sans"/>
              </a:rPr>
              <a:t>Degree and progression of the disease (Alzheimer)</a:t>
            </a:r>
            <a:endParaRPr b="0" lang="en-US" sz="1800" spc="-1" strike="noStrike">
              <a:solidFill>
                <a:srgbClr val="000000"/>
              </a:solidFill>
              <a:uFill>
                <a:solidFill>
                  <a:srgbClr val="ffffff"/>
                </a:solidFill>
              </a:uFill>
              <a:latin typeface="Arial"/>
            </a:endParaRPr>
          </a:p>
          <a:p>
            <a:pPr lvl="1" marL="9151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Atrophy of the brain</a:t>
            </a:r>
            <a:endParaRPr b="0" lang="en-US" sz="1800" spc="-1" strike="noStrike">
              <a:solidFill>
                <a:srgbClr val="000000"/>
              </a:solidFill>
              <a:uFill>
                <a:solidFill>
                  <a:srgbClr val="ffffff"/>
                </a:solidFill>
              </a:uFill>
              <a:latin typeface="Arial"/>
            </a:endParaRPr>
          </a:p>
          <a:p>
            <a:pPr lvl="1" marL="9151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Segmentation of brain tissues in MRI images</a:t>
            </a:r>
            <a:endParaRPr b="0" lang="en-US" sz="1800" spc="-1" strike="noStrike">
              <a:solidFill>
                <a:srgbClr val="000000"/>
              </a:solidFill>
              <a:uFill>
                <a:solidFill>
                  <a:srgbClr val="ffffff"/>
                </a:solidFill>
              </a:uFill>
              <a:latin typeface="Arial"/>
            </a:endParaRPr>
          </a:p>
          <a:p>
            <a:pPr lvl="1" marL="9151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Manual segmentation not viable</a:t>
            </a:r>
            <a:endParaRPr b="0" lang="en-US" sz="1800" spc="-1" strike="noStrike">
              <a:solidFill>
                <a:srgbClr val="000000"/>
              </a:solidFill>
              <a:uFill>
                <a:solidFill>
                  <a:srgbClr val="ffffff"/>
                </a:solidFill>
              </a:uFill>
              <a:latin typeface="Arial"/>
            </a:endParaRPr>
          </a:p>
          <a:p>
            <a:pPr lvl="1" marL="9151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Machine Learning approach</a:t>
            </a:r>
            <a:endParaRPr b="0" lang="en-US" sz="1800" spc="-1" strike="noStrike">
              <a:solidFill>
                <a:srgbClr val="000000"/>
              </a:solidFill>
              <a:uFill>
                <a:solidFill>
                  <a:srgbClr val="ffffff"/>
                </a:solidFill>
              </a:uFill>
              <a:latin typeface="Arial"/>
            </a:endParaRPr>
          </a:p>
        </p:txBody>
      </p:sp>
      <p:pic>
        <p:nvPicPr>
          <p:cNvPr id="166" name="Grafik 2" descr=""/>
          <p:cNvPicPr/>
          <p:nvPr/>
        </p:nvPicPr>
        <p:blipFill>
          <a:blip r:embed="rId1"/>
          <a:stretch/>
        </p:blipFill>
        <p:spPr>
          <a:xfrm>
            <a:off x="4242600" y="0"/>
            <a:ext cx="3705480" cy="3697560"/>
          </a:xfrm>
          <a:prstGeom prst="rect">
            <a:avLst/>
          </a:prstGeom>
          <a:ln>
            <a:noFill/>
          </a:ln>
        </p:spPr>
      </p:pic>
    </p:spTree>
  </p:cSld>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60"/>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Goals</a:t>
            </a:r>
            <a:endParaRPr b="0" lang="en-US" sz="1800" spc="-1" strike="noStrike">
              <a:solidFill>
                <a:srgbClr val="000000"/>
              </a:solidFill>
              <a:uFill>
                <a:solidFill>
                  <a:srgbClr val="ffffff"/>
                </a:solidFill>
              </a:uFill>
              <a:latin typeface="Arial"/>
            </a:endParaRPr>
          </a:p>
        </p:txBody>
      </p:sp>
      <p:sp>
        <p:nvSpPr>
          <p:cNvPr id="168" name="CustomShape 2"/>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169"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70"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9080239-E23F-4DBE-A8B9-17056BBDE1C5}"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
        <p:nvSpPr>
          <p:cNvPr id="171" name="CustomShape 5"/>
          <p:cNvSpPr/>
          <p:nvPr/>
        </p:nvSpPr>
        <p:spPr>
          <a:xfrm>
            <a:off x="838080" y="1825560"/>
            <a:ext cx="9859680" cy="4350240"/>
          </a:xfrm>
          <a:prstGeom prst="rect">
            <a:avLst/>
          </a:prstGeom>
          <a:noFill/>
          <a:ln>
            <a:noFill/>
          </a:ln>
        </p:spPr>
        <p:style>
          <a:lnRef idx="0"/>
          <a:fillRef idx="0"/>
          <a:effectRef idx="0"/>
          <a:fontRef idx="minor"/>
        </p:style>
        <p:txBody>
          <a:bodyPr lIns="90000" rIns="90000" tIns="45000" bIns="45000"/>
          <a:p>
            <a:pPr>
              <a:lnSpc>
                <a:spcPct val="90000"/>
              </a:lnSpc>
            </a:pP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3200" spc="-1" strike="noStrike">
                <a:solidFill>
                  <a:srgbClr val="000000"/>
                </a:solidFill>
                <a:uFill>
                  <a:solidFill>
                    <a:srgbClr val="ffffff"/>
                  </a:solidFill>
                </a:uFill>
                <a:latin typeface="Avenir LT Std 55 Roman"/>
                <a:ea typeface="DejaVu Sans"/>
              </a:rPr>
              <a:t>Understand differences and advantages of different machine learning approaches on segmenting brain tissues.</a:t>
            </a:r>
            <a:endParaRPr b="0" lang="en-US" sz="1800" spc="-1" strike="noStrike">
              <a:solidFill>
                <a:srgbClr val="000000"/>
              </a:solidFill>
              <a:uFill>
                <a:solidFill>
                  <a:srgbClr val="ffffff"/>
                </a:solidFill>
              </a:uFill>
              <a:latin typeface="Arial"/>
            </a:endParaRPr>
          </a:p>
          <a:p>
            <a:pPr marL="720">
              <a:lnSpc>
                <a:spcPct val="90000"/>
              </a:lnSpc>
            </a:pPr>
            <a:endParaRPr b="0" lang="en-US" sz="1800" spc="-1" strike="noStrike">
              <a:solidFill>
                <a:srgbClr val="000000"/>
              </a:solidFill>
              <a:uFill>
                <a:solidFill>
                  <a:srgbClr val="ffffff"/>
                </a:solidFill>
              </a:uFill>
              <a:latin typeface="Arial"/>
            </a:endParaRPr>
          </a:p>
          <a:p>
            <a:pPr marL="720">
              <a:lnSpc>
                <a:spcPct val="90000"/>
              </a:lnSpc>
            </a:pP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3200" spc="-1" strike="noStrike">
                <a:solidFill>
                  <a:srgbClr val="000000"/>
                </a:solidFill>
                <a:uFill>
                  <a:solidFill>
                    <a:srgbClr val="ffffff"/>
                  </a:solidFill>
                </a:uFill>
                <a:latin typeface="Avenir LT Std 55 Roman"/>
                <a:ea typeface="DejaVu Sans"/>
              </a:rPr>
              <a:t>Interpret individual feature importance and their influence on segmentation quality.</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Setup</a:t>
            </a:r>
            <a:endParaRPr b="0" lang="en-US" sz="1800" spc="-1" strike="noStrike">
              <a:solidFill>
                <a:srgbClr val="000000"/>
              </a:solidFill>
              <a:uFill>
                <a:solidFill>
                  <a:srgbClr val="ffffff"/>
                </a:solidFill>
              </a:uFill>
              <a:latin typeface="Arial"/>
            </a:endParaRPr>
          </a:p>
        </p:txBody>
      </p:sp>
      <p:sp>
        <p:nvSpPr>
          <p:cNvPr id="173" name="CustomShape 2"/>
          <p:cNvSpPr/>
          <p:nvPr/>
        </p:nvSpPr>
        <p:spPr>
          <a:xfrm>
            <a:off x="838080" y="1825560"/>
            <a:ext cx="9859680" cy="4350240"/>
          </a:xfrm>
          <a:prstGeom prst="rect">
            <a:avLst/>
          </a:prstGeom>
          <a:noFill/>
          <a:ln>
            <a:noFill/>
          </a:ln>
        </p:spPr>
        <p:style>
          <a:lnRef idx="0"/>
          <a:fillRef idx="0"/>
          <a:effectRef idx="0"/>
          <a:fontRef idx="minor"/>
        </p:style>
      </p:sp>
      <p:sp>
        <p:nvSpPr>
          <p:cNvPr id="174" name="CustomShape 3"/>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175" name="CustomShape 4"/>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76" name="CustomShape 5"/>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638D364B-AE1C-4EEB-BB1C-1DFF0708AA4C}"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
        <p:nvSpPr>
          <p:cNvPr id="177" name="CustomShape 6"/>
          <p:cNvSpPr/>
          <p:nvPr/>
        </p:nvSpPr>
        <p:spPr>
          <a:xfrm>
            <a:off x="990360" y="1977840"/>
            <a:ext cx="9859680" cy="43502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Avenir LT Std 55 Roman"/>
                <a:ea typeface="DejaVu Sans"/>
              </a:rPr>
              <a:t>Data</a:t>
            </a:r>
            <a:endParaRPr b="0" lang="en-US" sz="1800" spc="-1" strike="noStrike">
              <a:solidFill>
                <a:srgbClr val="000000"/>
              </a:solidFill>
              <a:uFill>
                <a:solidFill>
                  <a:srgbClr val="ffffff"/>
                </a:solidFill>
              </a:uFill>
              <a:latin typeface="Arial"/>
            </a:endParaRPr>
          </a:p>
          <a:p>
            <a:pPr marL="720">
              <a:lnSpc>
                <a:spcPct val="90000"/>
              </a:lnSpc>
            </a:pPr>
            <a:r>
              <a:rPr b="0" lang="en-US" sz="2800" spc="-1" strike="noStrike">
                <a:solidFill>
                  <a:srgbClr val="000000"/>
                </a:solidFill>
                <a:uFill>
                  <a:solidFill>
                    <a:srgbClr val="ffffff"/>
                  </a:solidFill>
                </a:uFill>
                <a:latin typeface="Avenir LT Std 55 Roman"/>
                <a:ea typeface="DejaVu Sans"/>
              </a:rPr>
              <a:t>100 unrelated healthy subjects – Human Connectome Project preprocessed data set (skull stripped, bias field corrected, registered..)</a:t>
            </a:r>
            <a:endParaRPr b="0" lang="en-US" sz="1800" spc="-1" strike="noStrike">
              <a:solidFill>
                <a:srgbClr val="000000"/>
              </a:solidFill>
              <a:uFill>
                <a:solidFill>
                  <a:srgbClr val="ffffff"/>
                </a:solidFill>
              </a:uFill>
              <a:latin typeface="Arial"/>
            </a:endParaRPr>
          </a:p>
          <a:p>
            <a:pPr marL="720">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r>
              <a:rPr b="1" lang="en-US" sz="2800" spc="-1" strike="noStrike">
                <a:solidFill>
                  <a:srgbClr val="000000"/>
                </a:solidFill>
                <a:uFill>
                  <a:solidFill>
                    <a:srgbClr val="ffffff"/>
                  </a:solidFill>
                </a:uFill>
                <a:latin typeface="Avenir LT Std 55 Roman"/>
                <a:ea typeface="DejaVu Sans"/>
              </a:rPr>
              <a:t>Pipeline – Supervised Machine Learning</a:t>
            </a:r>
            <a:endParaRPr b="0" lang="en-US" sz="1800" spc="-1" strike="noStrike">
              <a:solidFill>
                <a:srgbClr val="000000"/>
              </a:solidFill>
              <a:uFill>
                <a:solidFill>
                  <a:srgbClr val="ffffff"/>
                </a:solidFill>
              </a:uFill>
              <a:latin typeface="Arial"/>
            </a:endParaRPr>
          </a:p>
          <a:p>
            <a:pPr marL="45720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Training on training data (70 ground truth images)</a:t>
            </a:r>
            <a:endParaRPr b="0" lang="en-US" sz="1800" spc="-1" strike="noStrike">
              <a:solidFill>
                <a:srgbClr val="000000"/>
              </a:solidFill>
              <a:uFill>
                <a:solidFill>
                  <a:srgbClr val="ffffff"/>
                </a:solidFill>
              </a:uFill>
              <a:latin typeface="Arial"/>
            </a:endParaRPr>
          </a:p>
          <a:p>
            <a:pPr marL="45720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Testing on testing data (30 unseen images)</a:t>
            </a:r>
            <a:endParaRPr b="0" lang="en-US" sz="1800" spc="-1" strike="noStrike">
              <a:solidFill>
                <a:srgbClr val="000000"/>
              </a:solidFill>
              <a:uFill>
                <a:solidFill>
                  <a:srgbClr val="ffffff"/>
                </a:solidFill>
              </a:uFill>
              <a:latin typeface="Arial"/>
            </a:endParaRPr>
          </a:p>
          <a:p>
            <a:pPr lvl="1" marL="914400" indent="-456840">
              <a:lnSpc>
                <a:spcPct val="90000"/>
              </a:lnSpc>
              <a:buClr>
                <a:srgbClr val="000000"/>
              </a:buClr>
              <a:buFont typeface="Symbol"/>
              <a:buChar char="-"/>
            </a:pPr>
            <a:r>
              <a:rPr b="0" lang="en-US" sz="2800" spc="-1" strike="noStrike">
                <a:solidFill>
                  <a:srgbClr val="000000"/>
                </a:solidFill>
                <a:uFill>
                  <a:solidFill>
                    <a:srgbClr val="ffffff"/>
                  </a:solidFill>
                </a:uFill>
                <a:latin typeface="Avenir LT Std 55 Roman"/>
                <a:ea typeface="DejaVu Sans"/>
              </a:rPr>
              <a:t>Usually testing on less images</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609480" y="273600"/>
            <a:ext cx="10972080" cy="1144440"/>
          </a:xfrm>
          <a:prstGeom prst="rect">
            <a:avLst/>
          </a:prstGeom>
          <a:noFill/>
          <a:ln>
            <a:noFill/>
          </a:ln>
        </p:spPr>
        <p:txBody>
          <a:bodyPr lIns="0" rIns="0" tIns="0" bIns="0" anchor="ctr"/>
          <a:p>
            <a:endParaRPr b="0" lang="de-DE" sz="1800" spc="-1" strike="noStrike">
              <a:solidFill>
                <a:srgbClr val="000000"/>
              </a:solidFill>
              <a:uFill>
                <a:solidFill>
                  <a:srgbClr val="ffffff"/>
                </a:solidFill>
              </a:uFill>
              <a:latin typeface="Arial"/>
            </a:endParaRPr>
          </a:p>
        </p:txBody>
      </p:sp>
      <p:sp>
        <p:nvSpPr>
          <p:cNvPr id="179" name="TextShape 2"/>
          <p:cNvSpPr txBox="1"/>
          <p:nvPr/>
        </p:nvSpPr>
        <p:spPr>
          <a:xfrm>
            <a:off x="609480" y="1604520"/>
            <a:ext cx="10972080" cy="3976920"/>
          </a:xfrm>
          <a:prstGeom prst="rect">
            <a:avLst/>
          </a:prstGeom>
          <a:noFill/>
          <a:ln>
            <a:noFill/>
          </a:ln>
        </p:spPr>
        <p:txBody>
          <a:bodyPr lIns="0" rIns="0" tIns="0" bIns="0" anchor="ctr"/>
          <a:p>
            <a:pPr algn="ctr"/>
            <a:endParaRPr b="0" lang="en-US" sz="3200" spc="-1" strike="noStrike">
              <a:solidFill>
                <a:srgbClr val="000000"/>
              </a:solidFill>
              <a:uFill>
                <a:solidFill>
                  <a:srgbClr val="ffffff"/>
                </a:solidFill>
              </a:uFill>
              <a:latin typeface="Arial"/>
            </a:endParaRPr>
          </a:p>
        </p:txBody>
      </p:sp>
      <p:pic>
        <p:nvPicPr>
          <p:cNvPr id="180" name="Grafik 6" descr=""/>
          <p:cNvPicPr/>
          <p:nvPr/>
        </p:nvPicPr>
        <p:blipFill>
          <a:blip r:embed="rId1"/>
          <a:stretch/>
        </p:blipFill>
        <p:spPr>
          <a:xfrm>
            <a:off x="0" y="2269800"/>
            <a:ext cx="12191760" cy="4653720"/>
          </a:xfrm>
          <a:prstGeom prst="rect">
            <a:avLst/>
          </a:prstGeom>
          <a:ln>
            <a:noFill/>
          </a:ln>
        </p:spPr>
      </p:pic>
      <p:pic>
        <p:nvPicPr>
          <p:cNvPr id="181" name="Grafik 4" descr=""/>
          <p:cNvPicPr/>
          <p:nvPr/>
        </p:nvPicPr>
        <p:blipFill>
          <a:blip r:embed="rId2"/>
          <a:stretch/>
        </p:blipFill>
        <p:spPr>
          <a:xfrm>
            <a:off x="6288840" y="273600"/>
            <a:ext cx="4889520" cy="3467880"/>
          </a:xfrm>
          <a:prstGeom prst="rect">
            <a:avLst/>
          </a:prstGeom>
          <a:ln>
            <a:noFill/>
          </a:ln>
        </p:spPr>
      </p:pic>
      <p:sp>
        <p:nvSpPr>
          <p:cNvPr id="182" name="Line 3"/>
          <p:cNvSpPr/>
          <p:nvPr/>
        </p:nvSpPr>
        <p:spPr>
          <a:xfrm flipH="1" flipV="1">
            <a:off x="6321600" y="3741840"/>
            <a:ext cx="1424880" cy="548640"/>
          </a:xfrm>
          <a:prstGeom prst="line">
            <a:avLst/>
          </a:prstGeom>
          <a:ln w="25560">
            <a:solidFill>
              <a:srgbClr val="ffff00"/>
            </a:solidFill>
            <a:round/>
          </a:ln>
        </p:spPr>
        <p:style>
          <a:lnRef idx="1">
            <a:schemeClr val="accent1"/>
          </a:lnRef>
          <a:fillRef idx="0">
            <a:schemeClr val="accent1"/>
          </a:fillRef>
          <a:effectRef idx="0">
            <a:schemeClr val="accent1"/>
          </a:effectRef>
          <a:fontRef idx="minor"/>
        </p:style>
      </p:sp>
      <p:sp>
        <p:nvSpPr>
          <p:cNvPr id="183" name="Line 4"/>
          <p:cNvSpPr/>
          <p:nvPr/>
        </p:nvSpPr>
        <p:spPr>
          <a:xfrm flipH="1">
            <a:off x="9653040" y="3729960"/>
            <a:ext cx="1425240" cy="548640"/>
          </a:xfrm>
          <a:prstGeom prst="line">
            <a:avLst/>
          </a:prstGeom>
          <a:ln w="25560">
            <a:solidFill>
              <a:srgbClr val="ffff00"/>
            </a:solidFill>
            <a:round/>
          </a:ln>
        </p:spPr>
        <p:style>
          <a:lnRef idx="1">
            <a:schemeClr val="accent1"/>
          </a:lnRef>
          <a:fillRef idx="0">
            <a:schemeClr val="accent1"/>
          </a:fillRef>
          <a:effectRef idx="0">
            <a:schemeClr val="accent1"/>
          </a:effectRef>
          <a:fontRef idx="minor"/>
        </p:style>
      </p:sp>
      <p:sp>
        <p:nvSpPr>
          <p:cNvPr id="184" name="CustomShape 5"/>
          <p:cNvSpPr/>
          <p:nvPr/>
        </p:nvSpPr>
        <p:spPr>
          <a:xfrm>
            <a:off x="6321960" y="2985480"/>
            <a:ext cx="4755960" cy="744120"/>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p:style>
      </p:sp>
      <p:sp>
        <p:nvSpPr>
          <p:cNvPr id="185" name="CustomShape 6"/>
          <p:cNvSpPr/>
          <p:nvPr/>
        </p:nvSpPr>
        <p:spPr>
          <a:xfrm>
            <a:off x="10554120" y="1800"/>
            <a:ext cx="1637640" cy="2763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Methods</a:t>
            </a:r>
            <a:endParaRPr b="0" lang="en-US" sz="1800" spc="-1" strike="noStrike">
              <a:solidFill>
                <a:srgbClr val="000000"/>
              </a:solidFill>
              <a:uFill>
                <a:solidFill>
                  <a:srgbClr val="ffffff"/>
                </a:solidFill>
              </a:uFill>
              <a:latin typeface="Arial"/>
            </a:endParaRPr>
          </a:p>
        </p:txBody>
      </p:sp>
      <p:sp>
        <p:nvSpPr>
          <p:cNvPr id="187" name="CustomShape 2"/>
          <p:cNvSpPr/>
          <p:nvPr/>
        </p:nvSpPr>
        <p:spPr>
          <a:xfrm>
            <a:off x="838080" y="1825560"/>
            <a:ext cx="9859680" cy="43502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Avenir LT Std 55 Roman"/>
                <a:ea typeface="DejaVu Sans"/>
              </a:rPr>
              <a:t>Evaluate different methods for segmentation</a:t>
            </a: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Random forest</a:t>
            </a: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Logistic regression</a:t>
            </a: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SVM linear</a:t>
            </a: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SVM linear polynomial features</a:t>
            </a: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SVM rbf</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r>
              <a:rPr b="1" lang="en-US" sz="2800" spc="-1" strike="noStrike">
                <a:solidFill>
                  <a:srgbClr val="000000"/>
                </a:solidFill>
                <a:uFill>
                  <a:solidFill>
                    <a:srgbClr val="ffffff"/>
                  </a:solidFill>
                </a:uFill>
                <a:latin typeface="Avenir LT Std 55 Roman"/>
                <a:ea typeface="DejaVu Sans"/>
              </a:rPr>
              <a:t>Approach</a:t>
            </a:r>
            <a:endParaRPr b="0" lang="en-US" sz="1800" spc="-1" strike="noStrike">
              <a:solidFill>
                <a:srgbClr val="000000"/>
              </a:solidFill>
              <a:uFill>
                <a:solidFill>
                  <a:srgbClr val="ffffff"/>
                </a:solidFill>
              </a:uFill>
              <a:latin typeface="Arial"/>
            </a:endParaRPr>
          </a:p>
          <a:p>
            <a:pPr marL="45720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Balance training samples per class</a:t>
            </a:r>
            <a:endParaRPr b="0" lang="en-US" sz="1800" spc="-1" strike="noStrike">
              <a:solidFill>
                <a:srgbClr val="000000"/>
              </a:solidFill>
              <a:uFill>
                <a:solidFill>
                  <a:srgbClr val="ffffff"/>
                </a:solidFill>
              </a:uFill>
              <a:latin typeface="Arial"/>
            </a:endParaRPr>
          </a:p>
          <a:p>
            <a:pPr marL="45720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Adjust training samples with respect to training images</a:t>
            </a:r>
            <a:endParaRPr b="0" lang="en-US" sz="1800" spc="-1" strike="noStrike">
              <a:solidFill>
                <a:srgbClr val="000000"/>
              </a:solidFill>
              <a:uFill>
                <a:solidFill>
                  <a:srgbClr val="ffffff"/>
                </a:solidFill>
              </a:uFill>
              <a:latin typeface="Arial"/>
            </a:endParaRPr>
          </a:p>
        </p:txBody>
      </p:sp>
      <p:sp>
        <p:nvSpPr>
          <p:cNvPr id="188" name="CustomShape 3"/>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189" name="CustomShape 4"/>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90" name="CustomShape 5"/>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2B644C41-F461-4407-87B1-703DC001E8A7}"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Results / Discussion</a:t>
            </a:r>
            <a:endParaRPr b="0" lang="en-US" sz="1800" spc="-1" strike="noStrike">
              <a:solidFill>
                <a:srgbClr val="000000"/>
              </a:solidFill>
              <a:uFill>
                <a:solidFill>
                  <a:srgbClr val="ffffff"/>
                </a:solidFill>
              </a:uFill>
              <a:latin typeface="Arial"/>
            </a:endParaRPr>
          </a:p>
        </p:txBody>
      </p:sp>
      <p:sp>
        <p:nvSpPr>
          <p:cNvPr id="192" name="CustomShape 2"/>
          <p:cNvSpPr/>
          <p:nvPr/>
        </p:nvSpPr>
        <p:spPr>
          <a:xfrm>
            <a:off x="838080" y="1825560"/>
            <a:ext cx="9032760" cy="4350240"/>
          </a:xfrm>
          <a:prstGeom prst="rect">
            <a:avLst/>
          </a:prstGeom>
          <a:noFill/>
          <a:ln>
            <a:noFill/>
          </a:ln>
        </p:spPr>
        <p:style>
          <a:lnRef idx="0"/>
          <a:fillRef idx="0"/>
          <a:effectRef idx="0"/>
          <a:fontRef idx="minor"/>
        </p:style>
      </p:sp>
      <p:sp>
        <p:nvSpPr>
          <p:cNvPr id="193" name="CustomShape 3"/>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194" name="CustomShape 4"/>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95" name="CustomShape 5"/>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BD596CFA-B1B8-4026-AF0D-A675F3483D5E}"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pic>
        <p:nvPicPr>
          <p:cNvPr id="196" name="Picture 100" descr=""/>
          <p:cNvPicPr/>
          <p:nvPr/>
        </p:nvPicPr>
        <p:blipFill>
          <a:blip r:embed="rId1"/>
          <a:stretch/>
        </p:blipFill>
        <p:spPr>
          <a:xfrm>
            <a:off x="1645920" y="1554480"/>
            <a:ext cx="8411760" cy="47617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Insights SVM (linear)</a:t>
            </a:r>
            <a:endParaRPr b="0" lang="en-US" sz="1800" spc="-1" strike="noStrike">
              <a:solidFill>
                <a:srgbClr val="000000"/>
              </a:solidFill>
              <a:uFill>
                <a:solidFill>
                  <a:srgbClr val="ffffff"/>
                </a:solidFill>
              </a:uFill>
              <a:latin typeface="Arial"/>
            </a:endParaRPr>
          </a:p>
        </p:txBody>
      </p:sp>
      <p:sp>
        <p:nvSpPr>
          <p:cNvPr id="198" name="CustomShape 2"/>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199"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200"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6F188E48-431E-4F78-9409-7A6DD991583D}"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
        <p:nvSpPr>
          <p:cNvPr id="201" name="CustomShape 5"/>
          <p:cNvSpPr/>
          <p:nvPr/>
        </p:nvSpPr>
        <p:spPr>
          <a:xfrm>
            <a:off x="914400" y="4846320"/>
            <a:ext cx="2559600" cy="857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Same features as RF</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 </a:t>
            </a:r>
            <a:r>
              <a:rPr b="0" lang="en-US" sz="1800" spc="-1" strike="noStrike">
                <a:solidFill>
                  <a:srgbClr val="000000"/>
                </a:solidFill>
                <a:uFill>
                  <a:solidFill>
                    <a:srgbClr val="ffffff"/>
                  </a:solidFill>
                </a:uFill>
                <a:latin typeface="Avenir LT Std 55 Roman"/>
                <a:ea typeface="DejaVu Sans"/>
              </a:rPr>
              <a:t>intensity feature</a:t>
            </a:r>
            <a:endParaRPr b="0" lang="en-US" sz="1800" spc="-1" strike="noStrike">
              <a:solidFill>
                <a:srgbClr val="000000"/>
              </a:solidFill>
              <a:uFill>
                <a:solidFill>
                  <a:srgbClr val="ffffff"/>
                </a:solidFill>
              </a:uFill>
              <a:latin typeface="Arial"/>
            </a:endParaRPr>
          </a:p>
        </p:txBody>
      </p:sp>
      <p:sp>
        <p:nvSpPr>
          <p:cNvPr id="202" name="CustomShape 6"/>
          <p:cNvSpPr/>
          <p:nvPr/>
        </p:nvSpPr>
        <p:spPr>
          <a:xfrm>
            <a:off x="4023360" y="4846320"/>
            <a:ext cx="2559600" cy="6015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Balanced samples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 </a:t>
            </a:r>
            <a:r>
              <a:rPr b="0" lang="en-US" sz="1800" spc="-1" strike="noStrike">
                <a:solidFill>
                  <a:srgbClr val="000000"/>
                </a:solidFill>
                <a:uFill>
                  <a:solidFill>
                    <a:srgbClr val="ffffff"/>
                  </a:solidFill>
                </a:uFill>
                <a:latin typeface="Avenir LT Std 55 Roman"/>
                <a:ea typeface="DejaVu Sans"/>
              </a:rPr>
              <a:t>intensity feature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 </a:t>
            </a:r>
            <a:r>
              <a:rPr b="0" lang="en-US" sz="1800" spc="-1" strike="noStrike">
                <a:solidFill>
                  <a:srgbClr val="000000"/>
                </a:solidFill>
                <a:uFill>
                  <a:solidFill>
                    <a:srgbClr val="ffffff"/>
                  </a:solidFill>
                </a:uFill>
                <a:latin typeface="Avenir LT Std 55 Roman"/>
                <a:ea typeface="DejaVu Sans"/>
              </a:rPr>
              <a:t>small structures important</a:t>
            </a:r>
            <a:endParaRPr b="0" lang="en-US" sz="1800" spc="-1" strike="noStrike">
              <a:solidFill>
                <a:srgbClr val="000000"/>
              </a:solidFill>
              <a:uFill>
                <a:solidFill>
                  <a:srgbClr val="ffffff"/>
                </a:solidFill>
              </a:uFill>
              <a:latin typeface="Arial"/>
            </a:endParaRPr>
          </a:p>
        </p:txBody>
      </p:sp>
      <p:sp>
        <p:nvSpPr>
          <p:cNvPr id="203" name="CustomShape 7"/>
          <p:cNvSpPr/>
          <p:nvPr/>
        </p:nvSpPr>
        <p:spPr>
          <a:xfrm>
            <a:off x="6949440" y="4846320"/>
            <a:ext cx="3108600" cy="857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Second order coordinates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 </a:t>
            </a:r>
            <a:r>
              <a:rPr b="0" lang="en-US" sz="1800" spc="-1" strike="noStrike">
                <a:solidFill>
                  <a:srgbClr val="000000"/>
                </a:solidFill>
                <a:uFill>
                  <a:solidFill>
                    <a:srgbClr val="ffffff"/>
                  </a:solidFill>
                </a:uFill>
                <a:latin typeface="Avenir LT Std 55 Roman"/>
                <a:ea typeface="DejaVu Sans"/>
              </a:rPr>
              <a:t>position feature important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 </a:t>
            </a:r>
            <a:r>
              <a:rPr b="0" lang="en-US" sz="1800" spc="-1" strike="noStrike">
                <a:solidFill>
                  <a:srgbClr val="000000"/>
                </a:solidFill>
                <a:uFill>
                  <a:solidFill>
                    <a:srgbClr val="ffffff"/>
                  </a:solidFill>
                </a:uFill>
                <a:latin typeface="Avenir LT Std 55 Roman"/>
                <a:ea typeface="DejaVu Sans"/>
              </a:rPr>
              <a:t>complex boundaries require high order terms</a:t>
            </a:r>
            <a:endParaRPr b="0" lang="en-US" sz="1800" spc="-1" strike="noStrike">
              <a:solidFill>
                <a:srgbClr val="000000"/>
              </a:solidFill>
              <a:uFill>
                <a:solidFill>
                  <a:srgbClr val="ffffff"/>
                </a:solidFill>
              </a:uFill>
              <a:latin typeface="Arial"/>
            </a:endParaRPr>
          </a:p>
        </p:txBody>
      </p:sp>
      <p:pic>
        <p:nvPicPr>
          <p:cNvPr id="204" name="Picture 113" descr=""/>
          <p:cNvPicPr/>
          <p:nvPr/>
        </p:nvPicPr>
        <p:blipFill>
          <a:blip r:embed="rId1"/>
          <a:stretch/>
        </p:blipFill>
        <p:spPr>
          <a:xfrm>
            <a:off x="3931920" y="1730520"/>
            <a:ext cx="2899800" cy="2841120"/>
          </a:xfrm>
          <a:prstGeom prst="rect">
            <a:avLst/>
          </a:prstGeom>
          <a:ln>
            <a:noFill/>
          </a:ln>
        </p:spPr>
      </p:pic>
      <p:pic>
        <p:nvPicPr>
          <p:cNvPr id="205" name="Picture 114" descr=""/>
          <p:cNvPicPr/>
          <p:nvPr/>
        </p:nvPicPr>
        <p:blipFill>
          <a:blip r:embed="rId2"/>
          <a:stretch/>
        </p:blipFill>
        <p:spPr>
          <a:xfrm>
            <a:off x="838080" y="1740960"/>
            <a:ext cx="2848680" cy="2830680"/>
          </a:xfrm>
          <a:prstGeom prst="rect">
            <a:avLst/>
          </a:prstGeom>
          <a:ln>
            <a:noFill/>
          </a:ln>
        </p:spPr>
      </p:pic>
      <p:pic>
        <p:nvPicPr>
          <p:cNvPr id="206" name="Picture 115" descr=""/>
          <p:cNvPicPr/>
          <p:nvPr/>
        </p:nvPicPr>
        <p:blipFill>
          <a:blip r:embed="rId3"/>
          <a:srcRect l="14223" t="0" r="0" b="0"/>
          <a:stretch/>
        </p:blipFill>
        <p:spPr>
          <a:xfrm>
            <a:off x="7223760" y="1737360"/>
            <a:ext cx="2468520" cy="281988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LibreOffice/5.1.6.2$Linux_X86_64 LibreOffice_project/10m0$Build-2</Application>
  <Words>599</Words>
  <Paragraphs>135</Paragraphs>
  <Company>ProUser</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2018-10-31T07:57:36Z</dcterms:created>
  <dc:creator>Hanspeter Baenis</dc:creator>
  <dc:description/>
  <dc:language>en-US</dc:language>
  <cp:lastModifiedBy/>
  <dcterms:modified xsi:type="dcterms:W3CDTF">2018-12-16T14:57:10Z</dcterms:modified>
  <cp:revision>49</cp:revision>
  <dc:subject/>
  <dc:title>Midterm Mialab</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ProUser</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7</vt:i4>
  </property>
  <property fmtid="{D5CDD505-2E9C-101B-9397-08002B2CF9AE}" pid="9" name="PresentationFormat">
    <vt:lpwstr>Breitbild</vt:lpwstr>
  </property>
  <property fmtid="{D5CDD505-2E9C-101B-9397-08002B2CF9AE}" pid="10" name="ScaleCrop">
    <vt:bool>0</vt:bool>
  </property>
  <property fmtid="{D5CDD505-2E9C-101B-9397-08002B2CF9AE}" pid="11" name="ShareDoc">
    <vt:bool>0</vt:bool>
  </property>
  <property fmtid="{D5CDD505-2E9C-101B-9397-08002B2CF9AE}" pid="12" name="Slides">
    <vt:i4>12</vt:i4>
  </property>
</Properties>
</file>