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50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D91678C-7A43-4909-9172-BA76259617E9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6C04CE-B666-4FC5-B299-05EBC801D1A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C9BC9C-FA0C-49C0-854D-69BC13742F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1" strike="noStrike" spc="-1" dirty="0">
                <a:latin typeface="+mn-lt"/>
              </a:rPr>
              <a:t>Neurodegenerative  diseases  of  the  central  nervous  system are  still  one  of  the  greatest  areas  of  unmet  clinical  need in  the  world  [1].</a:t>
            </a:r>
          </a:p>
          <a:p>
            <a:r>
              <a:rPr lang="en-US" sz="2000" b="0" strike="noStrike" spc="-1" dirty="0">
                <a:latin typeface="+mn-lt"/>
              </a:rPr>
              <a:t>Neurodegenerative  diseases  like  Alzheimer, Parkinson, ALS or Huntingdon’s disease affect mostly elderly people.</a:t>
            </a:r>
          </a:p>
          <a:p>
            <a:r>
              <a:rPr lang="en-US" sz="2000" b="0" strike="noStrike" spc="-1" dirty="0">
                <a:latin typeface="+mn-lt"/>
              </a:rPr>
              <a:t>For example </a:t>
            </a:r>
            <a:r>
              <a:rPr lang="en-US" sz="2000" b="1" strike="noStrike" spc="-1" dirty="0">
                <a:latin typeface="+mn-lt"/>
              </a:rPr>
              <a:t>only 2 percent of all dementia cases start before  the  age  of  65  years</a:t>
            </a:r>
            <a:r>
              <a:rPr lang="en-US" sz="2000" b="0" strike="noStrike" spc="-1" dirty="0">
                <a:latin typeface="+mn-lt"/>
              </a:rPr>
              <a:t>.</a:t>
            </a:r>
          </a:p>
          <a:p>
            <a:r>
              <a:rPr lang="en-US" sz="2000" b="1" strike="noStrike" spc="-1" dirty="0">
                <a:latin typeface="+mn-lt"/>
              </a:rPr>
              <a:t>As  the  older  adult  population  in developed countries will increase</a:t>
            </a:r>
            <a:r>
              <a:rPr lang="en-US" sz="2000" b="0" strike="noStrike" spc="-1" dirty="0">
                <a:latin typeface="+mn-lt"/>
              </a:rPr>
              <a:t>, neurodegenerative diseases are predicted to increase as well leading to high costs for the care of these people [2].</a:t>
            </a:r>
          </a:p>
          <a:p>
            <a:r>
              <a:rPr lang="en-US" sz="2000" b="1" strike="noStrike" spc="-1" dirty="0">
                <a:latin typeface="+mn-lt"/>
              </a:rPr>
              <a:t>!!!CLICK!!!</a:t>
            </a:r>
          </a:p>
          <a:p>
            <a:r>
              <a:rPr lang="en-US" sz="2000" b="0" strike="noStrike" spc="-1" dirty="0">
                <a:latin typeface="+mn-lt"/>
              </a:rPr>
              <a:t>Because of the expected increase in need for segmentation, a manual segmentation is not any longer viable due to large amount of time needed.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F6665B-4B37-4973-B8AD-010688542FA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F79304-24AF-4FA4-A9F1-119360A775A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image analysis pipeline used is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MIALab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Pipeline v2018 [4] from previous work at the ISTB Bern. </a:t>
            </a: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8E6C5B0-B176-428E-9E91-25F6FE207F2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 original  pipeline  uses  a  random  forest  tree  approach for classification, that includes a training-cycle with a total of 100 ground truth images and 100’000 samples for background, grey  and  white  matter  as  well  as  roughly  25’000  samples for  hippocampus,  amygdala  and  thalamus.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features were used in the basic pipeline: T1 and T2 intensities and gradient magnitude, x, y, z coordinates.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project focused on the classification part and we introduced different methods to assess differences in methods and parameters.</a:t>
            </a:r>
          </a:p>
        </p:txBody>
      </p:sp>
      <p:sp>
        <p:nvSpPr>
          <p:cNvPr id="280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BC32D31-E062-4D0B-BE2C-F6A87E8F6E1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Approaches:</a:t>
            </a:r>
            <a:endParaRPr lang="en-US" sz="20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7 original features + polynomial features (position -&gt; x^2,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yz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y^2, z^2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) mapping the input into high-dimensional feature spaces to perform non-linear classification</a:t>
            </a:r>
            <a:endParaRPr lang="en-US" sz="20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Parameter tuning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GridSearch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for C where applicable)</a:t>
            </a:r>
            <a:endParaRPr lang="en-US" sz="20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Balance of training examples per class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(smaller structures are relatively more taken into account)</a:t>
            </a:r>
            <a:endParaRPr lang="en-US" sz="20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Feature scaling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452ED83-7164-4715-A149-3B1D6418AFA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8400" cy="23184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8400" cy="2318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8400" cy="23184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28280" y="164736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Segmentation of brain tissues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28280" y="47703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Final Presentation MIALab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Matthias Fontanellaz, Michel Hayoz, Jonas Ledergerber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19.12.2018, ISTB Uni Bern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(linear)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41F1A1-77A6-4CE2-9D54-3E95B148028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4846320" y="1645920"/>
            <a:ext cx="5212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Second order position features → ellipsoids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17" name="Grafik 216"/>
          <p:cNvPicPr/>
          <p:nvPr/>
        </p:nvPicPr>
        <p:blipFill>
          <a:blip r:embed="rId2"/>
          <a:stretch/>
        </p:blipFill>
        <p:spPr>
          <a:xfrm>
            <a:off x="914400" y="1828800"/>
            <a:ext cx="3858840" cy="3767400"/>
          </a:xfrm>
          <a:prstGeom prst="rect">
            <a:avLst/>
          </a:prstGeom>
          <a:ln>
            <a:noFill/>
          </a:ln>
        </p:spPr>
      </p:pic>
      <p:pic>
        <p:nvPicPr>
          <p:cNvPr id="218" name="Grafik 217"/>
          <p:cNvPicPr/>
          <p:nvPr/>
        </p:nvPicPr>
        <p:blipFill>
          <a:blip r:embed="rId3"/>
          <a:stretch/>
        </p:blipFill>
        <p:spPr>
          <a:xfrm>
            <a:off x="4950360" y="2514960"/>
            <a:ext cx="5332680" cy="39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(linear)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F07220-AF3B-4A4B-923A-78BB5D440E1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4846320" y="1645920"/>
            <a:ext cx="5212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Sum of ground-truth over training samples (Amygdala)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Very low variance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198360" y="1733760"/>
            <a:ext cx="4745160" cy="37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6E70E3-4F84-4D66-B3C5-BF3EE26212A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822960" y="159336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Parameter used to tune the algorithm</a:t>
            </a:r>
            <a:endParaRPr lang="en-US" sz="2800" b="0" strike="noStrike" spc="-1"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Slackness C</a:t>
            </a:r>
            <a:endParaRPr lang="en-US" sz="2800" b="0" strike="noStrike" spc="-1"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Kernel width gamma = 5</a:t>
            </a:r>
            <a:endParaRPr lang="en-US" sz="2800" b="0" strike="noStrike" spc="-1"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Optimal parameter set: C = 15, gamma = 5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Assessing feature importance is more complex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Optimizing dual form 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Visual methods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 and Specificity to asses segmentation results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077352F-2275-48EC-9E89-DE0EBDCC1B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822960" y="159336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 (true positive rate)</a:t>
            </a:r>
            <a:endParaRPr lang="en-US" sz="2800" b="0" strike="noStrike" spc="-1"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Indicates correctly segmented voxels</a:t>
            </a:r>
            <a:endParaRPr lang="en-US" sz="2800" b="0" strike="noStrike" spc="-1"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Reduced in case of under-segmentation</a:t>
            </a:r>
            <a:endParaRPr lang="en-US" sz="2800" b="0" strike="noStrike" spc="-1"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=TP/(TP+FN)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Specificity (true negative rate)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Indicates correctly rejected voxels 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Reduced in case of over-segmentation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=TN/(TN+FP)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B0DD4D-30CE-4E66-8770-87ECF6E090E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39" name="Picture 120"/>
          <p:cNvPicPr/>
          <p:nvPr/>
        </p:nvPicPr>
        <p:blipFill>
          <a:blip r:embed="rId2"/>
          <a:stretch/>
        </p:blipFill>
        <p:spPr>
          <a:xfrm>
            <a:off x="849240" y="1763640"/>
            <a:ext cx="2898360" cy="2898360"/>
          </a:xfrm>
          <a:prstGeom prst="rect">
            <a:avLst/>
          </a:prstGeom>
          <a:ln>
            <a:noFill/>
          </a:ln>
        </p:spPr>
      </p:pic>
      <p:pic>
        <p:nvPicPr>
          <p:cNvPr id="240" name="Picture 121"/>
          <p:cNvPicPr/>
          <p:nvPr/>
        </p:nvPicPr>
        <p:blipFill>
          <a:blip r:embed="rId3"/>
          <a:stretch/>
        </p:blipFill>
        <p:spPr>
          <a:xfrm>
            <a:off x="6792840" y="1763640"/>
            <a:ext cx="2898360" cy="2898360"/>
          </a:xfrm>
          <a:prstGeom prst="rect">
            <a:avLst/>
          </a:prstGeom>
          <a:ln>
            <a:noFill/>
          </a:ln>
        </p:spPr>
      </p:pic>
      <p:pic>
        <p:nvPicPr>
          <p:cNvPr id="241" name="Picture 122"/>
          <p:cNvPicPr/>
          <p:nvPr/>
        </p:nvPicPr>
        <p:blipFill>
          <a:blip r:embed="rId4"/>
          <a:stretch/>
        </p:blipFill>
        <p:spPr>
          <a:xfrm>
            <a:off x="3823560" y="1753560"/>
            <a:ext cx="2898360" cy="2898360"/>
          </a:xfrm>
          <a:prstGeom prst="rect">
            <a:avLst/>
          </a:prstGeom>
          <a:ln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849240" y="4662720"/>
            <a:ext cx="255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C=1, G=0.3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For Hippocampus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Dice: 0.3715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Sensitivity: 0.9583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Specificity: 0.9955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4023360" y="4652640"/>
            <a:ext cx="255888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Random Forest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For Hippocampus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Dice: 0.6288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Sensitivity: 0.971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Specificity: 0.9984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6949440" y="4628880"/>
            <a:ext cx="255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C=15, G=10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For Hippocampus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Dice: 0.6781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Sensitivity: 0.9179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Specificity: 0.9989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E5E4D69-252A-4221-8AD9-65673099517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49" name="Picture 120"/>
          <p:cNvPicPr/>
          <p:nvPr/>
        </p:nvPicPr>
        <p:blipFill>
          <a:blip r:embed="rId2"/>
          <a:stretch/>
        </p:blipFill>
        <p:spPr>
          <a:xfrm>
            <a:off x="849240" y="1763640"/>
            <a:ext cx="2898360" cy="2898360"/>
          </a:xfrm>
          <a:prstGeom prst="rect">
            <a:avLst/>
          </a:prstGeom>
          <a:ln>
            <a:noFill/>
          </a:ln>
        </p:spPr>
      </p:pic>
      <p:pic>
        <p:nvPicPr>
          <p:cNvPr id="250" name="Picture 121"/>
          <p:cNvPicPr/>
          <p:nvPr/>
        </p:nvPicPr>
        <p:blipFill>
          <a:blip r:embed="rId3"/>
          <a:stretch/>
        </p:blipFill>
        <p:spPr>
          <a:xfrm>
            <a:off x="6792840" y="1763640"/>
            <a:ext cx="2898360" cy="2898360"/>
          </a:xfrm>
          <a:prstGeom prst="rect">
            <a:avLst/>
          </a:prstGeom>
          <a:ln>
            <a:noFill/>
          </a:ln>
        </p:spPr>
      </p:pic>
      <p:pic>
        <p:nvPicPr>
          <p:cNvPr id="251" name="Picture 122"/>
          <p:cNvPicPr/>
          <p:nvPr/>
        </p:nvPicPr>
        <p:blipFill>
          <a:blip r:embed="rId4"/>
          <a:stretch/>
        </p:blipFill>
        <p:spPr>
          <a:xfrm>
            <a:off x="3823560" y="1753560"/>
            <a:ext cx="2898360" cy="289836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849240" y="4662720"/>
            <a:ext cx="255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C=1, G=0.3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For Grey Matter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Dice: 0.7221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Sensitivity: 0.9658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Specificity: 0.9426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4023360" y="4652640"/>
            <a:ext cx="255888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Random Forest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For Grey Matter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Dice: 0.7517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Sensitivity: 0.9638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Specificity: 0.9514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6949440" y="4628880"/>
            <a:ext cx="255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C=15, G=10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For Grey Matter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Dice: 0.7511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Sensitivity: 0.9463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Specificity: 0.9087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95AD742-F8E6-4B98-8A12-6C5445A5599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852160" y="4918320"/>
            <a:ext cx="356544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C=15, G=5, full training set with less data points per patient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0" name="Grafik 259"/>
          <p:cNvPicPr/>
          <p:nvPr/>
        </p:nvPicPr>
        <p:blipFill>
          <a:blip r:embed="rId2"/>
          <a:stretch/>
        </p:blipFill>
        <p:spPr>
          <a:xfrm>
            <a:off x="1463040" y="1463040"/>
            <a:ext cx="3541320" cy="3431160"/>
          </a:xfrm>
          <a:prstGeom prst="rect">
            <a:avLst/>
          </a:prstGeom>
          <a:ln>
            <a:noFill/>
          </a:ln>
        </p:spPr>
      </p:pic>
      <p:pic>
        <p:nvPicPr>
          <p:cNvPr id="261" name="Grafik 260"/>
          <p:cNvPicPr/>
          <p:nvPr/>
        </p:nvPicPr>
        <p:blipFill>
          <a:blip r:embed="rId3"/>
          <a:stretch/>
        </p:blipFill>
        <p:spPr>
          <a:xfrm>
            <a:off x="5852160" y="1463040"/>
            <a:ext cx="3565440" cy="3454560"/>
          </a:xfrm>
          <a:prstGeom prst="rect">
            <a:avLst/>
          </a:prstGeom>
          <a:ln>
            <a:noFill/>
          </a:ln>
        </p:spPr>
      </p:pic>
      <p:sp>
        <p:nvSpPr>
          <p:cNvPr id="262" name="CustomShape 6"/>
          <p:cNvSpPr/>
          <p:nvPr/>
        </p:nvSpPr>
        <p:spPr>
          <a:xfrm>
            <a:off x="1463040" y="4947480"/>
            <a:ext cx="3565440" cy="90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C=15, G=5, reduced training set with increased data points per patient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Conclusion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838080" y="1825560"/>
            <a:ext cx="903204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3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97E48F2-87B9-4CB9-9485-EE294ECF9FF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838080" y="182556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SVM with linear kernel struggles in capturing complex shapes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Overall segmentation quality is best with an SVM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venir LT Std 55 Roman"/>
                <a:ea typeface="DejaVu Sans"/>
              </a:rPr>
              <a:t>rbf</a:t>
            </a:r>
            <a:r>
              <a:rPr lang="en-US" sz="24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 kernel; comparable to random forest tree.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Balancing out training samples per class and reducing training subjects by simultaneously increasing the samples per subject did not change the performance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Sensitivity and specificity can be used to asses over- and under-segmentation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Content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903240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Clinical Problem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Goals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Setup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Methods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Results / Discussion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Conclusion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Outlook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D57DCA-4455-449A-BBF9-C9696E9FC0E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91400" cy="369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Clinical Problem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839D4E-4B77-4C20-AAC8-4AF5CD2BF5F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838080" y="1825560"/>
            <a:ext cx="98593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Neurodegenerative diseases: Alzheimer, Parkinson, …</a:t>
            </a:r>
            <a:endParaRPr lang="en-US" sz="2800" b="0" strike="noStrike" spc="-1">
              <a:latin typeface="Arial"/>
            </a:endParaRPr>
          </a:p>
          <a:p>
            <a:pPr marL="915120" lvl="1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High clinical need</a:t>
            </a:r>
            <a:endParaRPr lang="en-US" sz="2800" b="0" strike="noStrike" spc="-1">
              <a:latin typeface="Arial"/>
            </a:endParaRPr>
          </a:p>
          <a:p>
            <a:pPr marL="915120" lvl="1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Numbers to increase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Degree and progression of the disease (Alzheimer)</a:t>
            </a:r>
            <a:endParaRPr lang="en-US" sz="2800" b="0" strike="noStrike" spc="-1">
              <a:latin typeface="Arial"/>
            </a:endParaRPr>
          </a:p>
          <a:p>
            <a:pPr marL="915120" lvl="1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Atrophy of the brain</a:t>
            </a:r>
            <a:endParaRPr lang="en-US" sz="2800" b="0" strike="noStrike" spc="-1">
              <a:latin typeface="Arial"/>
            </a:endParaRPr>
          </a:p>
          <a:p>
            <a:pPr marL="915120" lvl="1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Segmentation of brain tissues in MRI images</a:t>
            </a:r>
            <a:endParaRPr lang="en-US" sz="2800" b="0" strike="noStrike" spc="-1">
              <a:latin typeface="Arial"/>
            </a:endParaRPr>
          </a:p>
          <a:p>
            <a:pPr marL="915120" lvl="1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Manual segmentation not viable</a:t>
            </a:r>
            <a:endParaRPr lang="en-US" sz="2800" b="0" strike="noStrike" spc="-1">
              <a:latin typeface="Arial"/>
            </a:endParaRPr>
          </a:p>
          <a:p>
            <a:pPr marL="915120" lvl="1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Machine Learning approach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5" name="Grafik 2"/>
          <p:cNvPicPr/>
          <p:nvPr/>
        </p:nvPicPr>
        <p:blipFill>
          <a:blip r:embed="rId3"/>
          <a:stretch/>
        </p:blipFill>
        <p:spPr>
          <a:xfrm>
            <a:off x="4242600" y="0"/>
            <a:ext cx="3705120" cy="369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Goals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2832DE-6D62-4778-A9D0-59AF28025B1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838080" y="1825560"/>
            <a:ext cx="98593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Understand differences and advantages of different machine learning approaches on segmenting brain tissues.</a:t>
            </a:r>
            <a:endParaRPr lang="en-US" sz="3200" b="0" strike="noStrike" spc="-1"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3200" b="0" strike="noStrike" spc="-1"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3200" b="0" strike="noStrike" spc="-1"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Interpret individual feature importance and their influence on segmentation quality.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Setup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825560"/>
            <a:ext cx="98593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A726A5-91EB-415F-B3A3-BF8E5AC98BB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990360" y="1977840"/>
            <a:ext cx="98593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Data</a:t>
            </a: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100 unrelated healthy subjects – Human Connectome Project preprocessed data set (skull stripped, bias field corrected, registered, …)</a:t>
            </a: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Pipeline – Supervised Machine Learning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Training on training data (70 ground truth images)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Testing on testing data (30 unseen images)</a:t>
            </a:r>
            <a:endParaRPr lang="en-US" sz="28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buClr>
                <a:srgbClr val="000000"/>
              </a:buClr>
              <a:buFont typeface="Symbol"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Usually testing on less images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Grafik 6"/>
          <p:cNvPicPr/>
          <p:nvPr/>
        </p:nvPicPr>
        <p:blipFill>
          <a:blip r:embed="rId3"/>
          <a:stretch/>
        </p:blipFill>
        <p:spPr>
          <a:xfrm>
            <a:off x="0" y="2269800"/>
            <a:ext cx="12191400" cy="4653360"/>
          </a:xfrm>
          <a:prstGeom prst="rect">
            <a:avLst/>
          </a:prstGeom>
          <a:ln>
            <a:noFill/>
          </a:ln>
        </p:spPr>
      </p:pic>
      <p:pic>
        <p:nvPicPr>
          <p:cNvPr id="190" name="Grafik 4"/>
          <p:cNvPicPr/>
          <p:nvPr/>
        </p:nvPicPr>
        <p:blipFill>
          <a:blip r:embed="rId4"/>
          <a:stretch/>
        </p:blipFill>
        <p:spPr>
          <a:xfrm>
            <a:off x="6288840" y="273600"/>
            <a:ext cx="4889160" cy="3467520"/>
          </a:xfrm>
          <a:prstGeom prst="rect">
            <a:avLst/>
          </a:prstGeom>
          <a:ln>
            <a:noFill/>
          </a:ln>
        </p:spPr>
      </p:pic>
      <p:sp>
        <p:nvSpPr>
          <p:cNvPr id="191" name="Line 3"/>
          <p:cNvSpPr/>
          <p:nvPr/>
        </p:nvSpPr>
        <p:spPr>
          <a:xfrm flipH="1" flipV="1">
            <a:off x="6321600" y="3741840"/>
            <a:ext cx="142488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4"/>
          <p:cNvSpPr/>
          <p:nvPr/>
        </p:nvSpPr>
        <p:spPr>
          <a:xfrm flipH="1">
            <a:off x="9653040" y="3729960"/>
            <a:ext cx="142524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6321960" y="2985480"/>
            <a:ext cx="4755600" cy="7437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10554120" y="1800"/>
            <a:ext cx="1637280" cy="276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Methods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98593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Evaluate different methods for segmentation</a:t>
            </a:r>
            <a:endParaRPr lang="en-US" sz="2800" b="0" strike="noStrike" spc="-1" dirty="0"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Random forest</a:t>
            </a:r>
            <a:endParaRPr lang="en-US" sz="2400" b="0" strike="noStrike" spc="-1" dirty="0"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Logistic regression</a:t>
            </a:r>
            <a:endParaRPr lang="en-US" sz="2400" b="0" strike="noStrike" spc="-1" dirty="0"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SVM linear</a:t>
            </a:r>
            <a:endParaRPr lang="en-US" sz="2400" b="0" strike="noStrike" spc="-1" dirty="0"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SVM linear polynomial features (x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Avenir LT Std 55 Roman"/>
                <a:ea typeface="DejaVu Sans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, y</a:t>
            </a:r>
            <a:r>
              <a:rPr lang="en-US" sz="2400" spc="-1" baseline="30000" dirty="0">
                <a:solidFill>
                  <a:srgbClr val="000000"/>
                </a:solidFill>
                <a:latin typeface="Avenir LT Std 55 Roman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, z</a:t>
            </a:r>
            <a:r>
              <a:rPr lang="en-US" sz="2400" spc="-1" baseline="30000" dirty="0">
                <a:solidFill>
                  <a:srgbClr val="000000"/>
                </a:solidFill>
                <a:latin typeface="Avenir LT Std 55 Roman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SVM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LT Std 55 Roman"/>
                <a:ea typeface="DejaVu Sans"/>
              </a:rPr>
              <a:t>rbf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Approach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Balance training samples per class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  <a:ea typeface="DejaVu Sans"/>
              </a:rPr>
              <a:t>Adjust training samples with respect to training images</a:t>
            </a: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venir LT Std 55 Roman"/>
              </a:rPr>
              <a:t>Investigate ground-truth variance</a:t>
            </a:r>
          </a:p>
          <a:p>
            <a:pPr marL="457200" indent="-456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LT Std 55 Roman"/>
              </a:rPr>
              <a:t>Evaluate different metrics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491C6FA-C35E-451D-9A8A-8B5532E4C17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Results / Discussion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825560"/>
            <a:ext cx="903240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119BF78-BC1D-44E4-A684-FB4BDF81C3F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5" name="Picture 100"/>
          <p:cNvPicPr/>
          <p:nvPr/>
        </p:nvPicPr>
        <p:blipFill>
          <a:blip r:embed="rId2"/>
          <a:stretch/>
        </p:blipFill>
        <p:spPr>
          <a:xfrm>
            <a:off x="1188720" y="1548000"/>
            <a:ext cx="8411400" cy="476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90324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Insights SVM (linear)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7132F91-0EBE-41FE-BE09-539C1A17699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10" name="Grafik 209"/>
          <p:cNvPicPr/>
          <p:nvPr/>
        </p:nvPicPr>
        <p:blipFill>
          <a:blip r:embed="rId2"/>
          <a:stretch/>
        </p:blipFill>
        <p:spPr>
          <a:xfrm>
            <a:off x="914400" y="1828800"/>
            <a:ext cx="3858840" cy="3858840"/>
          </a:xfrm>
          <a:prstGeom prst="rect">
            <a:avLst/>
          </a:prstGeom>
          <a:ln>
            <a:noFill/>
          </a:ln>
        </p:spPr>
      </p:pic>
      <p:sp>
        <p:nvSpPr>
          <p:cNvPr id="211" name="CustomShape 5"/>
          <p:cNvSpPr/>
          <p:nvPr/>
        </p:nvSpPr>
        <p:spPr>
          <a:xfrm>
            <a:off x="4846320" y="1645920"/>
            <a:ext cx="5212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Linear Position Features cannot capture shape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LT Std 55 Roman"/>
                <a:ea typeface="DejaVu Sans"/>
              </a:rPr>
              <a:t>Classification mainly based on T1 intensity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Breitbild</PresentationFormat>
  <Paragraphs>193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17</vt:i4>
      </vt:variant>
    </vt:vector>
  </HeadingPairs>
  <TitlesOfParts>
    <vt:vector size="29" baseType="lpstr">
      <vt:lpstr>Arial</vt:lpstr>
      <vt:lpstr>Avenir LT Std 55 Roman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Mialab</dc:title>
  <dc:subject/>
  <dc:creator>Hanspeter Baenis</dc:creator>
  <dc:description/>
  <cp:lastModifiedBy>Hanspeter Baenis</cp:lastModifiedBy>
  <cp:revision>62</cp:revision>
  <dcterms:created xsi:type="dcterms:W3CDTF">2018-10-31T07:57:36Z</dcterms:created>
  <dcterms:modified xsi:type="dcterms:W3CDTF">2018-12-18T15:15:07Z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