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wmf" ContentType="image/x-wmf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B4ACB2-D75E-48C7-99F2-77BBC7400BC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4B675E-0F41-4D87-B6F7-E5378A3084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9B7610-DD00-4195-8D40-F536459DB1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+mn-lt"/>
              </a:rPr>
              <a:t>Neurodegenerative  diseases  of  the  central  nervous  system are  still  one  of  the  greatest  areas  of  unmet  clinical  need in  the  world  [1].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</a:rPr>
              <a:t>Neurodegenerative  diseases  like  Alzheimer, Parkinson, ALS or Huntingdon’s disease affect mostly elderly people.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</a:rPr>
              <a:t>For example </a:t>
            </a:r>
            <a:r>
              <a:rPr b="1" lang="en-US" sz="2000" spc="-1" strike="noStrike">
                <a:solidFill>
                  <a:srgbClr val="000000"/>
                </a:solidFill>
                <a:latin typeface="+mn-lt"/>
              </a:rPr>
              <a:t>only 2 percent of all dementia cases start before  the  age  of  65  years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+mn-lt"/>
              </a:rPr>
              <a:t>As  the  older  adult  population  in developed countries will increase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</a:rPr>
              <a:t>, neurodegenerative diseases are predicted to increase as well leading to high costs for the care of these people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+mn-lt"/>
              </a:rPr>
              <a:t>!!!CLICK!!!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</a:rPr>
              <a:t>Because of the expected increase in need for segmentation, a manual segmentation is not any longer viable due to large amount of time needed.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52887C-A694-48AA-8773-7D4A81F4A7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4FA8A1-F57B-40E3-91C8-90AE408EA8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image analysis pipeline used is the MIALab Pipeline v2018 [4] from previous work at the ISTB Bern.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E1CADF-D718-4794-885D-492068EF8F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The  original  pipeline  uses  a  random  forest  tree  approach for classification, that includes a training-cycle with a total of 100 ground truth images and 100’000 samples for background, grey  and  white  matter  as  well  as  roughly  25’000  samples for  hippocampus,  amygdala  and  thalamus.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The following features were used in the basic pipeline: T1 and T2 intensities and gradient magnitude, x, y, z coordinates.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Our project focused on the classification part and we introduced different methods to assess differences in methods and parameters.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324982F-D452-49D8-93EF-8D851A98A15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Approaches:</a:t>
            </a:r>
            <a:endParaRPr b="0" lang="en-US" sz="2000" spc="-1" strike="noStrike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 original features + polynomial features (position -&gt; x^2, xy, xz, yz, y^2, z^2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b="0" lang="en-US" sz="2000" spc="-1" strike="noStrike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Parameter tuning (GridSearch for C where applicable)</a:t>
            </a:r>
            <a:endParaRPr b="0" lang="en-US" sz="2000" spc="-1" strike="noStrike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b="0" lang="en-US" sz="2000" spc="-1" strike="noStrike">
              <a:latin typeface="Arial"/>
            </a:endParaRPr>
          </a:p>
          <a:p>
            <a:pPr marL="171360" indent="-168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Feature scaling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B01A7F-F3FA-42FD-A6AF-D3B3E4D987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320" cy="2317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320" cy="2317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7320" cy="23173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8280" y="1647360"/>
            <a:ext cx="91414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Segmentation of brain tissues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28280" y="4770360"/>
            <a:ext cx="9141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Final Presentation MIALab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Matthias Fontanellaz, Michel Hayoz, Jonas Ledergerber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19.12.2018, ISTB Uni Bern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9A61D3-0C8E-4710-81C2-9DC484426D5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846320" y="1645920"/>
            <a:ext cx="52110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Second order position features → ellipsoids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17" name="Grafik 216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7760" cy="3766320"/>
          </a:xfrm>
          <a:prstGeom prst="rect">
            <a:avLst/>
          </a:prstGeom>
          <a:ln>
            <a:noFill/>
          </a:ln>
        </p:spPr>
      </p:pic>
      <p:pic>
        <p:nvPicPr>
          <p:cNvPr id="218" name="Grafik 217" descr=""/>
          <p:cNvPicPr/>
          <p:nvPr/>
        </p:nvPicPr>
        <p:blipFill>
          <a:blip r:embed="rId2"/>
          <a:stretch/>
        </p:blipFill>
        <p:spPr>
          <a:xfrm>
            <a:off x="4950360" y="2514960"/>
            <a:ext cx="5331600" cy="399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39E01A-FB21-45DF-8F4D-2345DD835F7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846320" y="1645920"/>
            <a:ext cx="52110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Sum of ground-truth over training samples (Amygdala)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Very low variance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24" name="Grafik 223" descr=""/>
          <p:cNvPicPr/>
          <p:nvPr/>
        </p:nvPicPr>
        <p:blipFill>
          <a:blip r:embed="rId1"/>
          <a:stretch/>
        </p:blipFill>
        <p:spPr>
          <a:xfrm>
            <a:off x="198360" y="1733760"/>
            <a:ext cx="4744080" cy="37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C5D4F9E-C5A2-4352-AE62-B53B5AB4F7C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822960" y="1593360"/>
            <a:ext cx="98578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Parameter used to tune the algorithm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Slackness C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Kernel width gamma = 5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Optimal parameter set: C = 15, gamma =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Assessing feature importance is more complex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Optimizing dual form 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Visual methods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 and Specificity to asses segmentation results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29C55A-1992-4396-BCC4-10718964441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822960" y="1593360"/>
            <a:ext cx="98578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 (true positive rate)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Indicates correctly segmented voxels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Reduced in case of under-segmentation</a:t>
            </a:r>
            <a:endParaRPr b="0" lang="en-US" sz="2800" spc="-1" strike="noStrike">
              <a:latin typeface="Arial"/>
            </a:endParaRPr>
          </a:p>
          <a:p>
            <a:pPr marL="45792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=TP/(TP+FN)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 (true negative rate)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Indicates correctly rejected voxels 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Reduced in case of over-segmentation</a:t>
            </a:r>
            <a:endParaRPr b="0" lang="en-US" sz="28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=TN/(TN+FP)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8AFFA68-1BCD-4968-886B-36E1302F516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7280" cy="2897280"/>
          </a:xfrm>
          <a:prstGeom prst="rect">
            <a:avLst/>
          </a:prstGeom>
          <a:ln>
            <a:noFill/>
          </a:ln>
        </p:spPr>
      </p:pic>
      <p:pic>
        <p:nvPicPr>
          <p:cNvPr id="24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7280" cy="2897280"/>
          </a:xfrm>
          <a:prstGeom prst="rect">
            <a:avLst/>
          </a:prstGeom>
          <a:ln>
            <a:noFill/>
          </a:ln>
        </p:spPr>
      </p:pic>
      <p:pic>
        <p:nvPicPr>
          <p:cNvPr id="24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7280" cy="289728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849240" y="4662720"/>
            <a:ext cx="255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0.3715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0.9583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0.9955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023360" y="4652640"/>
            <a:ext cx="255780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0.6288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0.971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0.9984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6949440" y="4628880"/>
            <a:ext cx="255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0.6781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0.9179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0.9989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5CD6A4-BFDB-41CF-B6EE-90137F2E67A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7280" cy="2897280"/>
          </a:xfrm>
          <a:prstGeom prst="rect">
            <a:avLst/>
          </a:prstGeom>
          <a:ln>
            <a:noFill/>
          </a:ln>
        </p:spPr>
      </p:pic>
      <p:pic>
        <p:nvPicPr>
          <p:cNvPr id="25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7280" cy="2897280"/>
          </a:xfrm>
          <a:prstGeom prst="rect">
            <a:avLst/>
          </a:prstGeom>
          <a:ln>
            <a:noFill/>
          </a:ln>
        </p:spPr>
      </p:pic>
      <p:pic>
        <p:nvPicPr>
          <p:cNvPr id="25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7280" cy="289728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849240" y="4662720"/>
            <a:ext cx="255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0.7221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0.9658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0.9426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4023360" y="4652640"/>
            <a:ext cx="255780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0.7517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0.9638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0.9514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6949440" y="4628880"/>
            <a:ext cx="255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Dice: 0.7511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Sensitivity: 0.9463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Specificity: 0.9087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41739A-A33C-41A7-BAC7-B344B29E075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852160" y="4918320"/>
            <a:ext cx="3564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C=15, G=5, full training set with less data points per patient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0" name="Grafik 259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3540240" cy="3430080"/>
          </a:xfrm>
          <a:prstGeom prst="rect">
            <a:avLst/>
          </a:prstGeom>
          <a:ln>
            <a:noFill/>
          </a:ln>
        </p:spPr>
      </p:pic>
      <p:pic>
        <p:nvPicPr>
          <p:cNvPr id="261" name="Grafik 260" descr=""/>
          <p:cNvPicPr/>
          <p:nvPr/>
        </p:nvPicPr>
        <p:blipFill>
          <a:blip r:embed="rId2"/>
          <a:stretch/>
        </p:blipFill>
        <p:spPr>
          <a:xfrm>
            <a:off x="5852160" y="1463040"/>
            <a:ext cx="3564360" cy="3453480"/>
          </a:xfrm>
          <a:prstGeom prst="rect">
            <a:avLst/>
          </a:prstGeom>
          <a:ln>
            <a:noFill/>
          </a:ln>
        </p:spPr>
      </p:pic>
      <p:sp>
        <p:nvSpPr>
          <p:cNvPr id="262" name="CustomShape 6"/>
          <p:cNvSpPr/>
          <p:nvPr/>
        </p:nvSpPr>
        <p:spPr>
          <a:xfrm>
            <a:off x="1463040" y="4947480"/>
            <a:ext cx="3564360" cy="9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C=15, G=5, reduced training set with increased data points per patient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50C256-E35E-419C-9609-2E872E3818F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914400" y="1396800"/>
            <a:ext cx="9312120" cy="49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(rbf)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982739-C1E0-4E10-949C-0ED721B59D1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3085200" y="1368360"/>
            <a:ext cx="6094800" cy="457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365040"/>
            <a:ext cx="90309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38080" y="1825560"/>
            <a:ext cx="903096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C3D5076-0C11-4482-A728-8EB7703869D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838080" y="1825560"/>
            <a:ext cx="985788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SVM with linear kernel struggles in capturing complex shapes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Overall segmentation quality is best with an SVM rbf kernel; comparable to random forest.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Balancing out training samples per class and reducing training subjects by simultaneously increasing the samples per subject did not change the performance due to well registered and consistent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Sensitivity and specificity can be used to asses over- and under-segmentation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903132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Clinical Problem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Goals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Setup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Methods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Results / Discussion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55243D-5758-422E-90B0-8B18DD8B418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2190320" cy="3696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Clinical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2BF878-1B1D-4A4D-B8F5-D5340438B05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838080" y="18255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Neurodegenerative diseases: Alzheimer, Parkinson, …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High clinical need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Numbers to increase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Degree and progression of the disease (Alzheimer)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Atrophy of the brain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Segmentation of brain tissues in MRI images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Manual segmentation not viable</a:t>
            </a:r>
            <a:endParaRPr b="0" lang="en-US" sz="2800" spc="-1" strike="noStrike">
              <a:latin typeface="Arial"/>
            </a:endParaRPr>
          </a:p>
          <a:p>
            <a:pPr lvl="1" marL="9151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Machine Learning approach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4" name="Grafik 2" descr=""/>
          <p:cNvPicPr/>
          <p:nvPr/>
        </p:nvPicPr>
        <p:blipFill>
          <a:blip r:embed="rId1"/>
          <a:stretch/>
        </p:blipFill>
        <p:spPr>
          <a:xfrm>
            <a:off x="4242600" y="0"/>
            <a:ext cx="3704040" cy="36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Goals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A6B2A1-2293-4C80-946B-FA7C0587514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38080" y="18255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Understand differences and advantages of different machine learning approaches on segmenting brain tissues.</a:t>
            </a:r>
            <a:endParaRPr b="0" lang="en-US" sz="32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32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32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Interpret individual feature importance and their influence on segmentation quality.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Setup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8255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60FB54-DEDF-4D72-B626-0B3088B5E5B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990360" y="197784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100 unrelated healthy subjects – Human Connectome Project preprocessed data set (skull stripped, bias field corrected, registered, …)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Pipeline – Supervised Machine Learning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Training on training data (70 ground truth images)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Testing on testing data (30 unseen images)</a:t>
            </a:r>
            <a:endParaRPr b="0" lang="en-US" sz="2800" spc="-1" strike="noStrike">
              <a:latin typeface="Arial"/>
            </a:endParaRPr>
          </a:p>
          <a:p>
            <a:pPr lvl="1" marL="914400" indent="-455400">
              <a:lnSpc>
                <a:spcPct val="90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Usually testing on less images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rafik 6" descr=""/>
          <p:cNvPicPr/>
          <p:nvPr/>
        </p:nvPicPr>
        <p:blipFill>
          <a:blip r:embed="rId1"/>
          <a:stretch/>
        </p:blipFill>
        <p:spPr>
          <a:xfrm>
            <a:off x="0" y="2269800"/>
            <a:ext cx="12190320" cy="4652280"/>
          </a:xfrm>
          <a:prstGeom prst="rect">
            <a:avLst/>
          </a:prstGeom>
          <a:ln>
            <a:noFill/>
          </a:ln>
        </p:spPr>
      </p:pic>
      <p:pic>
        <p:nvPicPr>
          <p:cNvPr id="189" name="Grafik 4" descr=""/>
          <p:cNvPicPr/>
          <p:nvPr/>
        </p:nvPicPr>
        <p:blipFill>
          <a:blip r:embed="rId2"/>
          <a:stretch/>
        </p:blipFill>
        <p:spPr>
          <a:xfrm>
            <a:off x="6288840" y="273600"/>
            <a:ext cx="4888080" cy="3466440"/>
          </a:xfrm>
          <a:prstGeom prst="rect">
            <a:avLst/>
          </a:prstGeom>
          <a:ln>
            <a:noFill/>
          </a:ln>
        </p:spPr>
      </p:pic>
      <p:sp>
        <p:nvSpPr>
          <p:cNvPr id="190" name="Line 3"/>
          <p:cNvSpPr/>
          <p:nvPr/>
        </p:nvSpPr>
        <p:spPr>
          <a:xfrm flipH="1" flipV="1">
            <a:off x="6321600" y="3741840"/>
            <a:ext cx="142488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4"/>
          <p:cNvSpPr/>
          <p:nvPr/>
        </p:nvSpPr>
        <p:spPr>
          <a:xfrm flipH="1">
            <a:off x="9653040" y="3729960"/>
            <a:ext cx="142524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5"/>
          <p:cNvSpPr/>
          <p:nvPr/>
        </p:nvSpPr>
        <p:spPr>
          <a:xfrm>
            <a:off x="6321960" y="2985480"/>
            <a:ext cx="4754520" cy="7426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6"/>
          <p:cNvSpPr/>
          <p:nvPr/>
        </p:nvSpPr>
        <p:spPr>
          <a:xfrm>
            <a:off x="10554120" y="1800"/>
            <a:ext cx="1636200" cy="276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825560"/>
            <a:ext cx="985824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Evaluate different methods for segmentation</a:t>
            </a:r>
            <a:endParaRPr b="0" lang="en-US" sz="28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Random forest</a:t>
            </a:r>
            <a:endParaRPr b="0" lang="en-US" sz="24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Logistic regression</a:t>
            </a:r>
            <a:endParaRPr b="0" lang="en-US" sz="24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SVM linear</a:t>
            </a:r>
            <a:endParaRPr b="0" lang="en-US" sz="24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SVM linear polynomial features (x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, y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, z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5792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SVM rbf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Approach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Balance training samples per class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Adjust training samples with respect to training images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Investigate ground-truth variance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Evaluate different metrics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2E24E71-AF35-4355-B1D2-685DD647227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Results / 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903132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681CFE-3488-4047-AEBC-C4DC3A4A9F7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4" name="Picture 100" descr=""/>
          <p:cNvPicPr/>
          <p:nvPr/>
        </p:nvPicPr>
        <p:blipFill>
          <a:blip r:embed="rId1"/>
          <a:stretch/>
        </p:blipFill>
        <p:spPr>
          <a:xfrm>
            <a:off x="1188720" y="1548000"/>
            <a:ext cx="8410320" cy="476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90313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Insights SVM (linear)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19.12.2018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Segmentation of brain tissues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AABA18A-F62F-4BF1-9A35-61CB280A883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9" name="Grafik 209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7760" cy="385776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4846320" y="1645920"/>
            <a:ext cx="521100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LT Std 55 Roman"/>
                <a:ea typeface="DejaVu Sans"/>
              </a:rPr>
              <a:t>Linear Position Features cannot capture shape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4949640" y="2513880"/>
            <a:ext cx="5332680" cy="39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LibreOffice/6.1.3.2$Linux_X86_64 LibreOffice_project/10$Build-2</Application>
  <Words>947</Words>
  <Paragraphs>193</Paragraphs>
  <Company>ProUser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2018-10-31T07:57:36Z</dcterms:created>
  <dc:creator>Hanspeter Baenis</dc:creator>
  <dc:description/>
  <dc:language>en-US</dc:language>
  <cp:lastModifiedBy/>
  <dcterms:modified xsi:type="dcterms:W3CDTF">2018-12-19T06:57:47Z</dcterms:modified>
  <cp:revision>65</cp:revision>
  <dc:subject/>
  <dc:title>Midterm Mialab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