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525" autoAdjust="0"/>
  </p:normalViewPr>
  <p:slideViewPr>
    <p:cSldViewPr snapToGrid="0">
      <p:cViewPr varScale="1">
        <p:scale>
          <a:sx n="85" d="100"/>
          <a:sy n="85" d="100"/>
        </p:scale>
        <p:origin x="14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140B2A9-4971-469E-B61B-51C5ABF4221C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124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BC501CC-2595-4131-B1C7-CD66E388D79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0790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0381756-D6C5-41F0-B851-9F44F11C332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2882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Logistic regression, SVM linear, SVM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rbf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(radial basis function kernel): 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compare how they do with respect to the existing random forest in the pipeline (what’s the potential if we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</a:rPr>
              <a:t>finetune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 the methods and what parameters and changes lead to what outcome?)</a:t>
            </a:r>
            <a:endParaRPr lang="en-US" sz="2000" b="1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</a:rPr>
              <a:t>Importances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 of features for the different methods and gaining an understanding how changes effect the segmentation.</a:t>
            </a:r>
            <a:endParaRPr lang="en-US" sz="2000" b="1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Approaches:</a:t>
            </a:r>
            <a:endParaRPr lang="en-US" sz="2000" b="0" strike="noStrike" spc="-1" dirty="0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7 original features + polynomial features (position -&gt; x^2,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xy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xz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yz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, y^2, z^2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) mapping the input into high-dimensional feature spaces to perform non-linear classification</a:t>
            </a:r>
            <a:endParaRPr lang="en-US" sz="2000" b="1" strike="noStrike" spc="-1" dirty="0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Parameter tuning 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GridSearch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for C where applicable)</a:t>
            </a:r>
            <a:endParaRPr lang="en-US" sz="2000" b="0" strike="noStrike" spc="-1" dirty="0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Balance of training examples per class 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(smaller structures are relatively more taken into account)</a:t>
            </a:r>
            <a:endParaRPr lang="en-US" sz="2000" b="1" strike="noStrike" spc="-1" dirty="0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Feature scaling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16195F6-38B3-4A78-972D-B9922FA871A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298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/>
          <p:nvPr/>
        </p:nvPicPr>
        <p:blipFill>
          <a:blip r:embed="rId14"/>
          <a:stretch/>
        </p:blipFill>
        <p:spPr>
          <a:xfrm>
            <a:off x="9872280" y="0"/>
            <a:ext cx="2319120" cy="23191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03312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/>
          <p:cNvPicPr/>
          <p:nvPr/>
        </p:nvPicPr>
        <p:blipFill>
          <a:blip r:embed="rId14"/>
          <a:stretch/>
        </p:blipFill>
        <p:spPr>
          <a:xfrm>
            <a:off x="9872280" y="0"/>
            <a:ext cx="2319120" cy="23191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8280" y="164736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000000"/>
                </a:solidFill>
                <a:latin typeface="Calibri Light"/>
              </a:rPr>
              <a:t>Segmentation of brain tissues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8280" y="47703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Midterm Presentation MIALab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Matthias Fontanellaz, Michel Hayoz, Jonas Ledergerber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07.11.2018, ISTB Uni Bern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9246" y="284079"/>
            <a:ext cx="5949244" cy="286232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</a:rPr>
              <a:t>FEEDBACK:</a:t>
            </a:r>
          </a:p>
          <a:p>
            <a:pPr marL="285750" indent="-285750">
              <a:buFontTx/>
              <a:buChar char="-"/>
            </a:pPr>
            <a:r>
              <a:rPr lang="de-CH" dirty="0" smtClean="0"/>
              <a:t>Sensitivity / specificity as a metric (over-, undersegm.)</a:t>
            </a:r>
          </a:p>
          <a:p>
            <a:pPr marL="285750" indent="-285750">
              <a:buFontTx/>
              <a:buChar char="-"/>
            </a:pPr>
            <a:r>
              <a:rPr lang="de-CH" dirty="0" smtClean="0"/>
              <a:t>No simpler method</a:t>
            </a:r>
          </a:p>
          <a:p>
            <a:pPr marL="285750" indent="-285750">
              <a:buFontTx/>
              <a:buChar char="-"/>
            </a:pPr>
            <a:r>
              <a:rPr lang="de-CH" dirty="0" smtClean="0"/>
              <a:t>Take more training samples on less training images</a:t>
            </a:r>
          </a:p>
          <a:p>
            <a:pPr marL="285750" indent="-285750">
              <a:buFontTx/>
              <a:buChar char="-"/>
            </a:pPr>
            <a:r>
              <a:rPr lang="de-CH" dirty="0" smtClean="0"/>
              <a:t>Add one slide on clinical problem</a:t>
            </a:r>
          </a:p>
          <a:p>
            <a:pPr marL="285750" indent="-285750">
              <a:buFontTx/>
              <a:buChar char="-"/>
            </a:pPr>
            <a:r>
              <a:rPr lang="de-CH" dirty="0" smtClean="0"/>
              <a:t>More numbers for images in presentation (stats etc.)</a:t>
            </a:r>
          </a:p>
          <a:p>
            <a:pPr marL="285750" indent="-285750">
              <a:buFontTx/>
              <a:buChar char="-"/>
            </a:pPr>
            <a:r>
              <a:rPr lang="de-CH" dirty="0" smtClean="0"/>
              <a:t>Reasoning / interpretation very good</a:t>
            </a:r>
          </a:p>
          <a:p>
            <a:pPr marL="285750" indent="-285750">
              <a:buFontTx/>
              <a:buChar char="-"/>
            </a:pPr>
            <a:r>
              <a:rPr lang="de-CH" dirty="0" smtClean="0"/>
              <a:t>Plot feature importance (numbers / bars)</a:t>
            </a:r>
          </a:p>
          <a:p>
            <a:pPr marL="285750" indent="-285750">
              <a:buFontTx/>
              <a:buChar char="-"/>
            </a:pPr>
            <a:r>
              <a:rPr lang="de-CH" dirty="0" smtClean="0"/>
              <a:t>More insight in the situation (training-, testing-setup)</a:t>
            </a:r>
          </a:p>
          <a:p>
            <a:pPr marL="285750" indent="-285750">
              <a:buFontTx/>
              <a:buChar char="-"/>
            </a:pPr>
            <a:r>
              <a:rPr lang="de-CH" dirty="0" smtClean="0"/>
              <a:t>Compare testing-time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90331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Content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38080" y="1825560"/>
            <a:ext cx="903312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Approach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Progress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Challenges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Insights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Outlook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07.11.2018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3EEEF0D-96B8-458C-AE01-F2651B56BC8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90331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Approach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8080" y="1825560"/>
            <a:ext cx="98600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Evaluate different methods for segmentation: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Random forest, Logistic regression, SVM linear, SVM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rbf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Approach: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Polynomial features (x^2, y^2, … 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xz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)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Parameter tuning 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GridSearch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for C and Gamma)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Balance of training examples per class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Feature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scaling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07.11.2018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9191E88-92AF-41E1-AE11-D30D0F798FD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90331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Progress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38080" y="1825560"/>
            <a:ext cx="903312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07.11.2018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5C98420-BB98-48B4-A644-4A7D40222D4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2"/>
          <a:stretch/>
        </p:blipFill>
        <p:spPr>
          <a:xfrm>
            <a:off x="1645920" y="1554480"/>
            <a:ext cx="8412120" cy="476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38080" y="365040"/>
            <a:ext cx="90331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Insights SVM (linear)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07.11.2018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2A93C0C-1332-46CD-B6BD-9BF46A5834A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914400" y="4846320"/>
            <a:ext cx="255996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Same features as RF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→ intensity feature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2" name="CustomShape 6"/>
          <p:cNvSpPr/>
          <p:nvPr/>
        </p:nvSpPr>
        <p:spPr>
          <a:xfrm>
            <a:off x="4023360" y="4846320"/>
            <a:ext cx="255996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Balanced samples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→ intensity feature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→ small structures important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3" name="CustomShape 7"/>
          <p:cNvSpPr/>
          <p:nvPr/>
        </p:nvSpPr>
        <p:spPr>
          <a:xfrm>
            <a:off x="6949440" y="4846320"/>
            <a:ext cx="310896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order coordinates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→ position feature important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→ complex boundaries require high order terms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14" name="Picture 113"/>
          <p:cNvPicPr/>
          <p:nvPr/>
        </p:nvPicPr>
        <p:blipFill>
          <a:blip r:embed="rId2"/>
          <a:stretch/>
        </p:blipFill>
        <p:spPr>
          <a:xfrm>
            <a:off x="3931920" y="1730520"/>
            <a:ext cx="2900160" cy="2841480"/>
          </a:xfrm>
          <a:prstGeom prst="rect">
            <a:avLst/>
          </a:prstGeom>
          <a:ln>
            <a:noFill/>
          </a:ln>
        </p:spPr>
      </p:pic>
      <p:pic>
        <p:nvPicPr>
          <p:cNvPr id="115" name="Picture 114"/>
          <p:cNvPicPr/>
          <p:nvPr/>
        </p:nvPicPr>
        <p:blipFill>
          <a:blip r:embed="rId3"/>
          <a:stretch/>
        </p:blipFill>
        <p:spPr>
          <a:xfrm>
            <a:off x="838080" y="1740960"/>
            <a:ext cx="2849040" cy="283104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4"/>
          <a:srcRect l="14223"/>
          <a:stretch/>
        </p:blipFill>
        <p:spPr>
          <a:xfrm>
            <a:off x="7223760" y="1737360"/>
            <a:ext cx="2468880" cy="282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38080" y="365040"/>
            <a:ext cx="90331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Insights SVM (rbf)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07.11.2018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40A2700-9FB7-44D0-8D6A-E825D3A9ECF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21" name="Picture 120"/>
          <p:cNvPicPr/>
          <p:nvPr/>
        </p:nvPicPr>
        <p:blipFill>
          <a:blip r:embed="rId2"/>
          <a:stretch/>
        </p:blipFill>
        <p:spPr>
          <a:xfrm>
            <a:off x="849240" y="1763640"/>
            <a:ext cx="2899440" cy="2899440"/>
          </a:xfrm>
          <a:prstGeom prst="rect">
            <a:avLst/>
          </a:prstGeom>
          <a:ln>
            <a:noFill/>
          </a:ln>
        </p:spPr>
      </p:pic>
      <p:pic>
        <p:nvPicPr>
          <p:cNvPr id="122" name="Picture 121"/>
          <p:cNvPicPr/>
          <p:nvPr/>
        </p:nvPicPr>
        <p:blipFill>
          <a:blip r:embed="rId3"/>
          <a:stretch/>
        </p:blipFill>
        <p:spPr>
          <a:xfrm>
            <a:off x="6792840" y="1763640"/>
            <a:ext cx="2899440" cy="2899440"/>
          </a:xfrm>
          <a:prstGeom prst="rect">
            <a:avLst/>
          </a:prstGeom>
          <a:ln>
            <a:noFill/>
          </a:ln>
        </p:spPr>
      </p:pic>
      <p:pic>
        <p:nvPicPr>
          <p:cNvPr id="123" name="Picture 122"/>
          <p:cNvPicPr/>
          <p:nvPr/>
        </p:nvPicPr>
        <p:blipFill>
          <a:blip r:embed="rId4"/>
          <a:stretch/>
        </p:blipFill>
        <p:spPr>
          <a:xfrm>
            <a:off x="3823560" y="1753560"/>
            <a:ext cx="2899440" cy="2899440"/>
          </a:xfrm>
          <a:prstGeom prst="rect">
            <a:avLst/>
          </a:prstGeom>
          <a:ln>
            <a:noFill/>
          </a:ln>
        </p:spPr>
      </p:pic>
      <p:sp>
        <p:nvSpPr>
          <p:cNvPr id="124" name="CustomShape 5"/>
          <p:cNvSpPr/>
          <p:nvPr/>
        </p:nvSpPr>
        <p:spPr>
          <a:xfrm>
            <a:off x="914400" y="4846320"/>
            <a:ext cx="255996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C=5, G=0.3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Oversegmentation of small structures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4023360" y="4846320"/>
            <a:ext cx="255996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Random Forest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Reference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6" name="CustomShape 7"/>
          <p:cNvSpPr/>
          <p:nvPr/>
        </p:nvSpPr>
        <p:spPr>
          <a:xfrm>
            <a:off x="6949440" y="4846320"/>
            <a:ext cx="255996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C=15, G=10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Undersegmentation of small structures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365040"/>
            <a:ext cx="90331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Insights SVM (rbf)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07.11.2018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13BD78E-EC70-4294-8A5E-C457C0379AF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31" name="Picture 130"/>
          <p:cNvPicPr/>
          <p:nvPr/>
        </p:nvPicPr>
        <p:blipFill>
          <a:blip r:embed="rId2"/>
          <a:stretch/>
        </p:blipFill>
        <p:spPr>
          <a:xfrm>
            <a:off x="933840" y="1353600"/>
            <a:ext cx="4095000" cy="4095000"/>
          </a:xfrm>
          <a:prstGeom prst="rect">
            <a:avLst/>
          </a:prstGeom>
          <a:ln>
            <a:noFill/>
          </a:ln>
        </p:spPr>
      </p:pic>
      <p:pic>
        <p:nvPicPr>
          <p:cNvPr id="132" name="Picture 131"/>
          <p:cNvPicPr/>
          <p:nvPr/>
        </p:nvPicPr>
        <p:blipFill>
          <a:blip r:embed="rId3"/>
          <a:stretch/>
        </p:blipFill>
        <p:spPr>
          <a:xfrm>
            <a:off x="5322960" y="1371600"/>
            <a:ext cx="4095000" cy="4095000"/>
          </a:xfrm>
          <a:prstGeom prst="rect">
            <a:avLst/>
          </a:prstGeom>
          <a:ln>
            <a:noFill/>
          </a:ln>
        </p:spPr>
      </p:pic>
      <p:sp>
        <p:nvSpPr>
          <p:cNvPr id="133" name="CustomShape 5"/>
          <p:cNvSpPr/>
          <p:nvPr/>
        </p:nvSpPr>
        <p:spPr>
          <a:xfrm>
            <a:off x="1645920" y="5524200"/>
            <a:ext cx="255996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Random Forest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Reference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6309360" y="5498280"/>
            <a:ext cx="255996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C=15, G=5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90331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Outlook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38080" y="1825560"/>
            <a:ext cx="903312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Compare results with simple segmentation methods</a:t>
            </a:r>
            <a:endParaRPr lang="en-U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Use another evaluation metric</a:t>
            </a:r>
            <a:endParaRPr lang="en-U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Evaluate on full test set </a:t>
            </a:r>
            <a:endParaRPr lang="en-U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Parameter tuning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07.11.2018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422F7C2-F130-40CB-9FD8-C74940B42C8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396</Words>
  <Application>Microsoft Office PowerPoint</Application>
  <PresentationFormat>Widescreen</PresentationFormat>
  <Paragraphs>87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DejaVu Sans</vt:lpstr>
      <vt:lpstr>StarSymbol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ProUser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Mialab</dc:title>
  <dc:subject/>
  <dc:creator>Hanspeter Baenis</dc:creator>
  <dc:description/>
  <cp:lastModifiedBy>Hanspeter Baenis</cp:lastModifiedBy>
  <cp:revision>26</cp:revision>
  <dcterms:created xsi:type="dcterms:W3CDTF">2018-10-31T07:57:36Z</dcterms:created>
  <dcterms:modified xsi:type="dcterms:W3CDTF">2018-11-07T08:48:21Z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ProUser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</Properties>
</file>