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jpeg" ContentType="image/jpeg"/>
  <Override PartName="/ppt/media/image19.png" ContentType="image/png"/>
  <Override PartName="/ppt/media/image13.png" ContentType="image/png"/>
  <Override PartName="/ppt/media/image14.wmf" ContentType="image/x-wmf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671CEB0-92EE-436F-BB50-8BAC75058E7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3A52131-A5A4-460E-AD6A-9A77EBFAA83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73B3C46-69B3-4F65-8DA6-6EBBD5AAC41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Neurodegenerative  diseases  of  the  central  nervous  system are  still  one  of  the  greatest  areas  of  unmet  clinical  need in  the  world  [1].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Neurodegenerative  diseases  like  Alzheimer, Parkinson, ALS or Huntingdon’s disease affect mostly elderly people.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For example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only 2 percent of all dementia cases start before  the  age  of  65  years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As  the  older  adult  population  in developed countries will increase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, neurodegenerative diseases are predicted to increase as well leading to high costs for the care of these people [2].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!!!CLICK!!!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Because of the expected increase in need for segmentation, a manual segmentation is not any longer viable due to large amount of time needed.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0215AC3-A1C4-47A1-B650-85990E36C65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60FFECB-7CA8-43FD-A17E-695A0EA13ED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image analysis pipeline used is the MIALab Pipeline v2018 [4] from previous work at the ISTB Bern.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B285E5A-7658-4124-B7B3-4E48E426BE4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200" cy="480960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 original  pipeline  uses  a  random  forest  tree  approach for classification, that includes a training-cycle with a total of 100 ground truth images and 100’000 samples for background, grey  and  white  matter  as  well  as  roughly  25’000  samples for  hippocampus,  amygdala  and  thalamus.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following features were used in the basic pipeline: T1 and T2 intensities and gradient magnitude, x, y, z coordinates.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Our project focused on the classification part and we introduced different methods to assess differences in methods and parameters.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278960" y="10157400"/>
            <a:ext cx="327924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E68E7A89-8185-4421-A514-1298837AC0A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Approaches: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 original features + polynomial features (position -&gt; x^2, xy, xz, yz, y^2, z^2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mapping the input into high-dimensional feature spaces to perform non-linear classification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Parameter tuning (GridSearch for C where applicable)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 of training examples per class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(smaller structures are relatively more taken into account)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scaling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9667ED1-11AA-4EE0-865A-992C03CBAF6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9872280" y="0"/>
            <a:ext cx="2317680" cy="23176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6" descr=""/>
          <p:cNvPicPr/>
          <p:nvPr/>
        </p:nvPicPr>
        <p:blipFill>
          <a:blip r:embed="rId2"/>
          <a:stretch/>
        </p:blipFill>
        <p:spPr>
          <a:xfrm>
            <a:off x="9872280" y="0"/>
            <a:ext cx="2317680" cy="231768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6" descr=""/>
          <p:cNvPicPr/>
          <p:nvPr/>
        </p:nvPicPr>
        <p:blipFill>
          <a:blip r:embed="rId2"/>
          <a:stretch/>
        </p:blipFill>
        <p:spPr>
          <a:xfrm>
            <a:off x="9872280" y="0"/>
            <a:ext cx="2317680" cy="231768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wmf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28280" y="1647360"/>
            <a:ext cx="9141840" cy="23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Segmentation of brain tissues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28280" y="4770360"/>
            <a:ext cx="9141840" cy="165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Final Presentation MIALab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Matthias Fontanellaz, Michel Hayoz, Jonas Ledergerber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19.12.2018, ISTB Uni Bern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838080" y="365040"/>
            <a:ext cx="90316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Insights SVM (linear)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19.12.2018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Segmentation of brain tissues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395A5C1-1CBA-4201-909A-02E3470B3558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5"/>
          <p:cNvSpPr/>
          <p:nvPr/>
        </p:nvSpPr>
        <p:spPr>
          <a:xfrm>
            <a:off x="4846320" y="1645920"/>
            <a:ext cx="521136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Second order position features → ellipsoids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7" name="Grafik 216" descr=""/>
          <p:cNvPicPr/>
          <p:nvPr/>
        </p:nvPicPr>
        <p:blipFill>
          <a:blip r:embed="rId1"/>
          <a:stretch/>
        </p:blipFill>
        <p:spPr>
          <a:xfrm>
            <a:off x="914400" y="1828800"/>
            <a:ext cx="3858120" cy="3766680"/>
          </a:xfrm>
          <a:prstGeom prst="rect">
            <a:avLst/>
          </a:prstGeom>
          <a:ln>
            <a:noFill/>
          </a:ln>
        </p:spPr>
      </p:pic>
      <p:pic>
        <p:nvPicPr>
          <p:cNvPr id="208" name="Grafik 217" descr=""/>
          <p:cNvPicPr/>
          <p:nvPr/>
        </p:nvPicPr>
        <p:blipFill>
          <a:blip r:embed="rId2"/>
          <a:stretch/>
        </p:blipFill>
        <p:spPr>
          <a:xfrm>
            <a:off x="4950360" y="2514960"/>
            <a:ext cx="5331960" cy="399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838080" y="365040"/>
            <a:ext cx="90316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Insights SVM (linear)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19.12.2018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Segmentation of brain tissues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A129AD8-C3F2-4CC8-80E3-7EE506169ABD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5"/>
          <p:cNvSpPr/>
          <p:nvPr/>
        </p:nvSpPr>
        <p:spPr>
          <a:xfrm>
            <a:off x="4846320" y="1645920"/>
            <a:ext cx="521136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Sum of ground-truth over training samples (Amygdala)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Very low variance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Grafik 223" descr=""/>
          <p:cNvPicPr/>
          <p:nvPr/>
        </p:nvPicPr>
        <p:blipFill>
          <a:blip r:embed="rId1"/>
          <a:stretch/>
        </p:blipFill>
        <p:spPr>
          <a:xfrm>
            <a:off x="198360" y="1733760"/>
            <a:ext cx="4744440" cy="370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838080" y="365040"/>
            <a:ext cx="903132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Insights SVM (rbf)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19.12.2018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Segmentation of brain tissues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36F34E6-7E3C-4E63-B15C-F0E429F55C6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5"/>
          <p:cNvSpPr/>
          <p:nvPr/>
        </p:nvSpPr>
        <p:spPr>
          <a:xfrm>
            <a:off x="822960" y="1593360"/>
            <a:ext cx="985824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Parameter used to tune the 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54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Slackness 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54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Kernel width gamma = 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54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Optimal parameter set: C = 15, gamma = 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Assessing feature importance is more complex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54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Optimizing dual form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54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Visual methods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54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Sensitivity and Specificity to asses segmentation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838080" y="365040"/>
            <a:ext cx="903132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Insights SVM (rbf)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19.12.2018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Segmentation of brain tissues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4"/>
          <p:cNvSpPr/>
          <p:nvPr/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7B57652-4605-41B5-9151-2AA0111D9538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5"/>
          <p:cNvSpPr/>
          <p:nvPr/>
        </p:nvSpPr>
        <p:spPr>
          <a:xfrm>
            <a:off x="822960" y="1593360"/>
            <a:ext cx="985824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Sensitivity (true positive rate)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54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Indicates correctly segmented voxels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54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Reduced in case of under-segmentation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54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=TP/(TP+FN)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Specificity (true negative rate)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54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Indicates correctly rejected voxels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54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Reduced in case of over-segmentation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54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=TN/(TN+FP)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838080" y="365040"/>
            <a:ext cx="903132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Insights SVM (rbf)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19.12.2018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Segmentation of brain tissues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484A8E2-215A-44BA-83F4-91E0DCFCC59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9" name="Picture 120" descr=""/>
          <p:cNvPicPr/>
          <p:nvPr/>
        </p:nvPicPr>
        <p:blipFill>
          <a:blip r:embed="rId1"/>
          <a:stretch/>
        </p:blipFill>
        <p:spPr>
          <a:xfrm>
            <a:off x="849240" y="1763640"/>
            <a:ext cx="2897640" cy="2897640"/>
          </a:xfrm>
          <a:prstGeom prst="rect">
            <a:avLst/>
          </a:prstGeom>
          <a:ln>
            <a:noFill/>
          </a:ln>
        </p:spPr>
      </p:pic>
      <p:pic>
        <p:nvPicPr>
          <p:cNvPr id="230" name="Picture 121" descr=""/>
          <p:cNvPicPr/>
          <p:nvPr/>
        </p:nvPicPr>
        <p:blipFill>
          <a:blip r:embed="rId2"/>
          <a:stretch/>
        </p:blipFill>
        <p:spPr>
          <a:xfrm>
            <a:off x="6792840" y="1763640"/>
            <a:ext cx="2897640" cy="2897640"/>
          </a:xfrm>
          <a:prstGeom prst="rect">
            <a:avLst/>
          </a:prstGeom>
          <a:ln>
            <a:noFill/>
          </a:ln>
        </p:spPr>
      </p:pic>
      <p:pic>
        <p:nvPicPr>
          <p:cNvPr id="231" name="Picture 122" descr=""/>
          <p:cNvPicPr/>
          <p:nvPr/>
        </p:nvPicPr>
        <p:blipFill>
          <a:blip r:embed="rId3"/>
          <a:stretch/>
        </p:blipFill>
        <p:spPr>
          <a:xfrm>
            <a:off x="3823560" y="1753560"/>
            <a:ext cx="2897640" cy="2897640"/>
          </a:xfrm>
          <a:prstGeom prst="rect">
            <a:avLst/>
          </a:prstGeom>
          <a:ln>
            <a:noFill/>
          </a:ln>
        </p:spPr>
      </p:pic>
      <p:sp>
        <p:nvSpPr>
          <p:cNvPr id="232" name="CustomShape 5"/>
          <p:cNvSpPr/>
          <p:nvPr/>
        </p:nvSpPr>
        <p:spPr>
          <a:xfrm>
            <a:off x="849240" y="4662720"/>
            <a:ext cx="255816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C=1, G=0.3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For Hippocampus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Dice: 0.3715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Sensitivity: 0.9583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Specificity: 0.9955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6"/>
          <p:cNvSpPr/>
          <p:nvPr/>
        </p:nvSpPr>
        <p:spPr>
          <a:xfrm>
            <a:off x="4023360" y="4652640"/>
            <a:ext cx="255816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Random Forest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For Hippocampus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Dice: 0.6288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Sensitivity: 0.971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Specificity: 0.9984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7"/>
          <p:cNvSpPr/>
          <p:nvPr/>
        </p:nvSpPr>
        <p:spPr>
          <a:xfrm>
            <a:off x="6949440" y="4628880"/>
            <a:ext cx="255816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C=15, G=10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For Hippocampus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Dice: 0.6781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Sensitivity: 0.9179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Specificity: 0.9989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838080" y="365040"/>
            <a:ext cx="903132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Insights SVM (rbf)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19.12.2018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Segmentation of brain tissues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71B5FC7-3D6D-4BAE-8F79-4F333BCB33D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9" name="Picture 120" descr=""/>
          <p:cNvPicPr/>
          <p:nvPr/>
        </p:nvPicPr>
        <p:blipFill>
          <a:blip r:embed="rId1"/>
          <a:stretch/>
        </p:blipFill>
        <p:spPr>
          <a:xfrm>
            <a:off x="849240" y="1763640"/>
            <a:ext cx="2897640" cy="2897640"/>
          </a:xfrm>
          <a:prstGeom prst="rect">
            <a:avLst/>
          </a:prstGeom>
          <a:ln>
            <a:noFill/>
          </a:ln>
        </p:spPr>
      </p:pic>
      <p:pic>
        <p:nvPicPr>
          <p:cNvPr id="240" name="Picture 121" descr=""/>
          <p:cNvPicPr/>
          <p:nvPr/>
        </p:nvPicPr>
        <p:blipFill>
          <a:blip r:embed="rId2"/>
          <a:stretch/>
        </p:blipFill>
        <p:spPr>
          <a:xfrm>
            <a:off x="6792840" y="1763640"/>
            <a:ext cx="2897640" cy="2897640"/>
          </a:xfrm>
          <a:prstGeom prst="rect">
            <a:avLst/>
          </a:prstGeom>
          <a:ln>
            <a:noFill/>
          </a:ln>
        </p:spPr>
      </p:pic>
      <p:pic>
        <p:nvPicPr>
          <p:cNvPr id="241" name="Picture 122" descr=""/>
          <p:cNvPicPr/>
          <p:nvPr/>
        </p:nvPicPr>
        <p:blipFill>
          <a:blip r:embed="rId3"/>
          <a:stretch/>
        </p:blipFill>
        <p:spPr>
          <a:xfrm>
            <a:off x="3823560" y="1753560"/>
            <a:ext cx="2897640" cy="2897640"/>
          </a:xfrm>
          <a:prstGeom prst="rect">
            <a:avLst/>
          </a:prstGeom>
          <a:ln>
            <a:noFill/>
          </a:ln>
        </p:spPr>
      </p:pic>
      <p:sp>
        <p:nvSpPr>
          <p:cNvPr id="242" name="CustomShape 5"/>
          <p:cNvSpPr/>
          <p:nvPr/>
        </p:nvSpPr>
        <p:spPr>
          <a:xfrm>
            <a:off x="849240" y="4662720"/>
            <a:ext cx="255816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C=1, G=0.3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For Grey Matter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Dice: 0.7221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Sensitivity: 0.9658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Specificity: 0.9426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6"/>
          <p:cNvSpPr/>
          <p:nvPr/>
        </p:nvSpPr>
        <p:spPr>
          <a:xfrm>
            <a:off x="4023360" y="4652640"/>
            <a:ext cx="255816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Random Forest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For Grey Matter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Dice: 0.7517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Sensitivity: 0.9638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Specificity: 0.9514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7"/>
          <p:cNvSpPr/>
          <p:nvPr/>
        </p:nvSpPr>
        <p:spPr>
          <a:xfrm>
            <a:off x="6949440" y="4628880"/>
            <a:ext cx="255816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C=15, G=10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For Grey Matter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Dice: 0.7511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Sensitivity: 0.9463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Specificity: 0.9087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838080" y="365040"/>
            <a:ext cx="903132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Insights SVM (rbf)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19.12.2018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Segmentation of brain tissues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9794732-2015-457E-B04A-28693DFBD8B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5"/>
          <p:cNvSpPr/>
          <p:nvPr/>
        </p:nvSpPr>
        <p:spPr>
          <a:xfrm>
            <a:off x="5852160" y="4918320"/>
            <a:ext cx="356472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C=15, G=5, full training set with less data points per patient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0" name="Grafik 259" descr=""/>
          <p:cNvPicPr/>
          <p:nvPr/>
        </p:nvPicPr>
        <p:blipFill>
          <a:blip r:embed="rId1"/>
          <a:stretch/>
        </p:blipFill>
        <p:spPr>
          <a:xfrm>
            <a:off x="1463040" y="1463040"/>
            <a:ext cx="3540600" cy="3430440"/>
          </a:xfrm>
          <a:prstGeom prst="rect">
            <a:avLst/>
          </a:prstGeom>
          <a:ln>
            <a:noFill/>
          </a:ln>
        </p:spPr>
      </p:pic>
      <p:pic>
        <p:nvPicPr>
          <p:cNvPr id="251" name="Grafik 260" descr=""/>
          <p:cNvPicPr/>
          <p:nvPr/>
        </p:nvPicPr>
        <p:blipFill>
          <a:blip r:embed="rId2"/>
          <a:stretch/>
        </p:blipFill>
        <p:spPr>
          <a:xfrm>
            <a:off x="5852160" y="1463040"/>
            <a:ext cx="3564720" cy="3453840"/>
          </a:xfrm>
          <a:prstGeom prst="rect">
            <a:avLst/>
          </a:prstGeom>
          <a:ln>
            <a:noFill/>
          </a:ln>
        </p:spPr>
      </p:pic>
      <p:sp>
        <p:nvSpPr>
          <p:cNvPr id="252" name="CustomShape 6"/>
          <p:cNvSpPr/>
          <p:nvPr/>
        </p:nvSpPr>
        <p:spPr>
          <a:xfrm>
            <a:off x="1463040" y="4947480"/>
            <a:ext cx="3564720" cy="90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C=15, G=5, reduced training set with increased data points per patient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838080" y="365040"/>
            <a:ext cx="903132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Insights SVM (rbf)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19.12.2018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Segmentation of brain tissues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39E2772-0D66-43A7-B05A-9419290A98E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1"/>
          <a:stretch/>
        </p:blipFill>
        <p:spPr>
          <a:xfrm>
            <a:off x="914400" y="1396800"/>
            <a:ext cx="9312480" cy="491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838080" y="365040"/>
            <a:ext cx="903132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Insights SVM (rbf)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19.12.2018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Segmentation of brain tissues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8C79FA2-657A-43EE-B6CB-16CFB2904662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2" name="" descr=""/>
          <p:cNvPicPr/>
          <p:nvPr/>
        </p:nvPicPr>
        <p:blipFill>
          <a:blip r:embed="rId1"/>
          <a:stretch/>
        </p:blipFill>
        <p:spPr>
          <a:xfrm>
            <a:off x="3085200" y="1368360"/>
            <a:ext cx="6095160" cy="457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838080" y="365040"/>
            <a:ext cx="903132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Conclusion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838080" y="1825560"/>
            <a:ext cx="903132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3"/>
          <p:cNvSpPr/>
          <p:nvPr/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19.12.2018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Segmentation of brain tissues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5768D17-47FB-40A0-A299-EC7DF6E64B89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838080" y="1825560"/>
            <a:ext cx="985824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5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SVM with linear kernel struggles in capturing complex shapes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54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Overall segmentation quality is best with an SVM rbf kernel; comparable to random forest.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54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Balancing out training samples per class and reducing training subjects by simultaneously increasing the samples per subject did not change the performance due to well registered and consistent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54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Sensitivity and specificity can be used to asses over- and under-segmentation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38080" y="365040"/>
            <a:ext cx="90316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Content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838080" y="1825560"/>
            <a:ext cx="903168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Clinical 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Goals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Setup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Methods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Results / Discussion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Conclusion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Segmentation of brain tissues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9B769A7-CA46-4D35-B381-0070F124C349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19.12.2018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0"/>
            <a:ext cx="12190680" cy="36964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2"/>
          <p:cNvSpPr/>
          <p:nvPr/>
        </p:nvSpPr>
        <p:spPr>
          <a:xfrm>
            <a:off x="838080" y="365040"/>
            <a:ext cx="90316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Clinical 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19.12.2018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Segmentation of brain tissues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6DFF024-8265-4114-8CE3-5967D3479B4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838080" y="1825560"/>
            <a:ext cx="985860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720"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Neurodegenerative diseases: Alzheimer, Parkinson, 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5120" indent="-4557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High clinical need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5120" indent="-4557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Numbers to increase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Degree and progression of the disease (Alzheimer)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5120" indent="-4557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Atrophy of the brain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5120" indent="-4557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Segmentation of brain tissues in MRI images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5120" indent="-4557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Manual segmentation not viable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5120" indent="-4557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Machine Learning approach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Grafik 2" descr=""/>
          <p:cNvPicPr/>
          <p:nvPr/>
        </p:nvPicPr>
        <p:blipFill>
          <a:blip r:embed="rId1"/>
          <a:stretch/>
        </p:blipFill>
        <p:spPr>
          <a:xfrm>
            <a:off x="4242600" y="0"/>
            <a:ext cx="3704400" cy="369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38080" y="365040"/>
            <a:ext cx="90316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Goals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19.12.2018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Segmentation of brain tissues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03B188D-A760-4598-9CCD-3A857A18EE39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838080" y="1825560"/>
            <a:ext cx="985860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57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Understand differences and advantages of different machine learning approaches on segmenting brain tissues.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57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Interpret individual feature importance and their influence on segmentation quality.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838080" y="365040"/>
            <a:ext cx="90316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Setup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38080" y="1825560"/>
            <a:ext cx="985860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3"/>
          <p:cNvSpPr/>
          <p:nvPr/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19.12.2018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Segmentation of brain tissues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F7D20FD-8E30-4565-A0C5-202B30BE4813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990360" y="1977840"/>
            <a:ext cx="985860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100 unrelated healthy subjects – Human Connectome Project preprocessed data set (skull stripped, bias field corrected, registered, …)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Pipeline – Supervised Machine Learning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57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Training on training data (70 ground truth images)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57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Testing on testing data (30 unseen images)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5760">
              <a:lnSpc>
                <a:spcPct val="90000"/>
              </a:lnSpc>
              <a:buClr>
                <a:srgbClr val="000000"/>
              </a:buClr>
              <a:buFont typeface="Symbol"/>
              <a:buChar char="-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Usually testing on less images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09480" y="273600"/>
            <a:ext cx="1097100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2"/>
          <p:cNvSpPr/>
          <p:nvPr/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9" name="Grafik 6" descr=""/>
          <p:cNvPicPr/>
          <p:nvPr/>
        </p:nvPicPr>
        <p:blipFill>
          <a:blip r:embed="rId1"/>
          <a:stretch/>
        </p:blipFill>
        <p:spPr>
          <a:xfrm>
            <a:off x="0" y="2269800"/>
            <a:ext cx="12190680" cy="4652640"/>
          </a:xfrm>
          <a:prstGeom prst="rect">
            <a:avLst/>
          </a:prstGeom>
          <a:ln>
            <a:noFill/>
          </a:ln>
        </p:spPr>
      </p:pic>
      <p:pic>
        <p:nvPicPr>
          <p:cNvPr id="180" name="Grafik 4" descr=""/>
          <p:cNvPicPr/>
          <p:nvPr/>
        </p:nvPicPr>
        <p:blipFill>
          <a:blip r:embed="rId2"/>
          <a:stretch/>
        </p:blipFill>
        <p:spPr>
          <a:xfrm>
            <a:off x="6288840" y="273600"/>
            <a:ext cx="4888440" cy="3466800"/>
          </a:xfrm>
          <a:prstGeom prst="rect">
            <a:avLst/>
          </a:prstGeom>
          <a:ln>
            <a:noFill/>
          </a:ln>
        </p:spPr>
      </p:pic>
      <p:sp>
        <p:nvSpPr>
          <p:cNvPr id="181" name="Line 3"/>
          <p:cNvSpPr/>
          <p:nvPr/>
        </p:nvSpPr>
        <p:spPr>
          <a:xfrm flipH="1" flipV="1">
            <a:off x="6321600" y="3741840"/>
            <a:ext cx="1424880" cy="548640"/>
          </a:xfrm>
          <a:prstGeom prst="line">
            <a:avLst/>
          </a:prstGeom>
          <a:ln w="25560">
            <a:solidFill>
              <a:srgbClr val="ff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Line 4"/>
          <p:cNvSpPr/>
          <p:nvPr/>
        </p:nvSpPr>
        <p:spPr>
          <a:xfrm flipH="1">
            <a:off x="9653040" y="3729960"/>
            <a:ext cx="1425240" cy="548640"/>
          </a:xfrm>
          <a:prstGeom prst="line">
            <a:avLst/>
          </a:prstGeom>
          <a:ln w="25560">
            <a:solidFill>
              <a:srgbClr val="ff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5"/>
          <p:cNvSpPr/>
          <p:nvPr/>
        </p:nvSpPr>
        <p:spPr>
          <a:xfrm>
            <a:off x="6321960" y="2985480"/>
            <a:ext cx="4754880" cy="74304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6"/>
          <p:cNvSpPr/>
          <p:nvPr/>
        </p:nvSpPr>
        <p:spPr>
          <a:xfrm>
            <a:off x="10554120" y="1800"/>
            <a:ext cx="1636560" cy="2762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838080" y="365040"/>
            <a:ext cx="90316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Methods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838080" y="1825560"/>
            <a:ext cx="985860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Evaluate different methods for segmentation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57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Random forest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57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Logistic regression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57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SVM linear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57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SVM linear polynomial features (x</a:t>
            </a:r>
            <a:r>
              <a:rPr b="0" lang="en-US" sz="2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, y</a:t>
            </a:r>
            <a:r>
              <a:rPr b="0" lang="en-US" sz="2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, z</a:t>
            </a:r>
            <a:r>
              <a:rPr b="0" lang="en-US" sz="2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57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SVM rbf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Approach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57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Balance training samples per class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57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Adjust training samples with respect to training images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57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Investigate ground-truth variance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57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Evaluate different metrics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19.12.2018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Segmentation of brain tissues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8807A19-FBBE-4C22-AF1F-1EA047F8C39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838080" y="365040"/>
            <a:ext cx="90316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Results / Discussion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838080" y="1825560"/>
            <a:ext cx="903168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"/>
          <p:cNvSpPr/>
          <p:nvPr/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19.12.2018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Segmentation of brain tissues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5"/>
          <p:cNvSpPr/>
          <p:nvPr/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C9D86CF-034D-4C16-86FD-93ABD1C19CD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5" name="Picture 100" descr=""/>
          <p:cNvPicPr/>
          <p:nvPr/>
        </p:nvPicPr>
        <p:blipFill>
          <a:blip r:embed="rId1"/>
          <a:stretch/>
        </p:blipFill>
        <p:spPr>
          <a:xfrm>
            <a:off x="1188720" y="1548000"/>
            <a:ext cx="8410680" cy="476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838080" y="365040"/>
            <a:ext cx="90316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Insights SVM (linear)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19.12.2018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Segmentation of brain tissues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C86AD05-8EC4-4917-9C2A-AD750960B3C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Grafik 209" descr=""/>
          <p:cNvPicPr/>
          <p:nvPr/>
        </p:nvPicPr>
        <p:blipFill>
          <a:blip r:embed="rId1"/>
          <a:stretch/>
        </p:blipFill>
        <p:spPr>
          <a:xfrm>
            <a:off x="914400" y="1828800"/>
            <a:ext cx="3858120" cy="3858120"/>
          </a:xfrm>
          <a:prstGeom prst="rect">
            <a:avLst/>
          </a:prstGeom>
          <a:ln>
            <a:noFill/>
          </a:ln>
        </p:spPr>
      </p:pic>
      <p:sp>
        <p:nvSpPr>
          <p:cNvPr id="201" name="CustomShape 5"/>
          <p:cNvSpPr/>
          <p:nvPr/>
        </p:nvSpPr>
        <p:spPr>
          <a:xfrm>
            <a:off x="4846320" y="1645920"/>
            <a:ext cx="521136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Linear Position Features cannot capture shape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Classification mainly based on T1 intensity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LibreOffice/5.1.6.2$Linux_X86_64 LibreOffice_project/10m0$Build-2</Application>
  <Words>947</Words>
  <Paragraphs>193</Paragraphs>
  <Company>ProUser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2018-10-31T07:57:36Z</dcterms:created>
  <dc:creator>Hanspeter Baenis</dc:creator>
  <dc:description/>
  <dc:language>en-US</dc:language>
  <cp:lastModifiedBy/>
  <dcterms:modified xsi:type="dcterms:W3CDTF">2018-12-18T18:13:44Z</dcterms:modified>
  <cp:revision>64</cp:revision>
  <dc:subject/>
  <dc:title>Midterm Mialab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ProUser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7</vt:i4>
  </property>
  <property fmtid="{D5CDD505-2E9C-101B-9397-08002B2CF9AE}" pid="9" name="PresentationFormat">
    <vt:lpwstr>Breitbild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17</vt:i4>
  </property>
</Properties>
</file>