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1"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4278960" y="10157400"/>
            <a:ext cx="3280680" cy="534240"/>
          </a:xfrm>
          <a:prstGeom prst="rect">
            <a:avLst/>
          </a:prstGeom>
        </p:spPr>
        <p:txBody>
          <a:bodyPr lIns="0" rIns="0" tIns="0" bIns="0" anchor="b"/>
          <a:p>
            <a:pPr algn="r"/>
            <a:fld id="{7A758D72-47F9-4313-8378-278402617E5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6" name="TextShape 2"/>
          <p:cNvSpPr txBox="1"/>
          <p:nvPr/>
        </p:nvSpPr>
        <p:spPr>
          <a:xfrm>
            <a:off x="3884760" y="8685360"/>
            <a:ext cx="2971440" cy="458280"/>
          </a:xfrm>
          <a:prstGeom prst="rect">
            <a:avLst/>
          </a:prstGeom>
          <a:noFill/>
          <a:ln>
            <a:noFill/>
          </a:ln>
        </p:spPr>
        <p:txBody>
          <a:bodyPr anchor="b"/>
          <a:p>
            <a:pPr algn="r">
              <a:lnSpc>
                <a:spcPct val="100000"/>
              </a:lnSpc>
            </a:pPr>
            <a:fld id="{547B5F97-D3BC-4157-ABA6-99C0C96726AF}"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38" name="TextShape 2"/>
          <p:cNvSpPr txBox="1"/>
          <p:nvPr/>
        </p:nvSpPr>
        <p:spPr>
          <a:xfrm>
            <a:off x="3884760" y="8685360"/>
            <a:ext cx="2971440" cy="458280"/>
          </a:xfrm>
          <a:prstGeom prst="rect">
            <a:avLst/>
          </a:prstGeom>
          <a:noFill/>
          <a:ln>
            <a:noFill/>
          </a:ln>
        </p:spPr>
        <p:txBody>
          <a:bodyPr anchor="b"/>
          <a:p>
            <a:pPr algn="r">
              <a:lnSpc>
                <a:spcPct val="100000"/>
              </a:lnSpc>
            </a:pPr>
            <a:fld id="{C24FC887-C86A-4EC7-8A02-0C758D9EEF1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Logistic regression, SVM linear, SVM rbf (radial basis function kernel): compare how they do with respect to the existing random forest in the pipeline (what’s the potential if we finetune the methods and what parameters and changes lead to what outcome?)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Importances of features for the different methods and gaining an understanding how changes effect the segmentation.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Approaches: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7 original features + polynomial features (position -&gt; x^2, xy, xz, yz, y^2, z^2) mapping the input into high-dimensional feature spaces to perform non-linear classification</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Parameter tuning (GridSearch for C where applicable)</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Balance of training examples per class (smaller structures are relatively more taken into account)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StarSymbol"/>
              <a:buChar char="-"/>
            </a:pPr>
            <a:r>
              <a:rPr b="0" lang="en-US" sz="2000" spc="-1" strike="noStrike">
                <a:solidFill>
                  <a:srgbClr val="000000"/>
                </a:solidFill>
                <a:uFill>
                  <a:solidFill>
                    <a:srgbClr val="ffffff"/>
                  </a:solidFill>
                </a:uFill>
                <a:latin typeface="Arial"/>
              </a:rPr>
              <a:t>Feature scaling</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40" name="TextShape 2"/>
          <p:cNvSpPr txBox="1"/>
          <p:nvPr/>
        </p:nvSpPr>
        <p:spPr>
          <a:xfrm>
            <a:off x="3884760" y="8685360"/>
            <a:ext cx="2971440" cy="458280"/>
          </a:xfrm>
          <a:prstGeom prst="rect">
            <a:avLst/>
          </a:prstGeom>
          <a:noFill/>
          <a:ln>
            <a:noFill/>
          </a:ln>
        </p:spPr>
        <p:txBody>
          <a:bodyPr anchor="b"/>
          <a:p>
            <a:pPr algn="r">
              <a:lnSpc>
                <a:spcPct val="100000"/>
              </a:lnSpc>
            </a:pPr>
            <a:fld id="{B0E20510-28D5-4790-A5C2-14B653A98B6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838080" y="182556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838080" y="409824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546696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83808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2628000" y="1825560"/>
            <a:ext cx="5452920" cy="4350960"/>
          </a:xfrm>
          <a:prstGeom prst="rect">
            <a:avLst/>
          </a:prstGeom>
          <a:ln>
            <a:noFill/>
          </a:ln>
        </p:spPr>
      </p:pic>
      <p:pic>
        <p:nvPicPr>
          <p:cNvPr id="39" name="" descr=""/>
          <p:cNvPicPr/>
          <p:nvPr/>
        </p:nvPicPr>
        <p:blipFill>
          <a:blip r:embed="rId3"/>
          <a:stretch/>
        </p:blipFill>
        <p:spPr>
          <a:xfrm>
            <a:off x="2628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838080" y="1825560"/>
            <a:ext cx="903348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83808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546696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90334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83808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546696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838080" y="1825560"/>
            <a:ext cx="903348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83808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546696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838080" y="409824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838080" y="182556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838080" y="409824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546696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83808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pic>
        <p:nvPicPr>
          <p:cNvPr id="78" name="" descr=""/>
          <p:cNvPicPr/>
          <p:nvPr/>
        </p:nvPicPr>
        <p:blipFill>
          <a:blip r:embed="rId2"/>
          <a:stretch/>
        </p:blipFill>
        <p:spPr>
          <a:xfrm>
            <a:off x="2628000" y="1825560"/>
            <a:ext cx="5452920" cy="4350960"/>
          </a:xfrm>
          <a:prstGeom prst="rect">
            <a:avLst/>
          </a:prstGeom>
          <a:ln>
            <a:noFill/>
          </a:ln>
        </p:spPr>
      </p:pic>
      <p:pic>
        <p:nvPicPr>
          <p:cNvPr id="79" name="" descr=""/>
          <p:cNvPicPr/>
          <p:nvPr/>
        </p:nvPicPr>
        <p:blipFill>
          <a:blip r:embed="rId3"/>
          <a:stretch/>
        </p:blipFill>
        <p:spPr>
          <a:xfrm>
            <a:off x="2628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838080" y="1825560"/>
            <a:ext cx="903348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83808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546696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90334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83808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546696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838080" y="1825560"/>
            <a:ext cx="4408200" cy="435096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5466960" y="409824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9033480" cy="132516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83808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5466960" y="1825560"/>
            <a:ext cx="440820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838080" y="4098240"/>
            <a:ext cx="9033480" cy="20750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de-DE" sz="6000" spc="-1" strike="noStrike">
                <a:solidFill>
                  <a:srgbClr val="000000"/>
                </a:solidFill>
                <a:uFill>
                  <a:solidFill>
                    <a:srgbClr val="ffffff"/>
                  </a:solidFill>
                </a:uFill>
                <a:latin typeface="Calibri Light"/>
              </a:rPr>
              <a:t>Click </a:t>
            </a:r>
            <a:r>
              <a:rPr b="0" lang="de-DE" sz="6000" spc="-1" strike="noStrike">
                <a:solidFill>
                  <a:srgbClr val="000000"/>
                </a:solidFill>
                <a:uFill>
                  <a:solidFill>
                    <a:srgbClr val="ffffff"/>
                  </a:solidFill>
                </a:uFill>
                <a:latin typeface="Calibri Light"/>
              </a:rPr>
              <a:t>to edit </a:t>
            </a:r>
            <a:r>
              <a:rPr b="0" lang="de-DE" sz="6000" spc="-1" strike="noStrike">
                <a:solidFill>
                  <a:srgbClr val="000000"/>
                </a:solidFill>
                <a:uFill>
                  <a:solidFill>
                    <a:srgbClr val="ffffff"/>
                  </a:solidFill>
                </a:uFill>
                <a:latin typeface="Calibri Light"/>
              </a:rPr>
              <a:t>Maste</a:t>
            </a:r>
            <a:r>
              <a:rPr b="0" lang="de-DE" sz="6000" spc="-1" strike="noStrike">
                <a:solidFill>
                  <a:srgbClr val="000000"/>
                </a:solidFill>
                <a:uFill>
                  <a:solidFill>
                    <a:srgbClr val="ffffff"/>
                  </a:solidFill>
                </a:uFill>
                <a:latin typeface="Calibri Light"/>
              </a:rPr>
              <a:t>r title </a:t>
            </a:r>
            <a:r>
              <a:rPr b="0" lang="de-DE" sz="6000" spc="-1" strike="noStrike">
                <a:solidFill>
                  <a:srgbClr val="000000"/>
                </a:solidFill>
                <a:uFill>
                  <a:solidFill>
                    <a:srgbClr val="ffffff"/>
                  </a:solidFill>
                </a:uFill>
                <a:latin typeface="Calibri Light"/>
              </a:rPr>
              <a:t>style</a:t>
            </a:r>
            <a:endParaRPr b="0" lang="de-DE"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5695BE2-EBEB-4353-A3D7-60E91D0396B3}"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pic>
        <p:nvPicPr>
          <p:cNvPr id="4" name="Picture 6" descr=""/>
          <p:cNvPicPr/>
          <p:nvPr/>
        </p:nvPicPr>
        <p:blipFill>
          <a:blip r:embed="rId2"/>
          <a:stretch/>
        </p:blipFill>
        <p:spPr>
          <a:xfrm>
            <a:off x="9872280" y="0"/>
            <a:ext cx="2319480" cy="231948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Click to edit the outline text format</a:t>
            </a:r>
            <a:endParaRPr b="0" lang="de-DE"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Calibri"/>
              </a:rPr>
              <a:t>Second Outline Level</a:t>
            </a:r>
            <a:endParaRPr b="0" lang="de-DE"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Calibri"/>
              </a:rPr>
              <a:t>Third Outline Level</a:t>
            </a:r>
            <a:endParaRPr b="0" lang="de-DE"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Calibri"/>
              </a:rPr>
              <a:t>Fourth Outline Level</a:t>
            </a:r>
            <a:endParaRPr b="0" lang="de-DE"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Fifth Outline Level</a:t>
            </a:r>
            <a:endParaRPr b="0" lang="de-DE"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Sixth Outline Level</a:t>
            </a:r>
            <a:endParaRPr b="0" lang="de-DE"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Seventh Outline Level</a:t>
            </a:r>
            <a:endParaRPr b="0" lang="de-DE"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9033480" cy="1325160"/>
          </a:xfrm>
          <a:prstGeom prst="rect">
            <a:avLst/>
          </a:prstGeom>
        </p:spPr>
        <p:txBody>
          <a:bodyPr anchor="ctr"/>
          <a:p>
            <a:pPr>
              <a:lnSpc>
                <a:spcPct val="100000"/>
              </a:lnSpc>
            </a:pPr>
            <a:r>
              <a:rPr b="1" lang="de-DE" sz="4400" spc="-1" strike="noStrike">
                <a:solidFill>
                  <a:srgbClr val="000000"/>
                </a:solidFill>
                <a:uFill>
                  <a:solidFill>
                    <a:srgbClr val="ffffff"/>
                  </a:solidFill>
                </a:uFill>
                <a:latin typeface="Calibri Light"/>
              </a:rPr>
              <a:t>Click to edit Master title style</a:t>
            </a:r>
            <a:endParaRPr b="0" lang="de-DE"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838080" y="1825560"/>
            <a:ext cx="9033480" cy="4350960"/>
          </a:xfrm>
          <a:prstGeom prst="rect">
            <a:avLst/>
          </a:prstGeom>
        </p:spPr>
        <p:txBody>
          <a:bodyPr/>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Click to edit the outline text format</a:t>
            </a:r>
            <a:endParaRPr b="0" lang="de-DE"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Calibri"/>
              </a:rPr>
              <a:t>Second Outline Level</a:t>
            </a:r>
            <a:endParaRPr b="0" lang="de-DE"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Third Outline Level</a:t>
            </a:r>
            <a:endParaRPr b="0" lang="de-DE"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de-DE" sz="2800" spc="-1" strike="noStrike">
                <a:solidFill>
                  <a:srgbClr val="000000"/>
                </a:solidFill>
                <a:uFill>
                  <a:solidFill>
                    <a:srgbClr val="ffffff"/>
                  </a:solidFill>
                </a:uFill>
                <a:latin typeface="Calibri"/>
              </a:rPr>
              <a:t>Fourth Outline Level</a:t>
            </a:r>
            <a:endParaRPr b="0" lang="de-DE"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Fifth Outline Level</a:t>
            </a:r>
            <a:endParaRPr b="0" lang="de-DE"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Sixth Outline Level</a:t>
            </a:r>
            <a:endParaRPr b="0" lang="de-DE"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Seventh Outline LevelClick to edit Master text styles</a:t>
            </a:r>
            <a:endParaRPr b="0" lang="de-DE"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b="0" lang="de-DE" sz="2400" spc="-1" strike="noStrike">
                <a:solidFill>
                  <a:srgbClr val="000000"/>
                </a:solidFill>
                <a:uFill>
                  <a:solidFill>
                    <a:srgbClr val="ffffff"/>
                  </a:solidFill>
                </a:uFill>
                <a:latin typeface="Calibri"/>
              </a:rPr>
              <a:t>Second level</a:t>
            </a:r>
            <a:endParaRPr b="0" lang="de-DE"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Third level</a:t>
            </a:r>
            <a:endParaRPr b="0" lang="de-DE"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de-DE" sz="1800" spc="-1" strike="noStrike">
                <a:solidFill>
                  <a:srgbClr val="000000"/>
                </a:solidFill>
                <a:uFill>
                  <a:solidFill>
                    <a:srgbClr val="ffffff"/>
                  </a:solidFill>
                </a:uFill>
                <a:latin typeface="Calibri"/>
              </a:rPr>
              <a:t>Fourth level</a:t>
            </a:r>
            <a:endParaRPr b="0" lang="de-DE" sz="18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de-DE" sz="1800" spc="-1" strike="noStrike">
                <a:solidFill>
                  <a:srgbClr val="000000"/>
                </a:solidFill>
                <a:uFill>
                  <a:solidFill>
                    <a:srgbClr val="ffffff"/>
                  </a:solidFill>
                </a:uFill>
                <a:latin typeface="Calibri"/>
              </a:rPr>
              <a:t>Fifth level</a:t>
            </a:r>
            <a:endParaRPr b="0" lang="de-DE" sz="20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F1DC917-9AFE-415B-B216-2058811DE818}"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pic>
        <p:nvPicPr>
          <p:cNvPr id="45" name="Picture 6" descr=""/>
          <p:cNvPicPr/>
          <p:nvPr/>
        </p:nvPicPr>
        <p:blipFill>
          <a:blip r:embed="rId2"/>
          <a:stretch/>
        </p:blipFill>
        <p:spPr>
          <a:xfrm>
            <a:off x="9872280" y="0"/>
            <a:ext cx="2319480" cy="23194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728280" y="1647360"/>
            <a:ext cx="9143640" cy="2387160"/>
          </a:xfrm>
          <a:prstGeom prst="rect">
            <a:avLst/>
          </a:prstGeom>
          <a:noFill/>
          <a:ln>
            <a:noFill/>
          </a:ln>
        </p:spPr>
        <p:txBody>
          <a:bodyPr anchor="b"/>
          <a:p>
            <a:pPr>
              <a:lnSpc>
                <a:spcPct val="100000"/>
              </a:lnSpc>
            </a:pPr>
            <a:r>
              <a:rPr b="1" lang="de-DE" sz="5400" spc="-1" strike="noStrike">
                <a:solidFill>
                  <a:srgbClr val="000000"/>
                </a:solidFill>
                <a:uFill>
                  <a:solidFill>
                    <a:srgbClr val="ffffff"/>
                  </a:solidFill>
                </a:uFill>
                <a:latin typeface="Calibri Light"/>
              </a:rPr>
              <a:t>Segmentation of brain tissues</a:t>
            </a:r>
            <a:endParaRPr b="0" lang="de-DE" sz="1800" spc="-1" strike="noStrike">
              <a:solidFill>
                <a:srgbClr val="000000"/>
              </a:solidFill>
              <a:uFill>
                <a:solidFill>
                  <a:srgbClr val="ffffff"/>
                </a:solidFill>
              </a:uFill>
              <a:latin typeface="Calibri"/>
            </a:endParaRPr>
          </a:p>
        </p:txBody>
      </p:sp>
      <p:sp>
        <p:nvSpPr>
          <p:cNvPr id="86" name="TextShape 2"/>
          <p:cNvSpPr txBox="1"/>
          <p:nvPr/>
        </p:nvSpPr>
        <p:spPr>
          <a:xfrm>
            <a:off x="728280" y="4770360"/>
            <a:ext cx="9143640" cy="1655280"/>
          </a:xfrm>
          <a:prstGeom prst="rect">
            <a:avLst/>
          </a:prstGeom>
          <a:noFill/>
          <a:ln>
            <a:noFill/>
          </a:ln>
        </p:spPr>
        <p:txBody>
          <a:bodyPr/>
          <a:p>
            <a:pPr>
              <a:lnSpc>
                <a:spcPct val="100000"/>
              </a:lnSpc>
            </a:pPr>
            <a:r>
              <a:rPr b="0" lang="en-US" sz="3200" spc="-1" strike="noStrike">
                <a:solidFill>
                  <a:srgbClr val="000000"/>
                </a:solidFill>
                <a:uFill>
                  <a:solidFill>
                    <a:srgbClr val="ffffff"/>
                  </a:solidFill>
                </a:uFill>
                <a:latin typeface="Calibri"/>
              </a:rPr>
              <a:t>Midterm Presentation MIALab</a:t>
            </a:r>
            <a:endParaRPr b="0" lang="en-US" sz="32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rPr>
              <a:t>Matthias Fontanellaz, Michel Hayoz, Jonas Ledergerber</a:t>
            </a:r>
            <a:endParaRPr b="0" lang="en-US" sz="32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rPr>
              <a:t>07.11.2018, ISTB Uni Bern</a:t>
            </a:r>
            <a:endParaRPr b="0"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Content</a:t>
            </a:r>
            <a:endParaRPr b="0" lang="de-DE" sz="18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9033480" cy="4350960"/>
          </a:xfrm>
          <a:prstGeom prst="rect">
            <a:avLst/>
          </a:prstGeom>
          <a:noFill/>
          <a:ln>
            <a:noFill/>
          </a:ln>
        </p:spPr>
        <p:txBody>
          <a:bodyPr/>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Approach</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Progress</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Challenges</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Insights</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Outlook</a:t>
            </a:r>
            <a:endParaRPr b="0" lang="de-DE" sz="2800" spc="-1" strike="noStrike">
              <a:solidFill>
                <a:srgbClr val="000000"/>
              </a:solidFill>
              <a:uFill>
                <a:solidFill>
                  <a:srgbClr val="ffffff"/>
                </a:solidFill>
              </a:uFill>
              <a:latin typeface="Calibri"/>
            </a:endParaRPr>
          </a:p>
        </p:txBody>
      </p:sp>
      <p:sp>
        <p:nvSpPr>
          <p:cNvPr id="89"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90"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91" name="TextShape 5"/>
          <p:cNvSpPr txBox="1"/>
          <p:nvPr/>
        </p:nvSpPr>
        <p:spPr>
          <a:xfrm>
            <a:off x="8610480" y="6356520"/>
            <a:ext cx="2742840" cy="364680"/>
          </a:xfrm>
          <a:prstGeom prst="rect">
            <a:avLst/>
          </a:prstGeom>
          <a:noFill/>
          <a:ln>
            <a:noFill/>
          </a:ln>
        </p:spPr>
        <p:txBody>
          <a:bodyPr anchor="ctr"/>
          <a:p>
            <a:pPr algn="r">
              <a:lnSpc>
                <a:spcPct val="100000"/>
              </a:lnSpc>
            </a:pPr>
            <a:fld id="{5B936F2B-B99C-4794-9FA0-33223AAE1E38}"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Approach</a:t>
            </a:r>
            <a:endParaRPr b="0" lang="de-DE" sz="1800" spc="-1" strike="noStrike">
              <a:solidFill>
                <a:srgbClr val="000000"/>
              </a:solidFill>
              <a:uFill>
                <a:solidFill>
                  <a:srgbClr val="ffffff"/>
                </a:solidFill>
              </a:uFill>
              <a:latin typeface="Calibri"/>
            </a:endParaRPr>
          </a:p>
        </p:txBody>
      </p:sp>
      <p:sp>
        <p:nvSpPr>
          <p:cNvPr id="93" name="TextShape 2"/>
          <p:cNvSpPr txBox="1"/>
          <p:nvPr/>
        </p:nvSpPr>
        <p:spPr>
          <a:xfrm>
            <a:off x="838080" y="1825560"/>
            <a:ext cx="9860400" cy="4350960"/>
          </a:xfrm>
          <a:prstGeom prst="rect">
            <a:avLst/>
          </a:prstGeom>
          <a:noFill/>
          <a:ln>
            <a:noFill/>
          </a:ln>
        </p:spPr>
        <p:txBody>
          <a:bodyPr/>
          <a:p>
            <a:pPr>
              <a:lnSpc>
                <a:spcPct val="100000"/>
              </a:lnSpc>
            </a:pPr>
            <a:r>
              <a:rPr b="0" lang="de-DE" sz="2800" spc="-1" strike="noStrike">
                <a:solidFill>
                  <a:srgbClr val="000000"/>
                </a:solidFill>
                <a:uFill>
                  <a:solidFill>
                    <a:srgbClr val="ffffff"/>
                  </a:solidFill>
                </a:uFill>
                <a:latin typeface="Calibri"/>
              </a:rPr>
              <a:t>Evaluate different methods for segmentation:</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Random forest, Logistic regression, SVM linear, SVM rbf</a:t>
            </a:r>
            <a:endParaRPr b="0" lang="de-DE" sz="2800" spc="-1" strike="noStrike">
              <a:solidFill>
                <a:srgbClr val="000000"/>
              </a:solidFill>
              <a:uFill>
                <a:solidFill>
                  <a:srgbClr val="ffffff"/>
                </a:solidFill>
              </a:uFill>
              <a:latin typeface="Calibri"/>
            </a:endParaRPr>
          </a:p>
          <a:p>
            <a:pPr>
              <a:lnSpc>
                <a:spcPct val="90000"/>
              </a:lnSpc>
            </a:pPr>
            <a:endParaRPr b="0" lang="de-DE" sz="2800" spc="-1" strike="noStrike">
              <a:solidFill>
                <a:srgbClr val="000000"/>
              </a:solidFill>
              <a:uFill>
                <a:solidFill>
                  <a:srgbClr val="ffffff"/>
                </a:solidFill>
              </a:uFill>
              <a:latin typeface="Calibri"/>
            </a:endParaRPr>
          </a:p>
          <a:p>
            <a:pPr>
              <a:lnSpc>
                <a:spcPct val="100000"/>
              </a:lnSpc>
            </a:pPr>
            <a:r>
              <a:rPr b="1" lang="de-DE" sz="2800" spc="-1" strike="noStrike">
                <a:solidFill>
                  <a:srgbClr val="000000"/>
                </a:solidFill>
                <a:uFill>
                  <a:solidFill>
                    <a:srgbClr val="ffffff"/>
                  </a:solidFill>
                </a:uFill>
                <a:latin typeface="Calibri"/>
              </a:rPr>
              <a:t>Approach:</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Polynomial features (x^2, y^2, … , xz)</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Parameter tuning (GridSearch for C and Gamma)</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Balance of training examples per class</a:t>
            </a:r>
            <a:endParaRPr b="0" lang="de-DE"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de-DE" sz="2800" spc="-1" strike="noStrike">
                <a:solidFill>
                  <a:srgbClr val="000000"/>
                </a:solidFill>
                <a:uFill>
                  <a:solidFill>
                    <a:srgbClr val="ffffff"/>
                  </a:solidFill>
                </a:uFill>
                <a:latin typeface="Calibri"/>
              </a:rPr>
              <a:t>Feature scaling</a:t>
            </a:r>
            <a:endParaRPr b="0" lang="de-DE" sz="2800" spc="-1" strike="noStrike">
              <a:solidFill>
                <a:srgbClr val="000000"/>
              </a:solidFill>
              <a:uFill>
                <a:solidFill>
                  <a:srgbClr val="ffffff"/>
                </a:solidFill>
              </a:uFill>
              <a:latin typeface="Calibri"/>
            </a:endParaRPr>
          </a:p>
          <a:p>
            <a:pPr>
              <a:lnSpc>
                <a:spcPct val="90000"/>
              </a:lnSpc>
            </a:pPr>
            <a:endParaRPr b="0" lang="de-DE" sz="2800" spc="-1" strike="noStrike">
              <a:solidFill>
                <a:srgbClr val="000000"/>
              </a:solidFill>
              <a:uFill>
                <a:solidFill>
                  <a:srgbClr val="ffffff"/>
                </a:solidFill>
              </a:uFill>
              <a:latin typeface="Calibri"/>
            </a:endParaRPr>
          </a:p>
          <a:p>
            <a:pPr>
              <a:lnSpc>
                <a:spcPct val="90000"/>
              </a:lnSpc>
            </a:pPr>
            <a:endParaRPr b="0" lang="de-DE" sz="2800" spc="-1" strike="noStrike">
              <a:solidFill>
                <a:srgbClr val="000000"/>
              </a:solidFill>
              <a:uFill>
                <a:solidFill>
                  <a:srgbClr val="ffffff"/>
                </a:solidFill>
              </a:uFill>
              <a:latin typeface="Calibri"/>
            </a:endParaRPr>
          </a:p>
        </p:txBody>
      </p:sp>
      <p:sp>
        <p:nvSpPr>
          <p:cNvPr id="94"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95"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96" name="TextShape 5"/>
          <p:cNvSpPr txBox="1"/>
          <p:nvPr/>
        </p:nvSpPr>
        <p:spPr>
          <a:xfrm>
            <a:off x="8610480" y="6356520"/>
            <a:ext cx="2742840" cy="364680"/>
          </a:xfrm>
          <a:prstGeom prst="rect">
            <a:avLst/>
          </a:prstGeom>
          <a:noFill/>
          <a:ln>
            <a:noFill/>
          </a:ln>
        </p:spPr>
        <p:txBody>
          <a:bodyPr anchor="ctr"/>
          <a:p>
            <a:pPr algn="r">
              <a:lnSpc>
                <a:spcPct val="100000"/>
              </a:lnSpc>
            </a:pPr>
            <a:fld id="{03BB7022-84A6-48D8-AD11-CB076247CBAA}"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Progress</a:t>
            </a:r>
            <a:endParaRPr b="0" lang="de-DE" sz="1800" spc="-1" strike="noStrike">
              <a:solidFill>
                <a:srgbClr val="000000"/>
              </a:solidFill>
              <a:uFill>
                <a:solidFill>
                  <a:srgbClr val="ffffff"/>
                </a:solidFill>
              </a:uFill>
              <a:latin typeface="Calibri"/>
            </a:endParaRPr>
          </a:p>
        </p:txBody>
      </p:sp>
      <p:sp>
        <p:nvSpPr>
          <p:cNvPr id="98" name="TextShape 2"/>
          <p:cNvSpPr txBox="1"/>
          <p:nvPr/>
        </p:nvSpPr>
        <p:spPr>
          <a:xfrm>
            <a:off x="838080" y="1825560"/>
            <a:ext cx="9033480" cy="4350960"/>
          </a:xfrm>
          <a:prstGeom prst="rect">
            <a:avLst/>
          </a:prstGeom>
          <a:noFill/>
          <a:ln>
            <a:noFill/>
          </a:ln>
        </p:spPr>
        <p:txBody>
          <a:bodyPr/>
          <a:p>
            <a:endParaRPr b="0" lang="de-DE" sz="2800" spc="-1" strike="noStrike">
              <a:solidFill>
                <a:srgbClr val="000000"/>
              </a:solidFill>
              <a:uFill>
                <a:solidFill>
                  <a:srgbClr val="ffffff"/>
                </a:solidFill>
              </a:uFill>
              <a:latin typeface="Calibri"/>
            </a:endParaRPr>
          </a:p>
        </p:txBody>
      </p:sp>
      <p:sp>
        <p:nvSpPr>
          <p:cNvPr id="99"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00"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01" name="TextShape 5"/>
          <p:cNvSpPr txBox="1"/>
          <p:nvPr/>
        </p:nvSpPr>
        <p:spPr>
          <a:xfrm>
            <a:off x="8610480" y="6356520"/>
            <a:ext cx="2742840" cy="364680"/>
          </a:xfrm>
          <a:prstGeom prst="rect">
            <a:avLst/>
          </a:prstGeom>
          <a:noFill/>
          <a:ln>
            <a:noFill/>
          </a:ln>
        </p:spPr>
        <p:txBody>
          <a:bodyPr anchor="ctr"/>
          <a:p>
            <a:pPr algn="r">
              <a:lnSpc>
                <a:spcPct val="100000"/>
              </a:lnSpc>
            </a:pPr>
            <a:fld id="{30337E49-57FB-48F6-BDD2-A610632A2CCF}"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Challenges</a:t>
            </a:r>
            <a:endParaRPr b="0" lang="de-DE" sz="1800" spc="-1" strike="noStrike">
              <a:solidFill>
                <a:srgbClr val="000000"/>
              </a:solidFill>
              <a:uFill>
                <a:solidFill>
                  <a:srgbClr val="ffffff"/>
                </a:solidFill>
              </a:uFill>
              <a:latin typeface="Calibri"/>
            </a:endParaRPr>
          </a:p>
        </p:txBody>
      </p:sp>
      <p:sp>
        <p:nvSpPr>
          <p:cNvPr id="103" name="TextShape 2"/>
          <p:cNvSpPr txBox="1"/>
          <p:nvPr/>
        </p:nvSpPr>
        <p:spPr>
          <a:xfrm>
            <a:off x="838080" y="1825560"/>
            <a:ext cx="9033480" cy="4350960"/>
          </a:xfrm>
          <a:prstGeom prst="rect">
            <a:avLst/>
          </a:prstGeom>
          <a:noFill/>
          <a:ln>
            <a:noFill/>
          </a:ln>
        </p:spPr>
        <p:txBody>
          <a:bodyPr/>
          <a:p>
            <a:endParaRPr b="0" lang="de-DE" sz="2800" spc="-1" strike="noStrike">
              <a:solidFill>
                <a:srgbClr val="000000"/>
              </a:solidFill>
              <a:uFill>
                <a:solidFill>
                  <a:srgbClr val="ffffff"/>
                </a:solidFill>
              </a:uFill>
              <a:latin typeface="Calibri"/>
            </a:endParaRPr>
          </a:p>
        </p:txBody>
      </p:sp>
      <p:sp>
        <p:nvSpPr>
          <p:cNvPr id="104"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05"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06" name="TextShape 5"/>
          <p:cNvSpPr txBox="1"/>
          <p:nvPr/>
        </p:nvSpPr>
        <p:spPr>
          <a:xfrm>
            <a:off x="8610480" y="6356520"/>
            <a:ext cx="2742840" cy="364680"/>
          </a:xfrm>
          <a:prstGeom prst="rect">
            <a:avLst/>
          </a:prstGeom>
          <a:noFill/>
          <a:ln>
            <a:noFill/>
          </a:ln>
        </p:spPr>
        <p:txBody>
          <a:bodyPr anchor="ctr"/>
          <a:p>
            <a:pPr algn="r">
              <a:lnSpc>
                <a:spcPct val="100000"/>
              </a:lnSpc>
            </a:pPr>
            <a:fld id="{366A6603-194C-4D73-9448-7699D996A66B}"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Insights</a:t>
            </a:r>
            <a:endParaRPr b="0" lang="de-DE" sz="1800" spc="-1" strike="noStrike">
              <a:solidFill>
                <a:srgbClr val="000000"/>
              </a:solidFill>
              <a:uFill>
                <a:solidFill>
                  <a:srgbClr val="ffffff"/>
                </a:solidFill>
              </a:uFill>
              <a:latin typeface="Calibri"/>
            </a:endParaRPr>
          </a:p>
        </p:txBody>
      </p:sp>
      <p:sp>
        <p:nvSpPr>
          <p:cNvPr id="108" name="TextShape 2"/>
          <p:cNvSpPr txBox="1"/>
          <p:nvPr/>
        </p:nvSpPr>
        <p:spPr>
          <a:xfrm>
            <a:off x="838080" y="1825560"/>
            <a:ext cx="9033480" cy="4350960"/>
          </a:xfrm>
          <a:prstGeom prst="rect">
            <a:avLst/>
          </a:prstGeom>
          <a:noFill/>
          <a:ln>
            <a:noFill/>
          </a:ln>
        </p:spPr>
        <p:txBody>
          <a:bodyPr/>
          <a:p>
            <a:endParaRPr b="0" lang="de-DE" sz="2800" spc="-1" strike="noStrike">
              <a:solidFill>
                <a:srgbClr val="000000"/>
              </a:solidFill>
              <a:uFill>
                <a:solidFill>
                  <a:srgbClr val="ffffff"/>
                </a:solidFill>
              </a:uFill>
              <a:latin typeface="Calibri"/>
            </a:endParaRPr>
          </a:p>
        </p:txBody>
      </p:sp>
      <p:sp>
        <p:nvSpPr>
          <p:cNvPr id="109"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10"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11" name="TextShape 5"/>
          <p:cNvSpPr txBox="1"/>
          <p:nvPr/>
        </p:nvSpPr>
        <p:spPr>
          <a:xfrm>
            <a:off x="8610480" y="6356520"/>
            <a:ext cx="2742840" cy="364680"/>
          </a:xfrm>
          <a:prstGeom prst="rect">
            <a:avLst/>
          </a:prstGeom>
          <a:noFill/>
          <a:ln>
            <a:noFill/>
          </a:ln>
        </p:spPr>
        <p:txBody>
          <a:bodyPr anchor="ctr"/>
          <a:p>
            <a:pPr algn="r">
              <a:lnSpc>
                <a:spcPct val="100000"/>
              </a:lnSpc>
            </a:pPr>
            <a:fld id="{F55D6D07-9F2C-4F8B-B6F7-9977B0B80427}"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Insights SVM (rbf)</a:t>
            </a:r>
            <a:endParaRPr b="0" lang="de-DE" sz="1800" spc="-1" strike="noStrike">
              <a:solidFill>
                <a:srgbClr val="000000"/>
              </a:solidFill>
              <a:uFill>
                <a:solidFill>
                  <a:srgbClr val="ffffff"/>
                </a:solidFill>
              </a:uFill>
              <a:latin typeface="Calibri"/>
            </a:endParaRPr>
          </a:p>
        </p:txBody>
      </p:sp>
      <p:sp>
        <p:nvSpPr>
          <p:cNvPr id="113" name="TextShape 2"/>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1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15" name="TextShape 4"/>
          <p:cNvSpPr txBox="1"/>
          <p:nvPr/>
        </p:nvSpPr>
        <p:spPr>
          <a:xfrm>
            <a:off x="8610480" y="6356520"/>
            <a:ext cx="2742840" cy="364680"/>
          </a:xfrm>
          <a:prstGeom prst="rect">
            <a:avLst/>
          </a:prstGeom>
          <a:noFill/>
          <a:ln>
            <a:noFill/>
          </a:ln>
        </p:spPr>
        <p:txBody>
          <a:bodyPr anchor="ctr"/>
          <a:p>
            <a:pPr algn="r">
              <a:lnSpc>
                <a:spcPct val="100000"/>
              </a:lnSpc>
            </a:pPr>
            <a:fld id="{80807926-1A61-4DF8-8FEE-4BB158ACC39B}"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pic>
        <p:nvPicPr>
          <p:cNvPr id="116" name="" descr=""/>
          <p:cNvPicPr/>
          <p:nvPr/>
        </p:nvPicPr>
        <p:blipFill>
          <a:blip r:embed="rId1"/>
          <a:stretch/>
        </p:blipFill>
        <p:spPr>
          <a:xfrm>
            <a:off x="849240" y="1763640"/>
            <a:ext cx="2899800" cy="2899800"/>
          </a:xfrm>
          <a:prstGeom prst="rect">
            <a:avLst/>
          </a:prstGeom>
          <a:ln>
            <a:noFill/>
          </a:ln>
        </p:spPr>
      </p:pic>
      <p:pic>
        <p:nvPicPr>
          <p:cNvPr id="117" name="" descr=""/>
          <p:cNvPicPr/>
          <p:nvPr/>
        </p:nvPicPr>
        <p:blipFill>
          <a:blip r:embed="rId2"/>
          <a:stretch/>
        </p:blipFill>
        <p:spPr>
          <a:xfrm>
            <a:off x="6792840" y="1763640"/>
            <a:ext cx="2899800" cy="2899800"/>
          </a:xfrm>
          <a:prstGeom prst="rect">
            <a:avLst/>
          </a:prstGeom>
          <a:ln>
            <a:noFill/>
          </a:ln>
        </p:spPr>
      </p:pic>
      <p:pic>
        <p:nvPicPr>
          <p:cNvPr id="118" name="" descr=""/>
          <p:cNvPicPr/>
          <p:nvPr/>
        </p:nvPicPr>
        <p:blipFill>
          <a:blip r:embed="rId3"/>
          <a:stretch/>
        </p:blipFill>
        <p:spPr>
          <a:xfrm>
            <a:off x="3823560" y="1753560"/>
            <a:ext cx="2899800" cy="2899800"/>
          </a:xfrm>
          <a:prstGeom prst="rect">
            <a:avLst/>
          </a:prstGeom>
          <a:ln>
            <a:noFill/>
          </a:ln>
        </p:spPr>
      </p:pic>
      <p:sp>
        <p:nvSpPr>
          <p:cNvPr id="119" name="TextShape 5"/>
          <p:cNvSpPr txBox="1"/>
          <p:nvPr/>
        </p:nvSpPr>
        <p:spPr>
          <a:xfrm>
            <a:off x="914400" y="4846320"/>
            <a:ext cx="256032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C=5, G=0.3</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Oversegmentation of small structures</a:t>
            </a:r>
            <a:endParaRPr b="0" lang="en-US" sz="1800" spc="-1" strike="noStrike">
              <a:solidFill>
                <a:srgbClr val="000000"/>
              </a:solidFill>
              <a:uFill>
                <a:solidFill>
                  <a:srgbClr val="ffffff"/>
                </a:solidFill>
              </a:uFill>
              <a:latin typeface="Arial"/>
            </a:endParaRPr>
          </a:p>
        </p:txBody>
      </p:sp>
      <p:sp>
        <p:nvSpPr>
          <p:cNvPr id="120" name="TextShape 6"/>
          <p:cNvSpPr txBox="1"/>
          <p:nvPr/>
        </p:nvSpPr>
        <p:spPr>
          <a:xfrm>
            <a:off x="4023360" y="4846320"/>
            <a:ext cx="256032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Random Forest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Reference</a:t>
            </a:r>
            <a:endParaRPr b="0" lang="en-US" sz="1800" spc="-1" strike="noStrike">
              <a:solidFill>
                <a:srgbClr val="000000"/>
              </a:solidFill>
              <a:uFill>
                <a:solidFill>
                  <a:srgbClr val="ffffff"/>
                </a:solidFill>
              </a:uFill>
              <a:latin typeface="Arial"/>
            </a:endParaRPr>
          </a:p>
        </p:txBody>
      </p:sp>
      <p:sp>
        <p:nvSpPr>
          <p:cNvPr id="121" name="TextShape 7"/>
          <p:cNvSpPr txBox="1"/>
          <p:nvPr/>
        </p:nvSpPr>
        <p:spPr>
          <a:xfrm>
            <a:off x="6949440" y="4846320"/>
            <a:ext cx="256032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C=15, G=10</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Undersegmentation of small structures</a:t>
            </a:r>
            <a:endParaRPr b="0" lang="en-US"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Insights SVM (rbf)</a:t>
            </a:r>
            <a:endParaRPr b="0" lang="de-DE" sz="1800" spc="-1" strike="noStrike">
              <a:solidFill>
                <a:srgbClr val="000000"/>
              </a:solidFill>
              <a:uFill>
                <a:solidFill>
                  <a:srgbClr val="ffffff"/>
                </a:solidFill>
              </a:uFill>
              <a:latin typeface="Calibri"/>
            </a:endParaRPr>
          </a:p>
        </p:txBody>
      </p:sp>
      <p:sp>
        <p:nvSpPr>
          <p:cNvPr id="123" name="TextShape 2"/>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24"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25" name="TextShape 4"/>
          <p:cNvSpPr txBox="1"/>
          <p:nvPr/>
        </p:nvSpPr>
        <p:spPr>
          <a:xfrm>
            <a:off x="8610480" y="6356520"/>
            <a:ext cx="2742840" cy="364680"/>
          </a:xfrm>
          <a:prstGeom prst="rect">
            <a:avLst/>
          </a:prstGeom>
          <a:noFill/>
          <a:ln>
            <a:noFill/>
          </a:ln>
        </p:spPr>
        <p:txBody>
          <a:bodyPr anchor="ctr"/>
          <a:p>
            <a:pPr algn="r">
              <a:lnSpc>
                <a:spcPct val="100000"/>
              </a:lnSpc>
            </a:pPr>
            <a:fld id="{04961457-44CF-4D3E-A668-E9F47FAE263A}"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pic>
        <p:nvPicPr>
          <p:cNvPr id="126" name="" descr=""/>
          <p:cNvPicPr/>
          <p:nvPr/>
        </p:nvPicPr>
        <p:blipFill>
          <a:blip r:embed="rId1"/>
          <a:stretch/>
        </p:blipFill>
        <p:spPr>
          <a:xfrm>
            <a:off x="933840" y="1353600"/>
            <a:ext cx="4095360" cy="4095360"/>
          </a:xfrm>
          <a:prstGeom prst="rect">
            <a:avLst/>
          </a:prstGeom>
          <a:ln>
            <a:noFill/>
          </a:ln>
        </p:spPr>
      </p:pic>
      <p:pic>
        <p:nvPicPr>
          <p:cNvPr id="127" name="" descr=""/>
          <p:cNvPicPr/>
          <p:nvPr/>
        </p:nvPicPr>
        <p:blipFill>
          <a:blip r:embed="rId2"/>
          <a:stretch/>
        </p:blipFill>
        <p:spPr>
          <a:xfrm>
            <a:off x="5322960" y="1371600"/>
            <a:ext cx="4095360" cy="4095360"/>
          </a:xfrm>
          <a:prstGeom prst="rect">
            <a:avLst/>
          </a:prstGeom>
          <a:ln>
            <a:noFill/>
          </a:ln>
        </p:spPr>
      </p:pic>
      <p:sp>
        <p:nvSpPr>
          <p:cNvPr id="128" name="TextShape 5"/>
          <p:cNvSpPr txBox="1"/>
          <p:nvPr/>
        </p:nvSpPr>
        <p:spPr>
          <a:xfrm>
            <a:off x="1645920" y="5524200"/>
            <a:ext cx="256032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Random Forest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Reference</a:t>
            </a:r>
            <a:endParaRPr b="0" lang="en-US" sz="1800" spc="-1" strike="noStrike">
              <a:solidFill>
                <a:srgbClr val="000000"/>
              </a:solidFill>
              <a:uFill>
                <a:solidFill>
                  <a:srgbClr val="ffffff"/>
                </a:solidFill>
              </a:uFill>
              <a:latin typeface="Arial"/>
            </a:endParaRPr>
          </a:p>
        </p:txBody>
      </p:sp>
      <p:sp>
        <p:nvSpPr>
          <p:cNvPr id="129" name="TextShape 6"/>
          <p:cNvSpPr txBox="1"/>
          <p:nvPr/>
        </p:nvSpPr>
        <p:spPr>
          <a:xfrm>
            <a:off x="6309360" y="5498280"/>
            <a:ext cx="256032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C=15, G=5</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9033480" cy="1325160"/>
          </a:xfrm>
          <a:prstGeom prst="rect">
            <a:avLst/>
          </a:prstGeom>
          <a:noFill/>
          <a:ln>
            <a:noFill/>
          </a:ln>
        </p:spPr>
        <p:txBody>
          <a:bodyPr anchor="ctr"/>
          <a:p>
            <a:pPr>
              <a:lnSpc>
                <a:spcPct val="100000"/>
              </a:lnSpc>
            </a:pPr>
            <a:r>
              <a:rPr b="1" lang="de-DE" sz="4400" spc="-1" strike="noStrike">
                <a:solidFill>
                  <a:srgbClr val="000000"/>
                </a:solidFill>
                <a:uFill>
                  <a:solidFill>
                    <a:srgbClr val="ffffff"/>
                  </a:solidFill>
                </a:uFill>
                <a:latin typeface="Calibri Light"/>
              </a:rPr>
              <a:t>Outlook</a:t>
            </a:r>
            <a:endParaRPr b="0" lang="de-DE" sz="1800" spc="-1" strike="noStrike">
              <a:solidFill>
                <a:srgbClr val="000000"/>
              </a:solidFill>
              <a:uFill>
                <a:solidFill>
                  <a:srgbClr val="ffffff"/>
                </a:solidFill>
              </a:uFill>
              <a:latin typeface="Calibri"/>
            </a:endParaRPr>
          </a:p>
        </p:txBody>
      </p:sp>
      <p:sp>
        <p:nvSpPr>
          <p:cNvPr id="131" name="TextShape 2"/>
          <p:cNvSpPr txBox="1"/>
          <p:nvPr/>
        </p:nvSpPr>
        <p:spPr>
          <a:xfrm>
            <a:off x="838080" y="1825560"/>
            <a:ext cx="9033480" cy="4350960"/>
          </a:xfrm>
          <a:prstGeom prst="rect">
            <a:avLst/>
          </a:prstGeom>
          <a:noFill/>
          <a:ln>
            <a:noFill/>
          </a:ln>
        </p:spPr>
        <p:txBody>
          <a:bodyPr/>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Copare results with simple segmentation methods</a:t>
            </a:r>
            <a:endParaRPr b="0" lang="de-DE" sz="28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Use another evaluation metric</a:t>
            </a:r>
            <a:endParaRPr b="0" lang="de-DE" sz="28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Evaluate on full test set </a:t>
            </a:r>
            <a:endParaRPr b="0" lang="de-DE" sz="28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Parameter tuning</a:t>
            </a:r>
            <a:endParaRPr b="0" lang="de-DE" sz="2800" spc="-1" strike="noStrike">
              <a:solidFill>
                <a:srgbClr val="000000"/>
              </a:solidFill>
              <a:uFill>
                <a:solidFill>
                  <a:srgbClr val="ffffff"/>
                </a:solidFill>
              </a:uFill>
              <a:latin typeface="Calibri"/>
            </a:endParaRPr>
          </a:p>
        </p:txBody>
      </p:sp>
      <p:sp>
        <p:nvSpPr>
          <p:cNvPr id="132" name="TextShape 3"/>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07.11.2018</a:t>
            </a:r>
            <a:endParaRPr b="0" lang="en-US" sz="1200" spc="-1" strike="noStrike">
              <a:solidFill>
                <a:srgbClr val="000000"/>
              </a:solidFill>
              <a:uFill>
                <a:solidFill>
                  <a:srgbClr val="ffffff"/>
                </a:solidFill>
              </a:uFill>
              <a:latin typeface="Times New Roman"/>
            </a:endParaRPr>
          </a:p>
        </p:txBody>
      </p:sp>
      <p:sp>
        <p:nvSpPr>
          <p:cNvPr id="133"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Segmentation of brain tissues</a:t>
            </a:r>
            <a:endParaRPr b="0" lang="en-US" sz="1200" spc="-1" strike="noStrike">
              <a:solidFill>
                <a:srgbClr val="000000"/>
              </a:solidFill>
              <a:uFill>
                <a:solidFill>
                  <a:srgbClr val="ffffff"/>
                </a:solidFill>
              </a:uFill>
              <a:latin typeface="Times New Roman"/>
            </a:endParaRPr>
          </a:p>
        </p:txBody>
      </p:sp>
      <p:sp>
        <p:nvSpPr>
          <p:cNvPr id="134" name="TextShape 5"/>
          <p:cNvSpPr txBox="1"/>
          <p:nvPr/>
        </p:nvSpPr>
        <p:spPr>
          <a:xfrm>
            <a:off x="8610480" y="6356520"/>
            <a:ext cx="2742840" cy="364680"/>
          </a:xfrm>
          <a:prstGeom prst="rect">
            <a:avLst/>
          </a:prstGeom>
          <a:noFill/>
          <a:ln>
            <a:noFill/>
          </a:ln>
        </p:spPr>
        <p:txBody>
          <a:bodyPr anchor="ctr"/>
          <a:p>
            <a:pPr algn="r">
              <a:lnSpc>
                <a:spcPct val="100000"/>
              </a:lnSpc>
            </a:pPr>
            <a:fld id="{B9E5BCA8-9981-43CA-8976-CF37AF2B05F1}"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LibreOffice/5.1.6.2$Linux_X86_64 LibreOffice_project/10m0$Build-2</Application>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2018-11-04T08:10:31Z</dcterms:modified>
  <cp:revision>16</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7</vt:i4>
  </property>
</Properties>
</file>