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jpeg" ContentType="image/jpeg"/>
  <Override PartName="/ppt/media/image19.png" ContentType="image/png"/>
  <Override PartName="/ppt/media/image13.png" ContentType="image/png"/>
  <Override PartName="/ppt/media/image14.wmf" ContentType="image/x-wmf"/>
  <Override PartName="/ppt/media/image15.png" ContentType="image/png"/>
  <Override PartName="/ppt/media/image16.png" ContentType="image/png"/>
  <Override PartName="/ppt/media/image17.png" ContentType="image/png"/>
  <Override PartName="/ppt/media/image18.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4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51" name="PlaceHolder 5"/>
          <p:cNvSpPr>
            <a:spLocks noGrp="1"/>
          </p:cNvSpPr>
          <p:nvPr>
            <p:ph type="sldNum"/>
          </p:nvPr>
        </p:nvSpPr>
        <p:spPr>
          <a:xfrm>
            <a:off x="4278960" y="10157400"/>
            <a:ext cx="3280680" cy="534240"/>
          </a:xfrm>
          <a:prstGeom prst="rect">
            <a:avLst/>
          </a:prstGeom>
        </p:spPr>
        <p:txBody>
          <a:bodyPr lIns="0" rIns="0" tIns="0" bIns="0" anchor="b"/>
          <a:p>
            <a:pPr algn="r"/>
            <a:fld id="{1117E517-8BBE-4486-9895-D4EFD8B227F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2"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5C75CEB-48AE-4E9B-98B9-9E35D24D159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5CFC11B-95B0-4465-832E-6B6D7B19481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6"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53B7132-2937-4B47-92F8-AB65450B7D0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F386D41-5CD9-439D-80CB-559AFBDB4CA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0"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C8118D3-7AD5-4E3B-B3C1-344AFD96938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756000" y="5078520"/>
            <a:ext cx="6047280" cy="48106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2" name="TextShape 2"/>
          <p:cNvSpPr txBox="1"/>
          <p:nvPr/>
        </p:nvSpPr>
        <p:spPr>
          <a:xfrm>
            <a:off x="4278960" y="10157400"/>
            <a:ext cx="3280320" cy="533880"/>
          </a:xfrm>
          <a:prstGeom prst="rect">
            <a:avLst/>
          </a:prstGeom>
          <a:noFill/>
          <a:ln>
            <a:noFill/>
          </a:ln>
        </p:spPr>
        <p:txBody>
          <a:bodyPr lIns="0" rIns="0" tIns="0" bIns="0" anchor="b"/>
          <a:p>
            <a:pPr algn="r">
              <a:lnSpc>
                <a:spcPct val="100000"/>
              </a:lnSpc>
            </a:pPr>
            <a:fld id="{8AFB70B4-6455-4F71-8552-AED5C1C9E868}" type="slidenum">
              <a:rPr b="0" lang="en-US" sz="1400" spc="-1" strike="noStrike">
                <a:solidFill>
                  <a:srgbClr val="000000"/>
                </a:solidFill>
                <a:uFill>
                  <a:solidFill>
                    <a:srgbClr val="ffffff"/>
                  </a:solidFill>
                </a:uFill>
                <a:latin typeface="Times New Roman"/>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en-US" sz="2000" spc="-1" strike="noStrike">
                <a:solidFill>
                  <a:srgbClr val="000000"/>
                </a:solidFill>
                <a:uFill>
                  <a:solidFill>
                    <a:srgbClr val="ffffff"/>
                  </a:solidFill>
                </a:uFill>
                <a:latin typeface="Arial"/>
              </a:rPr>
              <a:t>Logistic regression, SVM linear, SVM rbf (radial basis function kernel): </a:t>
            </a:r>
            <a:r>
              <a:rPr b="1" lang="en-US" sz="2000" spc="-1" strike="noStrike">
                <a:solidFill>
                  <a:srgbClr val="000000"/>
                </a:solidFill>
                <a:uFill>
                  <a:solidFill>
                    <a:srgbClr val="ffffff"/>
                  </a:solidFill>
                </a:uFill>
                <a:latin typeface="Arial"/>
              </a:rPr>
              <a:t>compare how they do with respect to the existing random forest in the pipeline (what’s the potential if we finetune the methods and what parameters and changes lead to what outcome?)</a:t>
            </a:r>
            <a:endParaRPr b="0" lang="en-US" sz="2000" spc="-1" strike="noStrike">
              <a:solidFill>
                <a:srgbClr val="000000"/>
              </a:solidFill>
              <a:uFill>
                <a:solidFill>
                  <a:srgbClr val="ffffff"/>
                </a:solidFill>
              </a:uFill>
              <a:latin typeface="Arial"/>
            </a:endParaRPr>
          </a:p>
          <a:p>
            <a:pPr marL="216000" indent="-215640">
              <a:lnSpc>
                <a:spcPct val="100000"/>
              </a:lnSpc>
            </a:pPr>
            <a:r>
              <a:rPr b="1" lang="en-US" sz="2000" spc="-1" strike="noStrike">
                <a:solidFill>
                  <a:srgbClr val="000000"/>
                </a:solidFill>
                <a:uFill>
                  <a:solidFill>
                    <a:srgbClr val="ffffff"/>
                  </a:solidFill>
                </a:uFill>
                <a:latin typeface="Arial"/>
              </a:rPr>
              <a:t>Importances of features for the different methods and gaining an understanding how changes effect the segmentation.</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r>
              <a:rPr b="0" lang="en-US" sz="2000" spc="-1" strike="noStrike">
                <a:solidFill>
                  <a:srgbClr val="000000"/>
                </a:solidFill>
                <a:uFill>
                  <a:solidFill>
                    <a:srgbClr val="ffffff"/>
                  </a:solidFill>
                </a:uFill>
                <a:latin typeface="Arial"/>
              </a:rPr>
              <a:t>Approaches:</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7 original features + polynomial features (position -&gt; x^2, xy, xz, yz, y^2, z^2</a:t>
            </a:r>
            <a:r>
              <a:rPr b="1" lang="en-US" sz="2000" spc="-1" strike="noStrike">
                <a:solidFill>
                  <a:srgbClr val="000000"/>
                </a:solidFill>
                <a:uFill>
                  <a:solidFill>
                    <a:srgbClr val="ffffff"/>
                  </a:solidFill>
                </a:uFill>
                <a:latin typeface="Arial"/>
              </a:rPr>
              <a:t>) mapping the input into high-dimensional feature spaces to perform non-linear classification</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Parameter tuning (GridSearch for C where applicable)</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Balance of training examples per class </a:t>
            </a:r>
            <a:r>
              <a:rPr b="1" lang="en-US" sz="2000" spc="-1" strike="noStrike">
                <a:solidFill>
                  <a:srgbClr val="000000"/>
                </a:solidFill>
                <a:uFill>
                  <a:solidFill>
                    <a:srgbClr val="ffffff"/>
                  </a:solidFill>
                </a:uFill>
                <a:latin typeface="Arial"/>
              </a:rPr>
              <a:t>(smaller structures are relatively more taken into account)</a:t>
            </a:r>
            <a:endParaRPr b="0" lang="en-US" sz="2000" spc="-1" strike="noStrike">
              <a:solidFill>
                <a:srgbClr val="000000"/>
              </a:solidFill>
              <a:uFill>
                <a:solidFill>
                  <a:srgbClr val="ffffff"/>
                </a:solidFill>
              </a:uFill>
              <a:latin typeface="Arial"/>
            </a:endParaRPr>
          </a:p>
          <a:p>
            <a:pPr marL="171360" indent="-17028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Feature scaling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26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C39B938-AF2D-47DE-B08B-5C97C1733C51}"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602880" y="1604520"/>
            <a:ext cx="4984920" cy="3977280"/>
          </a:xfrm>
          <a:prstGeom prst="rect">
            <a:avLst/>
          </a:prstGeom>
          <a:ln>
            <a:noFill/>
          </a:ln>
        </p:spPr>
      </p:pic>
      <p:pic>
        <p:nvPicPr>
          <p:cNvPr id="110"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5" name="" descr=""/>
          <p:cNvPicPr/>
          <p:nvPr/>
        </p:nvPicPr>
        <p:blipFill>
          <a:blip r:embed="rId2"/>
          <a:stretch/>
        </p:blipFill>
        <p:spPr>
          <a:xfrm>
            <a:off x="3602880" y="1604520"/>
            <a:ext cx="4984920" cy="3977280"/>
          </a:xfrm>
          <a:prstGeom prst="rect">
            <a:avLst/>
          </a:prstGeom>
          <a:ln>
            <a:noFill/>
          </a:ln>
        </p:spPr>
      </p:pic>
      <p:pic>
        <p:nvPicPr>
          <p:cNvPr id="146"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8760" cy="231876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rial"/>
              </a:rPr>
              <a:t>Click to edit the outline text format</a:t>
            </a:r>
            <a:endParaRPr b="0" lang="de-D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Second Outline Level</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800" spc="-1" strike="noStrike">
                <a:solidFill>
                  <a:srgbClr val="000000"/>
                </a:solidFill>
                <a:uFill>
                  <a:solidFill>
                    <a:srgbClr val="ffffff"/>
                  </a:solidFill>
                </a:uFill>
                <a:latin typeface="Arial"/>
              </a:rPr>
              <a:t>Third Outline Level</a:t>
            </a:r>
            <a:endParaRPr b="0" lang="de-D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800" spc="-1" strike="noStrike">
                <a:solidFill>
                  <a:srgbClr val="000000"/>
                </a:solidFill>
                <a:uFill>
                  <a:solidFill>
                    <a:srgbClr val="ffffff"/>
                  </a:solidFill>
                </a:uFill>
                <a:latin typeface="Arial"/>
              </a:rPr>
              <a:t>Fourth Outline Level</a:t>
            </a:r>
            <a:endParaRPr b="0" lang="de-D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Fifth Outline Level</a:t>
            </a:r>
            <a:endParaRPr b="0" lang="de-D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Sixth Outline Level</a:t>
            </a:r>
            <a:endParaRPr b="0" lang="de-DE"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800" spc="-1" strike="noStrike">
                <a:solidFill>
                  <a:srgbClr val="000000"/>
                </a:solidFill>
                <a:uFill>
                  <a:solidFill>
                    <a:srgbClr val="ffffff"/>
                  </a:solidFill>
                </a:uFill>
                <a:latin typeface="Arial"/>
              </a:rPr>
              <a:t>Seventh Outline Level</a:t>
            </a:r>
            <a:endParaRPr b="0" lang="de-DE"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Picture 6" descr=""/>
          <p:cNvPicPr/>
          <p:nvPr/>
        </p:nvPicPr>
        <p:blipFill>
          <a:blip r:embed="rId2"/>
          <a:stretch/>
        </p:blipFill>
        <p:spPr>
          <a:xfrm>
            <a:off x="9872280" y="0"/>
            <a:ext cx="2318760" cy="231876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de-DE" sz="1800" spc="-1" strike="noStrike">
                <a:solidFill>
                  <a:srgbClr val="000000"/>
                </a:solidFill>
                <a:uFill>
                  <a:solidFill>
                    <a:srgbClr val="ffffff"/>
                  </a:solidFill>
                </a:uFill>
                <a:latin typeface="Arial"/>
              </a:rPr>
              <a:t>Click to edit the title text format</a:t>
            </a:r>
            <a:endParaRPr b="0" lang="de-DE"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 name="Picture 6" descr=""/>
          <p:cNvPicPr/>
          <p:nvPr/>
        </p:nvPicPr>
        <p:blipFill>
          <a:blip r:embed="rId2"/>
          <a:stretch/>
        </p:blipFill>
        <p:spPr>
          <a:xfrm>
            <a:off x="9872280" y="0"/>
            <a:ext cx="2318760" cy="2318760"/>
          </a:xfrm>
          <a:prstGeom prst="rect">
            <a:avLst/>
          </a:prstGeom>
          <a:ln>
            <a:noFill/>
          </a:ln>
        </p:spPr>
      </p:pic>
      <p:sp>
        <p:nvSpPr>
          <p:cNvPr id="75" name="PlaceHolder 1"/>
          <p:cNvSpPr>
            <a:spLocks noGrp="1"/>
          </p:cNvSpPr>
          <p:nvPr>
            <p:ph type="title"/>
          </p:nvPr>
        </p:nvSpPr>
        <p:spPr>
          <a:xfrm>
            <a:off x="609480" y="273600"/>
            <a:ext cx="10972080" cy="11444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Avenir LT Std 55 Roman"/>
              </a:rPr>
              <a:t>Click to edit the outline text format</a:t>
            </a:r>
            <a:endParaRPr b="0" lang="de-DE" sz="2800" spc="-1" strike="noStrike">
              <a:solidFill>
                <a:srgbClr val="000000"/>
              </a:solidFill>
              <a:uFill>
                <a:solidFill>
                  <a:srgbClr val="ffffff"/>
                </a:solidFill>
              </a:uFill>
              <a:latin typeface="Avenir LT Std 55 Roman"/>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Arial"/>
              </a:rPr>
              <a:t>Second Outline Level</a:t>
            </a:r>
            <a:endParaRPr b="0" lang="de-D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Arial"/>
              </a:rPr>
              <a:t>Third Outline Level</a:t>
            </a:r>
            <a:endParaRPr b="0" lang="de-D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Arial"/>
              </a:rPr>
              <a:t>Fourth Outline Level</a:t>
            </a:r>
            <a:endParaRPr b="0" lang="de-D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Fifth Outline Level</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Sixth Outline Level</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Seventh Outline Level</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wmf"/><Relationship Id="rId3" Type="http://schemas.openxmlformats.org/officeDocument/2006/relationships/slideLayout" Target="../slideLayouts/slideLayout2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28280" y="1647360"/>
            <a:ext cx="9142920" cy="2386440"/>
          </a:xfrm>
          <a:prstGeom prst="rect">
            <a:avLst/>
          </a:prstGeom>
          <a:noFill/>
          <a:ln>
            <a:noFill/>
          </a:ln>
        </p:spPr>
        <p:style>
          <a:lnRef idx="0"/>
          <a:fillRef idx="0"/>
          <a:effectRef idx="0"/>
          <a:fontRef idx="minor"/>
        </p:style>
        <p:txBody>
          <a:bodyPr lIns="90000" rIns="90000" tIns="45000" bIns="45000" anchor="b"/>
          <a:p>
            <a:pPr>
              <a:lnSpc>
                <a:spcPct val="100000"/>
              </a:lnSpc>
            </a:pPr>
            <a:r>
              <a:rPr b="1" lang="en-US" sz="4400" spc="-1" strike="noStrike">
                <a:solidFill>
                  <a:srgbClr val="000000"/>
                </a:solidFill>
                <a:uFill>
                  <a:solidFill>
                    <a:srgbClr val="ffffff"/>
                  </a:solidFill>
                </a:uFill>
                <a:latin typeface="Avenir LT Std 55 Roman"/>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3" name="CustomShape 2"/>
          <p:cNvSpPr/>
          <p:nvPr/>
        </p:nvSpPr>
        <p:spPr>
          <a:xfrm>
            <a:off x="728280" y="4770360"/>
            <a:ext cx="9142920" cy="16545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Avenir LT Std 55 Roman"/>
                <a:ea typeface="DejaVu Sans"/>
              </a:rPr>
              <a:t>Final Presentation MIALab</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Matthias Fontanellaz, Michel Hayoz, Jonas Ledergerber</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venir LT Std 55 Roman"/>
                <a:ea typeface="DejaVu Sans"/>
              </a:rPr>
              <a:t>19.12.2018, ISTB Uni Bern</a:t>
            </a:r>
            <a:endParaRPr b="0" lang="en-US" sz="1800" spc="-1" strike="noStrike">
              <a:solidFill>
                <a:srgbClr val="000000"/>
              </a:solidFill>
              <a:uFill>
                <a:solidFill>
                  <a:srgbClr val="ffffff"/>
                </a:solidFill>
              </a:uFill>
              <a:latin typeface="Arial"/>
            </a:endParaRPr>
          </a:p>
        </p:txBody>
      </p:sp>
      <p:sp>
        <p:nvSpPr>
          <p:cNvPr id="154" name="CustomShape 3"/>
          <p:cNvSpPr/>
          <p:nvPr/>
        </p:nvSpPr>
        <p:spPr>
          <a:xfrm>
            <a:off x="869400" y="284040"/>
            <a:ext cx="5949000" cy="2833560"/>
          </a:xfrm>
          <a:prstGeom prst="rect">
            <a:avLst/>
          </a:prstGeom>
          <a:solidFill>
            <a:srgbClr val="ffff00"/>
          </a:solid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Arial"/>
                <a:ea typeface="DejaVu Sans"/>
              </a:rPr>
              <a:t>FEEDBACK:</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Sensitivity / specificity as a metric (over-, undersegm.)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No simpler method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Take more training samples on less training images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Add one slide on clinical problem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numbers for images in presentation (stats etc.)</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Reasoning / interpretation very good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Plot feature importance (numbers / bars)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More insight in the situation (training-, testing-setup)</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en-US" sz="1800" spc="-1" strike="noStrike">
                <a:solidFill>
                  <a:srgbClr val="000000"/>
                </a:solidFill>
                <a:uFill>
                  <a:solidFill>
                    <a:srgbClr val="ffffff"/>
                  </a:solidFill>
                </a:uFill>
                <a:latin typeface="Arial"/>
                <a:ea typeface="DejaVu Sans"/>
              </a:rPr>
              <a:t>Compare testing-time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0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0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1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34BE4BA6-5925-4FA0-86D6-BCB3B112B1C1}"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211" name="CustomShape 5"/>
          <p:cNvSpPr/>
          <p:nvPr/>
        </p:nvSpPr>
        <p:spPr>
          <a:xfrm>
            <a:off x="822960" y="159336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Parameter used to tune the algorithm</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Slackness C</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Kernel width gamma = 5</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Optimal parameter set: C = 15, gamma = 5</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Assessing feature importance is more complex</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Optimizing dual form </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Visual methods</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Sensitivity and Specificity to asses segmentation results</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14"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160C03D-C488-45FA-8E3A-9219E1373880}"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216" name="CustomShape 5"/>
          <p:cNvSpPr/>
          <p:nvPr/>
        </p:nvSpPr>
        <p:spPr>
          <a:xfrm>
            <a:off x="822960" y="159336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Sensitivity (true positive rate)</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segmented voxels</a:t>
            </a:r>
            <a:endParaRPr b="0" lang="en-US" sz="1800" spc="-1" strike="noStrike">
              <a:solidFill>
                <a:srgbClr val="000000"/>
              </a:solidFill>
              <a:uFill>
                <a:solidFill>
                  <a:srgbClr val="ffffff"/>
                </a:solidFill>
              </a:uFill>
              <a:latin typeface="Arial"/>
            </a:endParaRPr>
          </a:p>
          <a:p>
            <a:pPr marL="45792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under-segmentation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Specificity (true negative rate)</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Indicates correctly rejected voxels </a:t>
            </a: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Reduced in case of over-segmentation</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48EF41F-4B70-42D0-BE92-D934EE0BFBB6}"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221" name="Picture 120" descr=""/>
          <p:cNvPicPr/>
          <p:nvPr/>
        </p:nvPicPr>
        <p:blipFill>
          <a:blip r:embed="rId1"/>
          <a:stretch/>
        </p:blipFill>
        <p:spPr>
          <a:xfrm>
            <a:off x="849240" y="1763640"/>
            <a:ext cx="2898720" cy="2898720"/>
          </a:xfrm>
          <a:prstGeom prst="rect">
            <a:avLst/>
          </a:prstGeom>
          <a:ln>
            <a:noFill/>
          </a:ln>
        </p:spPr>
      </p:pic>
      <p:pic>
        <p:nvPicPr>
          <p:cNvPr id="222" name="Picture 121" descr=""/>
          <p:cNvPicPr/>
          <p:nvPr/>
        </p:nvPicPr>
        <p:blipFill>
          <a:blip r:embed="rId2"/>
          <a:stretch/>
        </p:blipFill>
        <p:spPr>
          <a:xfrm>
            <a:off x="6792840" y="1763640"/>
            <a:ext cx="2898720" cy="2898720"/>
          </a:xfrm>
          <a:prstGeom prst="rect">
            <a:avLst/>
          </a:prstGeom>
          <a:ln>
            <a:noFill/>
          </a:ln>
        </p:spPr>
      </p:pic>
      <p:pic>
        <p:nvPicPr>
          <p:cNvPr id="223" name="Picture 122" descr=""/>
          <p:cNvPicPr/>
          <p:nvPr/>
        </p:nvPicPr>
        <p:blipFill>
          <a:blip r:embed="rId3"/>
          <a:stretch/>
        </p:blipFill>
        <p:spPr>
          <a:xfrm>
            <a:off x="3823560" y="1753560"/>
            <a:ext cx="2898720" cy="2898720"/>
          </a:xfrm>
          <a:prstGeom prst="rect">
            <a:avLst/>
          </a:prstGeom>
          <a:ln>
            <a:noFill/>
          </a:ln>
        </p:spPr>
      </p:pic>
      <p:sp>
        <p:nvSpPr>
          <p:cNvPr id="224" name="CustomShape 5"/>
          <p:cNvSpPr/>
          <p:nvPr/>
        </p:nvSpPr>
        <p:spPr>
          <a:xfrm>
            <a:off x="849240" y="466272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0.3715</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0.9583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0.9955</a:t>
            </a:r>
            <a:endParaRPr b="0" lang="en-US" sz="1800" spc="-1" strike="noStrike">
              <a:solidFill>
                <a:srgbClr val="000000"/>
              </a:solidFill>
              <a:uFill>
                <a:solidFill>
                  <a:srgbClr val="ffffff"/>
                </a:solidFill>
              </a:uFill>
              <a:latin typeface="Arial"/>
            </a:endParaRPr>
          </a:p>
        </p:txBody>
      </p:sp>
      <p:sp>
        <p:nvSpPr>
          <p:cNvPr id="225" name="CustomShape 6"/>
          <p:cNvSpPr/>
          <p:nvPr/>
        </p:nvSpPr>
        <p:spPr>
          <a:xfrm>
            <a:off x="4023360" y="4652640"/>
            <a:ext cx="255924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0.6288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0.971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0.9984</a:t>
            </a:r>
            <a:endParaRPr b="0" lang="en-US" sz="1800" spc="-1" strike="noStrike">
              <a:solidFill>
                <a:srgbClr val="000000"/>
              </a:solidFill>
              <a:uFill>
                <a:solidFill>
                  <a:srgbClr val="ffffff"/>
                </a:solidFill>
              </a:uFill>
              <a:latin typeface="Arial"/>
            </a:endParaRPr>
          </a:p>
        </p:txBody>
      </p:sp>
      <p:sp>
        <p:nvSpPr>
          <p:cNvPr id="226" name="CustomShape 7"/>
          <p:cNvSpPr/>
          <p:nvPr/>
        </p:nvSpPr>
        <p:spPr>
          <a:xfrm>
            <a:off x="6949440" y="462888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Hippocampus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0.6781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0.9179</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0.9989</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3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B90958C-9F51-4251-ADFF-1F4381EDA74F}"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231" name="Picture 120" descr=""/>
          <p:cNvPicPr/>
          <p:nvPr/>
        </p:nvPicPr>
        <p:blipFill>
          <a:blip r:embed="rId1"/>
          <a:stretch/>
        </p:blipFill>
        <p:spPr>
          <a:xfrm>
            <a:off x="849240" y="1763640"/>
            <a:ext cx="2898720" cy="2898720"/>
          </a:xfrm>
          <a:prstGeom prst="rect">
            <a:avLst/>
          </a:prstGeom>
          <a:ln>
            <a:noFill/>
          </a:ln>
        </p:spPr>
      </p:pic>
      <p:pic>
        <p:nvPicPr>
          <p:cNvPr id="232" name="Picture 121" descr=""/>
          <p:cNvPicPr/>
          <p:nvPr/>
        </p:nvPicPr>
        <p:blipFill>
          <a:blip r:embed="rId2"/>
          <a:stretch/>
        </p:blipFill>
        <p:spPr>
          <a:xfrm>
            <a:off x="6792840" y="1763640"/>
            <a:ext cx="2898720" cy="2898720"/>
          </a:xfrm>
          <a:prstGeom prst="rect">
            <a:avLst/>
          </a:prstGeom>
          <a:ln>
            <a:noFill/>
          </a:ln>
        </p:spPr>
      </p:pic>
      <p:pic>
        <p:nvPicPr>
          <p:cNvPr id="233" name="Picture 122" descr=""/>
          <p:cNvPicPr/>
          <p:nvPr/>
        </p:nvPicPr>
        <p:blipFill>
          <a:blip r:embed="rId3"/>
          <a:stretch/>
        </p:blipFill>
        <p:spPr>
          <a:xfrm>
            <a:off x="3823560" y="1753560"/>
            <a:ext cx="2898720" cy="2898720"/>
          </a:xfrm>
          <a:prstGeom prst="rect">
            <a:avLst/>
          </a:prstGeom>
          <a:ln>
            <a:noFill/>
          </a:ln>
        </p:spPr>
      </p:pic>
      <p:sp>
        <p:nvSpPr>
          <p:cNvPr id="234" name="CustomShape 5"/>
          <p:cNvSpPr/>
          <p:nvPr/>
        </p:nvSpPr>
        <p:spPr>
          <a:xfrm>
            <a:off x="849240" y="466272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 G=0.3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0.7221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0.9658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0.9426</a:t>
            </a:r>
            <a:endParaRPr b="0" lang="en-US" sz="1800" spc="-1" strike="noStrike">
              <a:solidFill>
                <a:srgbClr val="000000"/>
              </a:solidFill>
              <a:uFill>
                <a:solidFill>
                  <a:srgbClr val="ffffff"/>
                </a:solidFill>
              </a:uFill>
              <a:latin typeface="Arial"/>
            </a:endParaRPr>
          </a:p>
        </p:txBody>
      </p:sp>
      <p:sp>
        <p:nvSpPr>
          <p:cNvPr id="235" name="CustomShape 6"/>
          <p:cNvSpPr/>
          <p:nvPr/>
        </p:nvSpPr>
        <p:spPr>
          <a:xfrm>
            <a:off x="4023360" y="4652640"/>
            <a:ext cx="255924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0.7517</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0.9638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0.9514</a:t>
            </a:r>
            <a:endParaRPr b="0" lang="en-US" sz="1800" spc="-1" strike="noStrike">
              <a:solidFill>
                <a:srgbClr val="000000"/>
              </a:solidFill>
              <a:uFill>
                <a:solidFill>
                  <a:srgbClr val="ffffff"/>
                </a:solidFill>
              </a:uFill>
              <a:latin typeface="Arial"/>
            </a:endParaRPr>
          </a:p>
        </p:txBody>
      </p:sp>
      <p:sp>
        <p:nvSpPr>
          <p:cNvPr id="236" name="CustomShape 7"/>
          <p:cNvSpPr/>
          <p:nvPr/>
        </p:nvSpPr>
        <p:spPr>
          <a:xfrm>
            <a:off x="6949440" y="4628880"/>
            <a:ext cx="2559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G=10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For Grey Matter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Dice: 0.7511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Sensitivity: 0.9463</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Specificity: 0.9087</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(rbf)</a:t>
            </a:r>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39"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40"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2AA9814-5E35-44D5-BFFD-5B78F804BCFC}"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241" name="CustomShape 5"/>
          <p:cNvSpPr/>
          <p:nvPr/>
        </p:nvSpPr>
        <p:spPr>
          <a:xfrm>
            <a:off x="5852160" y="4918320"/>
            <a:ext cx="356580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full training set with less data points per patient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2" name="" descr=""/>
          <p:cNvPicPr/>
          <p:nvPr/>
        </p:nvPicPr>
        <p:blipFill>
          <a:blip r:embed="rId1"/>
          <a:stretch/>
        </p:blipFill>
        <p:spPr>
          <a:xfrm>
            <a:off x="1463040" y="1463040"/>
            <a:ext cx="3541680" cy="3431520"/>
          </a:xfrm>
          <a:prstGeom prst="rect">
            <a:avLst/>
          </a:prstGeom>
          <a:ln>
            <a:noFill/>
          </a:ln>
        </p:spPr>
      </p:pic>
      <p:pic>
        <p:nvPicPr>
          <p:cNvPr id="243" name="" descr=""/>
          <p:cNvPicPr/>
          <p:nvPr/>
        </p:nvPicPr>
        <p:blipFill>
          <a:blip r:embed="rId2"/>
          <a:stretch/>
        </p:blipFill>
        <p:spPr>
          <a:xfrm>
            <a:off x="5852160" y="1463040"/>
            <a:ext cx="3565800" cy="3454920"/>
          </a:xfrm>
          <a:prstGeom prst="rect">
            <a:avLst/>
          </a:prstGeom>
          <a:ln>
            <a:noFill/>
          </a:ln>
        </p:spPr>
      </p:pic>
      <p:sp>
        <p:nvSpPr>
          <p:cNvPr id="244" name="CustomShape 6"/>
          <p:cNvSpPr/>
          <p:nvPr/>
        </p:nvSpPr>
        <p:spPr>
          <a:xfrm>
            <a:off x="1463040" y="4947480"/>
            <a:ext cx="3565800" cy="90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C=15, G=5, reduced training set with increased data points per patient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p:txBody>
      </p:sp>
      <p:sp>
        <p:nvSpPr>
          <p:cNvPr id="246" name="CustomShape 2"/>
          <p:cNvSpPr/>
          <p:nvPr/>
        </p:nvSpPr>
        <p:spPr>
          <a:xfrm>
            <a:off x="838080" y="1825560"/>
            <a:ext cx="9032400" cy="4349880"/>
          </a:xfrm>
          <a:prstGeom prst="rect">
            <a:avLst/>
          </a:prstGeom>
          <a:noFill/>
          <a:ln>
            <a:noFill/>
          </a:ln>
        </p:spPr>
        <p:style>
          <a:lnRef idx="0"/>
          <a:fillRef idx="0"/>
          <a:effectRef idx="0"/>
          <a:fontRef idx="minor"/>
        </p:style>
      </p:sp>
      <p:sp>
        <p:nvSpPr>
          <p:cNvPr id="247"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248"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49"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083238D-8DDC-4A7D-B53C-9D1216298C5D}"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250" name="CustomShape 6"/>
          <p:cNvSpPr/>
          <p:nvPr/>
        </p:nvSpPr>
        <p:spPr>
          <a:xfrm>
            <a:off x="838080" y="1825560"/>
            <a:ext cx="9859320" cy="4349880"/>
          </a:xfrm>
          <a:prstGeom prst="rect">
            <a:avLst/>
          </a:prstGeom>
          <a:noFill/>
          <a:ln>
            <a:noFill/>
          </a:ln>
        </p:spPr>
        <p:style>
          <a:lnRef idx="0"/>
          <a:fillRef idx="0"/>
          <a:effectRef idx="0"/>
          <a:fontRef idx="minor"/>
        </p:style>
        <p:txBody>
          <a:bodyPr lIns="90000" rIns="90000" tIns="45000" bIns="45000"/>
          <a:p>
            <a:pPr marL="457200" indent="-456480">
              <a:lnSpc>
                <a:spcPct val="10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SVM with linear kernel struggles in capturing the complex shapes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Overall segmentation quality is best with an SVM rbf kernel; comparable to random forest tree.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Balancing out training samples per class and reducing training subjects by simultaneously increasing the samples per subject did not change the performance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457200" indent="-456480">
              <a:lnSpc>
                <a:spcPct val="90000"/>
              </a:lnSpc>
              <a:buClr>
                <a:srgbClr val="000000"/>
              </a:buClr>
              <a:buFont typeface="Arial"/>
              <a:buChar char="•"/>
            </a:pPr>
            <a:r>
              <a:rPr b="1" lang="en-US" sz="2400" spc="-1" strike="noStrike">
                <a:solidFill>
                  <a:srgbClr val="000000"/>
                </a:solidFill>
                <a:uFill>
                  <a:solidFill>
                    <a:srgbClr val="ffffff"/>
                  </a:solidFill>
                </a:uFill>
                <a:latin typeface="Avenir LT Std 55 Roman"/>
                <a:ea typeface="DejaVu Sans"/>
              </a:rPr>
              <a:t>Sensitivity and specificity can be used to asses over- and under-segmentation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Content</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838080" y="1825560"/>
            <a:ext cx="903276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Conclusion</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Outlook</a:t>
            </a:r>
            <a:endParaRPr b="0" lang="en-US" sz="1800" spc="-1" strike="noStrike">
              <a:solidFill>
                <a:srgbClr val="000000"/>
              </a:solidFill>
              <a:uFill>
                <a:solidFill>
                  <a:srgbClr val="ffffff"/>
                </a:solidFill>
              </a:uFill>
              <a:latin typeface="Arial"/>
            </a:endParaRPr>
          </a:p>
        </p:txBody>
      </p:sp>
      <p:sp>
        <p:nvSpPr>
          <p:cNvPr id="157"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58"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EFE874F-2473-4F15-8B76-A441FFDD28D2}"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59" name="CustomShape 5"/>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0"/>
            <a:ext cx="12191760" cy="3697560"/>
          </a:xfrm>
          <a:prstGeom prst="rect">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Clinical Problem</a:t>
            </a:r>
            <a:endParaRPr b="0" lang="en-US" sz="1800" spc="-1" strike="noStrike">
              <a:solidFill>
                <a:srgbClr val="000000"/>
              </a:solidFill>
              <a:uFill>
                <a:solidFill>
                  <a:srgbClr val="ffffff"/>
                </a:solidFill>
              </a:uFill>
              <a:latin typeface="Arial"/>
            </a:endParaRPr>
          </a:p>
        </p:txBody>
      </p:sp>
      <p:sp>
        <p:nvSpPr>
          <p:cNvPr id="162"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63"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64"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0AC148F-9A6B-4C95-8259-E5593ABF02BF}"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65" name="CustomShape 6"/>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marL="720">
              <a:lnSpc>
                <a:spcPct val="90000"/>
              </a:lnSpc>
            </a:pPr>
            <a:r>
              <a:rPr b="1" lang="en-US" sz="2800" spc="-1" strike="noStrike">
                <a:solidFill>
                  <a:srgbClr val="000000"/>
                </a:solidFill>
                <a:uFill>
                  <a:solidFill>
                    <a:srgbClr val="ffffff"/>
                  </a:solidFill>
                </a:uFill>
                <a:latin typeface="Avenir LT Std 55 Roman"/>
                <a:ea typeface="DejaVu Sans"/>
              </a:rPr>
              <a:t>Neurodegenerative diseases: Alzheimer, Parkinson, …</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High clinical need</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Numbers to increase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720">
              <a:lnSpc>
                <a:spcPct val="90000"/>
              </a:lnSpc>
            </a:pPr>
            <a:r>
              <a:rPr b="1" lang="en-US" sz="2800" spc="-1" strike="noStrike">
                <a:solidFill>
                  <a:srgbClr val="000000"/>
                </a:solidFill>
                <a:uFill>
                  <a:solidFill>
                    <a:srgbClr val="ffffff"/>
                  </a:solidFill>
                </a:uFill>
                <a:latin typeface="Avenir LT Std 55 Roman"/>
                <a:ea typeface="DejaVu Sans"/>
              </a:rPr>
              <a:t>Degree and progression of the disease (Alzheimer)</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Atrophy of the brain</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Segmentation of brain tissues in MRI images</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Manual segmentation not viable</a:t>
            </a:r>
            <a:endParaRPr b="0" lang="en-US" sz="1800" spc="-1" strike="noStrike">
              <a:solidFill>
                <a:srgbClr val="000000"/>
              </a:solidFill>
              <a:uFill>
                <a:solidFill>
                  <a:srgbClr val="ffffff"/>
                </a:solidFill>
              </a:uFill>
              <a:latin typeface="Arial"/>
            </a:endParaRPr>
          </a:p>
          <a:p>
            <a:pPr lvl="1" marL="9151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Machine Learning approach</a:t>
            </a:r>
            <a:endParaRPr b="0" lang="en-US" sz="1800" spc="-1" strike="noStrike">
              <a:solidFill>
                <a:srgbClr val="000000"/>
              </a:solidFill>
              <a:uFill>
                <a:solidFill>
                  <a:srgbClr val="ffffff"/>
                </a:solidFill>
              </a:uFill>
              <a:latin typeface="Arial"/>
            </a:endParaRPr>
          </a:p>
        </p:txBody>
      </p:sp>
      <p:pic>
        <p:nvPicPr>
          <p:cNvPr id="166" name="Grafik 2" descr=""/>
          <p:cNvPicPr/>
          <p:nvPr/>
        </p:nvPicPr>
        <p:blipFill>
          <a:blip r:embed="rId1"/>
          <a:stretch/>
        </p:blipFill>
        <p:spPr>
          <a:xfrm>
            <a:off x="4242600" y="0"/>
            <a:ext cx="3705480" cy="3697560"/>
          </a:xfrm>
          <a:prstGeom prst="rect">
            <a:avLst/>
          </a:prstGeom>
          <a:ln>
            <a:noFill/>
          </a:ln>
        </p:spPr>
      </p:pic>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Goals</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6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F5D3F89-6A77-445D-8B60-E790BDE02F8A}"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71" name="CustomShape 5"/>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Understand differences and advantages of different machine learning approaches on segmenting brain tissues.</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3200" spc="-1" strike="noStrike">
                <a:solidFill>
                  <a:srgbClr val="000000"/>
                </a:solidFill>
                <a:uFill>
                  <a:solidFill>
                    <a:srgbClr val="ffffff"/>
                  </a:solidFill>
                </a:uFill>
                <a:latin typeface="Avenir LT Std 55 Roman"/>
                <a:ea typeface="DejaVu Sans"/>
              </a:rPr>
              <a:t>Interpret individual feature importance and their influence on segmentation quality.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Setup</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838080" y="1825560"/>
            <a:ext cx="9859680" cy="4350240"/>
          </a:xfrm>
          <a:prstGeom prst="rect">
            <a:avLst/>
          </a:prstGeom>
          <a:noFill/>
          <a:ln>
            <a:noFill/>
          </a:ln>
        </p:spPr>
        <p:style>
          <a:lnRef idx="0"/>
          <a:fillRef idx="0"/>
          <a:effectRef idx="0"/>
          <a:fontRef idx="minor"/>
        </p:style>
      </p:sp>
      <p:sp>
        <p:nvSpPr>
          <p:cNvPr id="174"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75"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76"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613E7BF-DB06-4B31-B38B-530BD5420DA6}"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177" name="CustomShape 6"/>
          <p:cNvSpPr/>
          <p:nvPr/>
        </p:nvSpPr>
        <p:spPr>
          <a:xfrm>
            <a:off x="990360" y="197784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Data</a:t>
            </a:r>
            <a:endParaRPr b="0" lang="en-US" sz="1800" spc="-1" strike="noStrike">
              <a:solidFill>
                <a:srgbClr val="000000"/>
              </a:solidFill>
              <a:uFill>
                <a:solidFill>
                  <a:srgbClr val="ffffff"/>
                </a:solidFill>
              </a:uFill>
              <a:latin typeface="Arial"/>
            </a:endParaRPr>
          </a:p>
          <a:p>
            <a:pPr marL="720">
              <a:lnSpc>
                <a:spcPct val="90000"/>
              </a:lnSpc>
            </a:pPr>
            <a:r>
              <a:rPr b="0" lang="en-US" sz="2800" spc="-1" strike="noStrike">
                <a:solidFill>
                  <a:srgbClr val="000000"/>
                </a:solidFill>
                <a:uFill>
                  <a:solidFill>
                    <a:srgbClr val="ffffff"/>
                  </a:solidFill>
                </a:uFill>
                <a:latin typeface="Avenir LT Std 55 Roman"/>
                <a:ea typeface="DejaVu Sans"/>
              </a:rPr>
              <a:t>100 unrelated healthy subjects – Human Connectome Project preprocessed data set (skull stripped, bias field corrected, registered..)</a:t>
            </a:r>
            <a:endParaRPr b="0" lang="en-US" sz="1800" spc="-1" strike="noStrike">
              <a:solidFill>
                <a:srgbClr val="000000"/>
              </a:solidFill>
              <a:uFill>
                <a:solidFill>
                  <a:srgbClr val="ffffff"/>
                </a:solidFill>
              </a:uFill>
              <a:latin typeface="Arial"/>
            </a:endParaRPr>
          </a:p>
          <a:p>
            <a:pPr marL="720">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Pipeline – Supervised Machine Learning</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Training on training data (70 ground truth images)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Testing on testing data (30 unseen images)</a:t>
            </a:r>
            <a:endParaRPr b="0" lang="en-US" sz="1800" spc="-1" strike="noStrike">
              <a:solidFill>
                <a:srgbClr val="000000"/>
              </a:solidFill>
              <a:uFill>
                <a:solidFill>
                  <a:srgbClr val="ffffff"/>
                </a:solidFill>
              </a:uFill>
              <a:latin typeface="Arial"/>
            </a:endParaRPr>
          </a:p>
          <a:p>
            <a:pPr lvl="1" marL="914400" indent="-456840">
              <a:lnSpc>
                <a:spcPct val="90000"/>
              </a:lnSpc>
              <a:buClr>
                <a:srgbClr val="000000"/>
              </a:buClr>
              <a:buFont typeface="Symbol"/>
              <a:buChar char="-"/>
            </a:pPr>
            <a:r>
              <a:rPr b="0" lang="en-US" sz="2800" spc="-1" strike="noStrike">
                <a:solidFill>
                  <a:srgbClr val="000000"/>
                </a:solidFill>
                <a:uFill>
                  <a:solidFill>
                    <a:srgbClr val="ffffff"/>
                  </a:solidFill>
                </a:uFill>
                <a:latin typeface="Avenir LT Std 55 Roman"/>
                <a:ea typeface="DejaVu Sans"/>
              </a:rPr>
              <a:t>Usually testing on less images</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09480" y="273600"/>
            <a:ext cx="10972080" cy="1144440"/>
          </a:xfrm>
          <a:prstGeom prst="rect">
            <a:avLst/>
          </a:prstGeom>
          <a:noFill/>
          <a:ln>
            <a:noFill/>
          </a:ln>
        </p:spPr>
        <p:txBody>
          <a:bodyPr lIns="0" rIns="0" tIns="0" bIns="0" anchor="ctr"/>
          <a:p>
            <a:endParaRPr b="0" lang="de-DE" sz="1800" spc="-1" strike="noStrike">
              <a:solidFill>
                <a:srgbClr val="000000"/>
              </a:solidFill>
              <a:uFill>
                <a:solidFill>
                  <a:srgbClr val="ffffff"/>
                </a:solidFill>
              </a:uFill>
              <a:latin typeface="Arial"/>
            </a:endParaRPr>
          </a:p>
        </p:txBody>
      </p:sp>
      <p:sp>
        <p:nvSpPr>
          <p:cNvPr id="179" name="TextShape 2"/>
          <p:cNvSpPr txBox="1"/>
          <p:nvPr/>
        </p:nvSpPr>
        <p:spPr>
          <a:xfrm>
            <a:off x="609480" y="1604520"/>
            <a:ext cx="10972080" cy="397692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180" name="Grafik 6" descr=""/>
          <p:cNvPicPr/>
          <p:nvPr/>
        </p:nvPicPr>
        <p:blipFill>
          <a:blip r:embed="rId1"/>
          <a:stretch/>
        </p:blipFill>
        <p:spPr>
          <a:xfrm>
            <a:off x="0" y="2269800"/>
            <a:ext cx="12191760" cy="4653720"/>
          </a:xfrm>
          <a:prstGeom prst="rect">
            <a:avLst/>
          </a:prstGeom>
          <a:ln>
            <a:noFill/>
          </a:ln>
        </p:spPr>
      </p:pic>
      <p:pic>
        <p:nvPicPr>
          <p:cNvPr id="181" name="Grafik 4" descr=""/>
          <p:cNvPicPr/>
          <p:nvPr/>
        </p:nvPicPr>
        <p:blipFill>
          <a:blip r:embed="rId2"/>
          <a:stretch/>
        </p:blipFill>
        <p:spPr>
          <a:xfrm>
            <a:off x="6288840" y="273600"/>
            <a:ext cx="4889520" cy="3467880"/>
          </a:xfrm>
          <a:prstGeom prst="rect">
            <a:avLst/>
          </a:prstGeom>
          <a:ln>
            <a:noFill/>
          </a:ln>
        </p:spPr>
      </p:pic>
      <p:sp>
        <p:nvSpPr>
          <p:cNvPr id="182" name="Line 3"/>
          <p:cNvSpPr/>
          <p:nvPr/>
        </p:nvSpPr>
        <p:spPr>
          <a:xfrm flipH="1" flipV="1">
            <a:off x="6321600" y="3741840"/>
            <a:ext cx="142488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83" name="Line 4"/>
          <p:cNvSpPr/>
          <p:nvPr/>
        </p:nvSpPr>
        <p:spPr>
          <a:xfrm flipH="1">
            <a:off x="9653040" y="3729960"/>
            <a:ext cx="142524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84" name="CustomShape 5"/>
          <p:cNvSpPr/>
          <p:nvPr/>
        </p:nvSpPr>
        <p:spPr>
          <a:xfrm>
            <a:off x="6321960" y="2985480"/>
            <a:ext cx="4755960" cy="74412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p:style>
      </p:sp>
      <p:sp>
        <p:nvSpPr>
          <p:cNvPr id="185" name="CustomShape 6"/>
          <p:cNvSpPr/>
          <p:nvPr/>
        </p:nvSpPr>
        <p:spPr>
          <a:xfrm>
            <a:off x="10554120" y="1800"/>
            <a:ext cx="1637640" cy="2763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Methods</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838080" y="1825560"/>
            <a:ext cx="9859680" cy="4350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Avenir LT Std 55 Roman"/>
                <a:ea typeface="DejaVu Sans"/>
              </a:rPr>
              <a:t>Evaluate different methods for segmentation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Random forest</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Logistic regression</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linear polynomial features</a:t>
            </a:r>
            <a:endParaRPr b="0" lang="en-US" sz="1800" spc="-1" strike="noStrike">
              <a:solidFill>
                <a:srgbClr val="000000"/>
              </a:solidFill>
              <a:uFill>
                <a:solidFill>
                  <a:srgbClr val="ffffff"/>
                </a:solidFill>
              </a:uFill>
              <a:latin typeface="Arial"/>
            </a:endParaRPr>
          </a:p>
          <a:p>
            <a:pPr marL="45792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SVM rbf</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1" lang="en-US" sz="2800" spc="-1" strike="noStrike">
                <a:solidFill>
                  <a:srgbClr val="000000"/>
                </a:solidFill>
                <a:uFill>
                  <a:solidFill>
                    <a:srgbClr val="ffffff"/>
                  </a:solidFill>
                </a:uFill>
                <a:latin typeface="Avenir LT Std 55 Roman"/>
                <a:ea typeface="DejaVu Sans"/>
              </a:rPr>
              <a:t>Approach</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Balance training samples per class</a:t>
            </a:r>
            <a:endParaRPr b="0" lang="en-US" sz="1800" spc="-1" strike="noStrike">
              <a:solidFill>
                <a:srgbClr val="000000"/>
              </a:solidFill>
              <a:uFill>
                <a:solidFill>
                  <a:srgbClr val="ffffff"/>
                </a:solidFill>
              </a:uFill>
              <a:latin typeface="Arial"/>
            </a:endParaRPr>
          </a:p>
          <a:p>
            <a:pPr marL="457200" indent="-456840">
              <a:lnSpc>
                <a:spcPct val="90000"/>
              </a:lnSpc>
              <a:buClr>
                <a:srgbClr val="000000"/>
              </a:buClr>
              <a:buFont typeface="Arial"/>
              <a:buChar char="•"/>
            </a:pPr>
            <a:r>
              <a:rPr b="0" lang="en-US" sz="2800" spc="-1" strike="noStrike">
                <a:solidFill>
                  <a:srgbClr val="000000"/>
                </a:solidFill>
                <a:uFill>
                  <a:solidFill>
                    <a:srgbClr val="ffffff"/>
                  </a:solidFill>
                </a:uFill>
                <a:latin typeface="Avenir LT Std 55 Roman"/>
                <a:ea typeface="DejaVu Sans"/>
              </a:rPr>
              <a:t>Adjust training samples with respect to training images</a:t>
            </a:r>
            <a:endParaRPr b="0" lang="en-US" sz="1800" spc="-1" strike="noStrike">
              <a:solidFill>
                <a:srgbClr val="000000"/>
              </a:solidFill>
              <a:uFill>
                <a:solidFill>
                  <a:srgbClr val="ffffff"/>
                </a:solidFill>
              </a:uFill>
              <a:latin typeface="Arial"/>
            </a:endParaRPr>
          </a:p>
        </p:txBody>
      </p:sp>
      <p:sp>
        <p:nvSpPr>
          <p:cNvPr id="188"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89"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90"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48F4D19-911D-435C-AB25-108F184D8E4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Results / Discussion</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838080" y="1825560"/>
            <a:ext cx="9032760" cy="4350240"/>
          </a:xfrm>
          <a:prstGeom prst="rect">
            <a:avLst/>
          </a:prstGeom>
          <a:noFill/>
          <a:ln>
            <a:noFill/>
          </a:ln>
        </p:spPr>
        <p:style>
          <a:lnRef idx="0"/>
          <a:fillRef idx="0"/>
          <a:effectRef idx="0"/>
          <a:fontRef idx="minor"/>
        </p:style>
      </p:sp>
      <p:sp>
        <p:nvSpPr>
          <p:cNvPr id="193" name="CustomShape 3"/>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94"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195"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A96D6BC-2965-47E5-AACA-2B717467948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96" name="Picture 100" descr=""/>
          <p:cNvPicPr/>
          <p:nvPr/>
        </p:nvPicPr>
        <p:blipFill>
          <a:blip r:embed="rId1"/>
          <a:stretch/>
        </p:blipFill>
        <p:spPr>
          <a:xfrm>
            <a:off x="1645920" y="1554480"/>
            <a:ext cx="8411760" cy="4761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365040"/>
            <a:ext cx="903276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venir LT Std 55 Roman"/>
                <a:ea typeface="DejaVu Sans"/>
              </a:rPr>
              <a:t>Insights SVM (linear)</a:t>
            </a:r>
            <a:endParaRPr b="0" lang="en-US" sz="1800" spc="-1" strike="noStrike">
              <a:solidFill>
                <a:srgbClr val="000000"/>
              </a:solidFill>
              <a:uFill>
                <a:solidFill>
                  <a:srgbClr val="ffffff"/>
                </a:solidFill>
              </a:uFill>
              <a:latin typeface="Arial"/>
            </a:endParaRPr>
          </a:p>
        </p:txBody>
      </p:sp>
      <p:sp>
        <p:nvSpPr>
          <p:cNvPr id="198" name="CustomShape 2"/>
          <p:cNvSpPr/>
          <p:nvPr/>
        </p:nvSpPr>
        <p:spPr>
          <a:xfrm>
            <a:off x="838080" y="6356520"/>
            <a:ext cx="2742120" cy="363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19.12.2018</a:t>
            </a:r>
            <a:endParaRPr b="0" lang="en-US" sz="1800" spc="-1" strike="noStrike">
              <a:solidFill>
                <a:srgbClr val="000000"/>
              </a:solidFill>
              <a:uFill>
                <a:solidFill>
                  <a:srgbClr val="ffffff"/>
                </a:solidFill>
              </a:uFill>
              <a:latin typeface="Arial"/>
            </a:endParaRPr>
          </a:p>
        </p:txBody>
      </p:sp>
      <p:sp>
        <p:nvSpPr>
          <p:cNvPr id="19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Segmentation of brain tissues</a:t>
            </a:r>
            <a:endParaRPr b="0" lang="en-US" sz="1800" spc="-1" strike="noStrike">
              <a:solidFill>
                <a:srgbClr val="000000"/>
              </a:solidFill>
              <a:uFill>
                <a:solidFill>
                  <a:srgbClr val="ffffff"/>
                </a:solidFill>
              </a:uFill>
              <a:latin typeface="Arial"/>
            </a:endParaRPr>
          </a:p>
        </p:txBody>
      </p:sp>
      <p:sp>
        <p:nvSpPr>
          <p:cNvPr id="20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A76D58B-3447-4D2C-94ED-D52778E2D08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
        <p:nvSpPr>
          <p:cNvPr id="201" name="CustomShape 5"/>
          <p:cNvSpPr/>
          <p:nvPr/>
        </p:nvSpPr>
        <p:spPr>
          <a:xfrm>
            <a:off x="914400" y="4846320"/>
            <a:ext cx="2559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Same features as RF</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p:txBody>
      </p:sp>
      <p:sp>
        <p:nvSpPr>
          <p:cNvPr id="202" name="CustomShape 6"/>
          <p:cNvSpPr/>
          <p:nvPr/>
        </p:nvSpPr>
        <p:spPr>
          <a:xfrm>
            <a:off x="4023360" y="4846320"/>
            <a:ext cx="2559600" cy="60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Balanced samples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intensity feature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small structures important</a:t>
            </a:r>
            <a:endParaRPr b="0" lang="en-US" sz="1800" spc="-1" strike="noStrike">
              <a:solidFill>
                <a:srgbClr val="000000"/>
              </a:solidFill>
              <a:uFill>
                <a:solidFill>
                  <a:srgbClr val="ffffff"/>
                </a:solidFill>
              </a:uFill>
              <a:latin typeface="Arial"/>
            </a:endParaRPr>
          </a:p>
        </p:txBody>
      </p:sp>
      <p:sp>
        <p:nvSpPr>
          <p:cNvPr id="203" name="CustomShape 7"/>
          <p:cNvSpPr/>
          <p:nvPr/>
        </p:nvSpPr>
        <p:spPr>
          <a:xfrm>
            <a:off x="6949440" y="4846320"/>
            <a:ext cx="310860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venir LT Std 55 Roman"/>
                <a:ea typeface="DejaVu Sans"/>
              </a:rPr>
              <a:t>Second order coordinates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position feature important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venir LT Std 55 Roman"/>
                <a:ea typeface="DejaVu Sans"/>
              </a:rPr>
              <a:t>→ </a:t>
            </a:r>
            <a:r>
              <a:rPr b="0" lang="en-US" sz="1800" spc="-1" strike="noStrike">
                <a:solidFill>
                  <a:srgbClr val="000000"/>
                </a:solidFill>
                <a:uFill>
                  <a:solidFill>
                    <a:srgbClr val="ffffff"/>
                  </a:solidFill>
                </a:uFill>
                <a:latin typeface="Avenir LT Std 55 Roman"/>
                <a:ea typeface="DejaVu Sans"/>
              </a:rPr>
              <a:t>complex boundaries require high order terms</a:t>
            </a:r>
            <a:endParaRPr b="0" lang="en-US" sz="1800" spc="-1" strike="noStrike">
              <a:solidFill>
                <a:srgbClr val="000000"/>
              </a:solidFill>
              <a:uFill>
                <a:solidFill>
                  <a:srgbClr val="ffffff"/>
                </a:solidFill>
              </a:uFill>
              <a:latin typeface="Arial"/>
            </a:endParaRPr>
          </a:p>
        </p:txBody>
      </p:sp>
      <p:pic>
        <p:nvPicPr>
          <p:cNvPr id="204" name="Picture 113" descr=""/>
          <p:cNvPicPr/>
          <p:nvPr/>
        </p:nvPicPr>
        <p:blipFill>
          <a:blip r:embed="rId1"/>
          <a:stretch/>
        </p:blipFill>
        <p:spPr>
          <a:xfrm>
            <a:off x="3931920" y="1730520"/>
            <a:ext cx="2899800" cy="2841120"/>
          </a:xfrm>
          <a:prstGeom prst="rect">
            <a:avLst/>
          </a:prstGeom>
          <a:ln>
            <a:noFill/>
          </a:ln>
        </p:spPr>
      </p:pic>
      <p:pic>
        <p:nvPicPr>
          <p:cNvPr id="205" name="Picture 114" descr=""/>
          <p:cNvPicPr/>
          <p:nvPr/>
        </p:nvPicPr>
        <p:blipFill>
          <a:blip r:embed="rId2"/>
          <a:stretch/>
        </p:blipFill>
        <p:spPr>
          <a:xfrm>
            <a:off x="838080" y="1740960"/>
            <a:ext cx="2848680" cy="2830680"/>
          </a:xfrm>
          <a:prstGeom prst="rect">
            <a:avLst/>
          </a:prstGeom>
          <a:ln>
            <a:noFill/>
          </a:ln>
        </p:spPr>
      </p:pic>
      <p:pic>
        <p:nvPicPr>
          <p:cNvPr id="206" name="Picture 115" descr=""/>
          <p:cNvPicPr/>
          <p:nvPr/>
        </p:nvPicPr>
        <p:blipFill>
          <a:blip r:embed="rId3"/>
          <a:srcRect l="14223" t="0" r="0" b="0"/>
          <a:stretch/>
        </p:blipFill>
        <p:spPr>
          <a:xfrm>
            <a:off x="7223760" y="1737360"/>
            <a:ext cx="2468520" cy="28198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LibreOffice/5.1.6.2$Linux_X86_64 LibreOffice_project/10m0$Build-2</Application>
  <Words>599</Words>
  <Paragraphs>135</Paragraphs>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2018-12-16T14:50:41Z</dcterms:modified>
  <cp:revision>47</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vt:i4>
  </property>
  <property fmtid="{D5CDD505-2E9C-101B-9397-08002B2CF9AE}" pid="9" name="PresentationFormat">
    <vt:lpwstr>Breitbild</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