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p:spPr>
        <p:txBody>
          <a:bodyPr lIns="0" rIns="0" tIns="0" bIns="0" anchor="b"/>
          <a:p>
            <a:pPr algn="r"/>
            <a:fld id="{B140B2A9-4971-469E-B61B-51C5ABF4221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141"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BC501CC-2595-4131-B1C7-CD66E388D79A}"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143"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0381756-D6C5-41F0-B851-9F44F11C332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b="0" lang="en-US" sz="2000" spc="-1" strike="noStrike">
                <a:solidFill>
                  <a:srgbClr val="000000"/>
                </a:solidFill>
                <a:latin typeface="Arial"/>
              </a:rPr>
              <a:t>Logistic regression, SVM linear, SVM rbf (radial basis function kernel): compare how they do with respect to the existing random forest in the pipeline (what’s the potential if we finetune the methods and what parameters and changes lead to what outcome?)</a:t>
            </a:r>
            <a:endParaRPr b="0" lang="en-US" sz="2000" spc="-1" strike="noStrike">
              <a:latin typeface="Arial"/>
            </a:endParaRPr>
          </a:p>
          <a:p>
            <a:pPr marL="216000" indent="-216000">
              <a:lnSpc>
                <a:spcPct val="100000"/>
              </a:lnSpc>
            </a:pPr>
            <a:r>
              <a:rPr b="0" lang="en-US" sz="2000" spc="-1" strike="noStrike">
                <a:solidFill>
                  <a:srgbClr val="000000"/>
                </a:solidFill>
                <a:latin typeface="Arial"/>
              </a:rPr>
              <a:t>Importances of features for the different methods and gaining an understanding how changes effect the segmentation.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Arial"/>
              </a:rPr>
              <a:t>Approaches:</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solidFill>
                  <a:srgbClr val="000000"/>
                </a:solidFill>
                <a:latin typeface="Arial"/>
              </a:rPr>
              <a:t>7 original features + polynomial features (position -&gt; x^2, xy, xz, yz, y^2, z^2) mapping the input into high-dimensional feature spaces to perform non-linear classification</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solidFill>
                  <a:srgbClr val="000000"/>
                </a:solidFill>
                <a:latin typeface="Arial"/>
              </a:rPr>
              <a:t>Parameter tuning (GridSearch for C where applicable)</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solidFill>
                  <a:srgbClr val="000000"/>
                </a:solidFill>
                <a:latin typeface="Arial"/>
              </a:rPr>
              <a:t>Balance of training examples per class (smaller structures are relatively more taken into account)</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solidFill>
                  <a:srgbClr val="000000"/>
                </a:solidFill>
                <a:latin typeface="Arial"/>
              </a:rPr>
              <a:t>Feature scaling</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4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16195F6-38B3-4A78-972D-B9922FA871A3}"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9872280" y="0"/>
            <a:ext cx="2319120" cy="2319120"/>
          </a:xfrm>
          <a:prstGeom prst="rect">
            <a:avLst/>
          </a:prstGeom>
          <a:ln>
            <a:noFill/>
          </a:ln>
        </p:spPr>
      </p:pic>
      <p:sp>
        <p:nvSpPr>
          <p:cNvPr id="1" name="PlaceHolder 1"/>
          <p:cNvSpPr>
            <a:spLocks noGrp="1"/>
          </p:cNvSpPr>
          <p:nvPr>
            <p:ph type="title"/>
          </p:nvPr>
        </p:nvSpPr>
        <p:spPr>
          <a:xfrm>
            <a:off x="838080" y="365040"/>
            <a:ext cx="903312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stretch/>
        </p:blipFill>
        <p:spPr>
          <a:xfrm>
            <a:off x="9872280" y="0"/>
            <a:ext cx="2319120" cy="231912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8280" y="1647360"/>
            <a:ext cx="9143280" cy="2386800"/>
          </a:xfrm>
          <a:prstGeom prst="rect">
            <a:avLst/>
          </a:prstGeom>
          <a:noFill/>
          <a:ln>
            <a:noFill/>
          </a:ln>
        </p:spPr>
        <p:style>
          <a:lnRef idx="0"/>
          <a:fillRef idx="0"/>
          <a:effectRef idx="0"/>
          <a:fontRef idx="minor"/>
        </p:style>
        <p:txBody>
          <a:bodyPr lIns="90000" rIns="90000" tIns="45000" bIns="45000" anchor="b"/>
          <a:p>
            <a:pPr>
              <a:lnSpc>
                <a:spcPct val="100000"/>
              </a:lnSpc>
            </a:pPr>
            <a:r>
              <a:rPr b="1" lang="en-US" sz="5400" spc="-1" strike="noStrike">
                <a:solidFill>
                  <a:srgbClr val="000000"/>
                </a:solidFill>
                <a:latin typeface="Calibri Light"/>
              </a:rPr>
              <a:t>Segmentation of brain tissues</a:t>
            </a:r>
            <a:endParaRPr b="0" lang="en-US" sz="5400" spc="-1" strike="noStrike">
              <a:latin typeface="Arial"/>
            </a:endParaRPr>
          </a:p>
        </p:txBody>
      </p:sp>
      <p:sp>
        <p:nvSpPr>
          <p:cNvPr id="85" name="CustomShape 2"/>
          <p:cNvSpPr/>
          <p:nvPr/>
        </p:nvSpPr>
        <p:spPr>
          <a:xfrm>
            <a:off x="728280" y="4770360"/>
            <a:ext cx="9143280" cy="16549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Calibri"/>
              </a:rPr>
              <a:t>Midterm Presentation MIALab</a:t>
            </a:r>
            <a:endParaRPr b="0" lang="en-US" sz="3200" spc="-1" strike="noStrike">
              <a:latin typeface="Arial"/>
            </a:endParaRPr>
          </a:p>
          <a:p>
            <a:pPr>
              <a:lnSpc>
                <a:spcPct val="100000"/>
              </a:lnSpc>
            </a:pPr>
            <a:r>
              <a:rPr b="0" lang="en-US" sz="2400" spc="-1" strike="noStrike">
                <a:solidFill>
                  <a:srgbClr val="000000"/>
                </a:solidFill>
                <a:latin typeface="Calibri"/>
              </a:rPr>
              <a:t>Matthias Fontanellaz, Michel Hayoz, Jonas Ledergerber</a:t>
            </a:r>
            <a:endParaRPr b="0" lang="en-US" sz="2400" spc="-1" strike="noStrike">
              <a:latin typeface="Arial"/>
            </a:endParaRPr>
          </a:p>
          <a:p>
            <a:pPr>
              <a:lnSpc>
                <a:spcPct val="100000"/>
              </a:lnSpc>
            </a:pPr>
            <a:r>
              <a:rPr b="0" lang="en-US" sz="2400" spc="-1" strike="noStrike">
                <a:solidFill>
                  <a:srgbClr val="000000"/>
                </a:solidFill>
                <a:latin typeface="Calibri"/>
              </a:rPr>
              <a:t>07.11.2018, ISTB Uni Bern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Content</a:t>
            </a:r>
            <a:endParaRPr b="0" lang="en-US" sz="4400" spc="-1" strike="noStrike">
              <a:latin typeface="Arial"/>
            </a:endParaRPr>
          </a:p>
        </p:txBody>
      </p:sp>
      <p:sp>
        <p:nvSpPr>
          <p:cNvPr id="87" name="CustomShape 2"/>
          <p:cNvSpPr/>
          <p:nvPr/>
        </p:nvSpPr>
        <p:spPr>
          <a:xfrm>
            <a:off x="838080" y="1825560"/>
            <a:ext cx="903312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0" lang="en-US" sz="2800" spc="-1" strike="noStrike">
                <a:solidFill>
                  <a:srgbClr val="000000"/>
                </a:solidFill>
                <a:latin typeface="Calibri"/>
              </a:rPr>
              <a:t>Approach</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Progress</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Challenges</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Insights</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Outlook</a:t>
            </a:r>
            <a:endParaRPr b="0" lang="en-US" sz="2800" spc="-1" strike="noStrike">
              <a:latin typeface="Arial"/>
            </a:endParaRPr>
          </a:p>
        </p:txBody>
      </p:sp>
      <p:sp>
        <p:nvSpPr>
          <p:cNvPr id="88"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89"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90"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3EEEF0D-96B8-458C-AE01-F2651B56BC8D}" type="slidenum">
              <a:rPr b="0" lang="en-US" sz="1200" spc="-1" strike="noStrike">
                <a:solidFill>
                  <a:srgbClr val="8b8b8b"/>
                </a:solidFill>
                <a:latin typeface="Calibri"/>
              </a:rPr>
              <a:t>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Approach</a:t>
            </a:r>
            <a:endParaRPr b="0" lang="en-US" sz="4400" spc="-1" strike="noStrike">
              <a:latin typeface="Arial"/>
            </a:endParaRPr>
          </a:p>
        </p:txBody>
      </p:sp>
      <p:sp>
        <p:nvSpPr>
          <p:cNvPr id="92" name="CustomShape 2"/>
          <p:cNvSpPr/>
          <p:nvPr/>
        </p:nvSpPr>
        <p:spPr>
          <a:xfrm>
            <a:off x="838080" y="1825560"/>
            <a:ext cx="9860040" cy="435060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Calibri"/>
              </a:rPr>
              <a:t>Evaluate different methods for segmentation:</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Random forest, Logistic regression, SVM linear, SVM rbf</a:t>
            </a:r>
            <a:endParaRPr b="0" lang="en-US" sz="2800" spc="-1" strike="noStrike">
              <a:latin typeface="Arial"/>
            </a:endParaRPr>
          </a:p>
          <a:p>
            <a:pPr>
              <a:lnSpc>
                <a:spcPct val="90000"/>
              </a:lnSpc>
            </a:pPr>
            <a:endParaRPr b="0" lang="en-US" sz="2800" spc="-1" strike="noStrike">
              <a:latin typeface="Arial"/>
            </a:endParaRPr>
          </a:p>
          <a:p>
            <a:pPr>
              <a:lnSpc>
                <a:spcPct val="100000"/>
              </a:lnSpc>
            </a:pPr>
            <a:r>
              <a:rPr b="1" lang="en-US" sz="2800" spc="-1" strike="noStrike">
                <a:solidFill>
                  <a:srgbClr val="000000"/>
                </a:solidFill>
                <a:latin typeface="Calibri"/>
              </a:rPr>
              <a:t>Approach:</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Polynomial features (x^2, y^2, … , xz)</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Parameter tuning (GridSearch for C and Gamma)</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Balance of training examples per class</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Feature scaling</a:t>
            </a:r>
            <a:endParaRPr b="0" lang="en-US" sz="2800" spc="-1" strike="noStrike">
              <a:latin typeface="Arial"/>
            </a:endParaRPr>
          </a:p>
          <a:p>
            <a:pPr>
              <a:lnSpc>
                <a:spcPct val="90000"/>
              </a:lnSpc>
            </a:pPr>
            <a:endParaRPr b="0" lang="en-US" sz="2800" spc="-1" strike="noStrike">
              <a:latin typeface="Arial"/>
            </a:endParaRPr>
          </a:p>
          <a:p>
            <a:pPr>
              <a:lnSpc>
                <a:spcPct val="90000"/>
              </a:lnSpc>
            </a:pPr>
            <a:endParaRPr b="0" lang="en-US" sz="2800" spc="-1" strike="noStrike">
              <a:latin typeface="Arial"/>
            </a:endParaRPr>
          </a:p>
        </p:txBody>
      </p:sp>
      <p:sp>
        <p:nvSpPr>
          <p:cNvPr id="93"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94"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95"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9191E88-92AF-41E1-AE11-D30D0F798FDD}" type="slidenum">
              <a:rPr b="0" lang="en-US" sz="1200" spc="-1" strike="noStrike">
                <a:solidFill>
                  <a:srgbClr val="8b8b8b"/>
                </a:solidFill>
                <a:latin typeface="Calibri"/>
              </a:rPr>
              <a:t>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Progress</a:t>
            </a:r>
            <a:endParaRPr b="0" lang="en-US" sz="4400" spc="-1" strike="noStrike">
              <a:latin typeface="Arial"/>
            </a:endParaRPr>
          </a:p>
        </p:txBody>
      </p:sp>
      <p:sp>
        <p:nvSpPr>
          <p:cNvPr id="97" name="CustomShape 2"/>
          <p:cNvSpPr/>
          <p:nvPr/>
        </p:nvSpPr>
        <p:spPr>
          <a:xfrm>
            <a:off x="838080" y="1825560"/>
            <a:ext cx="9033120" cy="4350600"/>
          </a:xfrm>
          <a:prstGeom prst="rect">
            <a:avLst/>
          </a:prstGeom>
          <a:noFill/>
          <a:ln>
            <a:noFill/>
          </a:ln>
        </p:spPr>
        <p:style>
          <a:lnRef idx="0"/>
          <a:fillRef idx="0"/>
          <a:effectRef idx="0"/>
          <a:fontRef idx="minor"/>
        </p:style>
      </p:sp>
      <p:sp>
        <p:nvSpPr>
          <p:cNvPr id="98"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99"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00"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5C98420-BB98-48B4-A644-4A7D40222D46}" type="slidenum">
              <a:rPr b="0" lang="en-US" sz="1200" spc="-1" strike="noStrike">
                <a:solidFill>
                  <a:srgbClr val="8b8b8b"/>
                </a:solidFill>
                <a:latin typeface="Calibri"/>
              </a:rPr>
              <a:t>1</a:t>
            </a:fld>
            <a:endParaRPr b="0" lang="en-US" sz="1200" spc="-1" strike="noStrike">
              <a:latin typeface="Arial"/>
            </a:endParaRPr>
          </a:p>
        </p:txBody>
      </p:sp>
      <p:pic>
        <p:nvPicPr>
          <p:cNvPr id="101" name="" descr=""/>
          <p:cNvPicPr/>
          <p:nvPr/>
        </p:nvPicPr>
        <p:blipFill>
          <a:blip r:embed="rId1"/>
          <a:stretch/>
        </p:blipFill>
        <p:spPr>
          <a:xfrm>
            <a:off x="1645920" y="1554480"/>
            <a:ext cx="8412120" cy="476208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Insights</a:t>
            </a:r>
            <a:endParaRPr b="0" lang="en-US" sz="4400" spc="-1" strike="noStrike">
              <a:latin typeface="Arial"/>
            </a:endParaRPr>
          </a:p>
        </p:txBody>
      </p:sp>
      <p:sp>
        <p:nvSpPr>
          <p:cNvPr id="103" name="CustomShape 2"/>
          <p:cNvSpPr/>
          <p:nvPr/>
        </p:nvSpPr>
        <p:spPr>
          <a:xfrm>
            <a:off x="838080" y="1825560"/>
            <a:ext cx="9033120" cy="4350600"/>
          </a:xfrm>
          <a:prstGeom prst="rect">
            <a:avLst/>
          </a:prstGeom>
          <a:noFill/>
          <a:ln>
            <a:noFill/>
          </a:ln>
        </p:spPr>
        <p:style>
          <a:lnRef idx="0"/>
          <a:fillRef idx="0"/>
          <a:effectRef idx="0"/>
          <a:fontRef idx="minor"/>
        </p:style>
      </p:sp>
      <p:sp>
        <p:nvSpPr>
          <p:cNvPr id="104"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05"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06"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8D8A90F-E77E-4A82-86A7-921DE9E9B5CA}" type="slidenum">
              <a:rPr b="0" lang="en-US" sz="1200" spc="-1" strike="noStrike">
                <a:solidFill>
                  <a:srgbClr val="8b8b8b"/>
                </a:solidFill>
                <a:latin typeface="Calibri"/>
              </a:rPr>
              <a:t>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Insights SVM (linear)</a:t>
            </a:r>
            <a:endParaRPr b="0" lang="en-US" sz="4400" spc="-1" strike="noStrike">
              <a:latin typeface="Arial"/>
            </a:endParaRPr>
          </a:p>
        </p:txBody>
      </p:sp>
      <p:sp>
        <p:nvSpPr>
          <p:cNvPr id="108" name="CustomShape 2"/>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09"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10"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2A93C0C-1332-46CD-B6BD-9BF46A5834A3}" type="slidenum">
              <a:rPr b="0" lang="en-US" sz="1200" spc="-1" strike="noStrike">
                <a:solidFill>
                  <a:srgbClr val="8b8b8b"/>
                </a:solidFill>
                <a:latin typeface="Calibri"/>
              </a:rPr>
              <a:t>1</a:t>
            </a:fld>
            <a:endParaRPr b="0" lang="en-US" sz="1200" spc="-1" strike="noStrike">
              <a:latin typeface="Arial"/>
            </a:endParaRPr>
          </a:p>
        </p:txBody>
      </p:sp>
      <p:sp>
        <p:nvSpPr>
          <p:cNvPr id="111" name="CustomShape 5"/>
          <p:cNvSpPr/>
          <p:nvPr/>
        </p:nvSpPr>
        <p:spPr>
          <a:xfrm>
            <a:off x="914400" y="4846320"/>
            <a:ext cx="2559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Same features as RF</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intensity feature</a:t>
            </a:r>
            <a:endParaRPr b="0" lang="en-US" sz="1800" spc="-1" strike="noStrike">
              <a:latin typeface="Arial"/>
            </a:endParaRPr>
          </a:p>
        </p:txBody>
      </p:sp>
      <p:sp>
        <p:nvSpPr>
          <p:cNvPr id="112" name="CustomShape 6"/>
          <p:cNvSpPr/>
          <p:nvPr/>
        </p:nvSpPr>
        <p:spPr>
          <a:xfrm>
            <a:off x="4023360" y="4846320"/>
            <a:ext cx="255996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Balanced samples</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intensity feature</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small structures important</a:t>
            </a:r>
            <a:endParaRPr b="0" lang="en-US" sz="1800" spc="-1" strike="noStrike">
              <a:latin typeface="Arial"/>
            </a:endParaRPr>
          </a:p>
        </p:txBody>
      </p:sp>
      <p:sp>
        <p:nvSpPr>
          <p:cNvPr id="113" name="CustomShape 7"/>
          <p:cNvSpPr/>
          <p:nvPr/>
        </p:nvSpPr>
        <p:spPr>
          <a:xfrm>
            <a:off x="6949440" y="4846320"/>
            <a:ext cx="3108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Second order coordinates</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position feature important</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complex boundaries require high order terms</a:t>
            </a:r>
            <a:endParaRPr b="0" lang="en-US" sz="1800" spc="-1" strike="noStrike">
              <a:latin typeface="Arial"/>
            </a:endParaRPr>
          </a:p>
        </p:txBody>
      </p:sp>
      <p:pic>
        <p:nvPicPr>
          <p:cNvPr id="114" name="" descr=""/>
          <p:cNvPicPr/>
          <p:nvPr/>
        </p:nvPicPr>
        <p:blipFill>
          <a:blip r:embed="rId1"/>
          <a:stretch/>
        </p:blipFill>
        <p:spPr>
          <a:xfrm>
            <a:off x="3931920" y="1730520"/>
            <a:ext cx="2900160" cy="2841480"/>
          </a:xfrm>
          <a:prstGeom prst="rect">
            <a:avLst/>
          </a:prstGeom>
          <a:ln>
            <a:noFill/>
          </a:ln>
        </p:spPr>
      </p:pic>
      <p:pic>
        <p:nvPicPr>
          <p:cNvPr id="115" name="" descr=""/>
          <p:cNvPicPr/>
          <p:nvPr/>
        </p:nvPicPr>
        <p:blipFill>
          <a:blip r:embed="rId2"/>
          <a:stretch/>
        </p:blipFill>
        <p:spPr>
          <a:xfrm>
            <a:off x="838080" y="1740960"/>
            <a:ext cx="2849040" cy="2831040"/>
          </a:xfrm>
          <a:prstGeom prst="rect">
            <a:avLst/>
          </a:prstGeom>
          <a:ln>
            <a:noFill/>
          </a:ln>
        </p:spPr>
      </p:pic>
      <p:pic>
        <p:nvPicPr>
          <p:cNvPr id="116" name="" descr=""/>
          <p:cNvPicPr/>
          <p:nvPr/>
        </p:nvPicPr>
        <p:blipFill>
          <a:blip r:embed="rId3"/>
          <a:srcRect l="14223" t="0" r="0" b="0"/>
          <a:stretch/>
        </p:blipFill>
        <p:spPr>
          <a:xfrm>
            <a:off x="7223760" y="1737360"/>
            <a:ext cx="2468880" cy="282024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Insights SVM (rbf)</a:t>
            </a:r>
            <a:endParaRPr b="0" lang="en-US" sz="4400" spc="-1" strike="noStrike">
              <a:latin typeface="Arial"/>
            </a:endParaRPr>
          </a:p>
        </p:txBody>
      </p:sp>
      <p:sp>
        <p:nvSpPr>
          <p:cNvPr id="118" name="CustomShape 2"/>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19"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20"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40A2700-9FB7-44D0-8D6A-E825D3A9ECFD}" type="slidenum">
              <a:rPr b="0" lang="en-US" sz="1200" spc="-1" strike="noStrike">
                <a:solidFill>
                  <a:srgbClr val="8b8b8b"/>
                </a:solidFill>
                <a:latin typeface="Calibri"/>
              </a:rPr>
              <a:t>1</a:t>
            </a:fld>
            <a:endParaRPr b="0" lang="en-US" sz="1200" spc="-1" strike="noStrike">
              <a:latin typeface="Arial"/>
            </a:endParaRPr>
          </a:p>
        </p:txBody>
      </p:sp>
      <p:pic>
        <p:nvPicPr>
          <p:cNvPr id="121" name="" descr=""/>
          <p:cNvPicPr/>
          <p:nvPr/>
        </p:nvPicPr>
        <p:blipFill>
          <a:blip r:embed="rId1"/>
          <a:stretch/>
        </p:blipFill>
        <p:spPr>
          <a:xfrm>
            <a:off x="849240" y="1763640"/>
            <a:ext cx="2899440" cy="2899440"/>
          </a:xfrm>
          <a:prstGeom prst="rect">
            <a:avLst/>
          </a:prstGeom>
          <a:ln>
            <a:noFill/>
          </a:ln>
        </p:spPr>
      </p:pic>
      <p:pic>
        <p:nvPicPr>
          <p:cNvPr id="122" name="" descr=""/>
          <p:cNvPicPr/>
          <p:nvPr/>
        </p:nvPicPr>
        <p:blipFill>
          <a:blip r:embed="rId2"/>
          <a:stretch/>
        </p:blipFill>
        <p:spPr>
          <a:xfrm>
            <a:off x="6792840" y="1763640"/>
            <a:ext cx="2899440" cy="2899440"/>
          </a:xfrm>
          <a:prstGeom prst="rect">
            <a:avLst/>
          </a:prstGeom>
          <a:ln>
            <a:noFill/>
          </a:ln>
        </p:spPr>
      </p:pic>
      <p:pic>
        <p:nvPicPr>
          <p:cNvPr id="123" name="" descr=""/>
          <p:cNvPicPr/>
          <p:nvPr/>
        </p:nvPicPr>
        <p:blipFill>
          <a:blip r:embed="rId3"/>
          <a:stretch/>
        </p:blipFill>
        <p:spPr>
          <a:xfrm>
            <a:off x="3823560" y="1753560"/>
            <a:ext cx="2899440" cy="2899440"/>
          </a:xfrm>
          <a:prstGeom prst="rect">
            <a:avLst/>
          </a:prstGeom>
          <a:ln>
            <a:noFill/>
          </a:ln>
        </p:spPr>
      </p:pic>
      <p:sp>
        <p:nvSpPr>
          <p:cNvPr id="124" name="CustomShape 5"/>
          <p:cNvSpPr/>
          <p:nvPr/>
        </p:nvSpPr>
        <p:spPr>
          <a:xfrm>
            <a:off x="914400" y="4846320"/>
            <a:ext cx="2559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C=5, G=0.3</a:t>
            </a:r>
            <a:endParaRPr b="0" lang="en-US" sz="1800" spc="-1" strike="noStrike">
              <a:latin typeface="Arial"/>
            </a:endParaRPr>
          </a:p>
          <a:p>
            <a:pPr>
              <a:lnSpc>
                <a:spcPct val="100000"/>
              </a:lnSpc>
            </a:pPr>
            <a:r>
              <a:rPr b="0" lang="en-US" sz="1800" spc="-1" strike="noStrike">
                <a:solidFill>
                  <a:srgbClr val="000000"/>
                </a:solidFill>
                <a:latin typeface="Arial"/>
              </a:rPr>
              <a:t>Oversegmentation of small structures</a:t>
            </a:r>
            <a:endParaRPr b="0" lang="en-US" sz="1800" spc="-1" strike="noStrike">
              <a:latin typeface="Arial"/>
            </a:endParaRPr>
          </a:p>
        </p:txBody>
      </p:sp>
      <p:sp>
        <p:nvSpPr>
          <p:cNvPr id="125" name="CustomShape 6"/>
          <p:cNvSpPr/>
          <p:nvPr/>
        </p:nvSpPr>
        <p:spPr>
          <a:xfrm>
            <a:off x="4023360" y="4846320"/>
            <a:ext cx="255996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Random Forest</a:t>
            </a:r>
            <a:endParaRPr b="0" lang="en-US" sz="1800" spc="-1" strike="noStrike">
              <a:latin typeface="Arial"/>
            </a:endParaRPr>
          </a:p>
          <a:p>
            <a:pPr>
              <a:lnSpc>
                <a:spcPct val="100000"/>
              </a:lnSpc>
            </a:pPr>
            <a:r>
              <a:rPr b="0" lang="en-US" sz="1800" spc="-1" strike="noStrike">
                <a:solidFill>
                  <a:srgbClr val="000000"/>
                </a:solidFill>
                <a:latin typeface="Arial"/>
              </a:rPr>
              <a:t>Reference</a:t>
            </a:r>
            <a:endParaRPr b="0" lang="en-US" sz="1800" spc="-1" strike="noStrike">
              <a:latin typeface="Arial"/>
            </a:endParaRPr>
          </a:p>
        </p:txBody>
      </p:sp>
      <p:sp>
        <p:nvSpPr>
          <p:cNvPr id="126" name="CustomShape 7"/>
          <p:cNvSpPr/>
          <p:nvPr/>
        </p:nvSpPr>
        <p:spPr>
          <a:xfrm>
            <a:off x="6949440" y="4846320"/>
            <a:ext cx="2559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C=15, G=10</a:t>
            </a:r>
            <a:endParaRPr b="0" lang="en-US" sz="1800" spc="-1" strike="noStrike">
              <a:latin typeface="Arial"/>
            </a:endParaRPr>
          </a:p>
          <a:p>
            <a:pPr>
              <a:lnSpc>
                <a:spcPct val="100000"/>
              </a:lnSpc>
            </a:pPr>
            <a:r>
              <a:rPr b="0" lang="en-US" sz="1800" spc="-1" strike="noStrike">
                <a:solidFill>
                  <a:srgbClr val="000000"/>
                </a:solidFill>
                <a:latin typeface="Arial"/>
              </a:rPr>
              <a:t>Undersegmentation of small structures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Insights SVM (rbf)</a:t>
            </a:r>
            <a:endParaRPr b="0" lang="en-US" sz="4400" spc="-1" strike="noStrike">
              <a:latin typeface="Arial"/>
            </a:endParaRPr>
          </a:p>
        </p:txBody>
      </p:sp>
      <p:sp>
        <p:nvSpPr>
          <p:cNvPr id="128" name="CustomShape 2"/>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29"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30"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13BD78E-EC70-4294-8A5E-C457C0379AF9}" type="slidenum">
              <a:rPr b="0" lang="en-US" sz="1200" spc="-1" strike="noStrike">
                <a:solidFill>
                  <a:srgbClr val="8b8b8b"/>
                </a:solidFill>
                <a:latin typeface="Calibri"/>
              </a:rPr>
              <a:t>1</a:t>
            </a:fld>
            <a:endParaRPr b="0" lang="en-US" sz="1200" spc="-1" strike="noStrike">
              <a:latin typeface="Arial"/>
            </a:endParaRPr>
          </a:p>
        </p:txBody>
      </p:sp>
      <p:pic>
        <p:nvPicPr>
          <p:cNvPr id="131" name="" descr=""/>
          <p:cNvPicPr/>
          <p:nvPr/>
        </p:nvPicPr>
        <p:blipFill>
          <a:blip r:embed="rId1"/>
          <a:stretch/>
        </p:blipFill>
        <p:spPr>
          <a:xfrm>
            <a:off x="933840" y="1353600"/>
            <a:ext cx="4095000" cy="4095000"/>
          </a:xfrm>
          <a:prstGeom prst="rect">
            <a:avLst/>
          </a:prstGeom>
          <a:ln>
            <a:noFill/>
          </a:ln>
        </p:spPr>
      </p:pic>
      <p:pic>
        <p:nvPicPr>
          <p:cNvPr id="132" name="" descr=""/>
          <p:cNvPicPr/>
          <p:nvPr/>
        </p:nvPicPr>
        <p:blipFill>
          <a:blip r:embed="rId2"/>
          <a:stretch/>
        </p:blipFill>
        <p:spPr>
          <a:xfrm>
            <a:off x="5322960" y="1371600"/>
            <a:ext cx="4095000" cy="4095000"/>
          </a:xfrm>
          <a:prstGeom prst="rect">
            <a:avLst/>
          </a:prstGeom>
          <a:ln>
            <a:noFill/>
          </a:ln>
        </p:spPr>
      </p:pic>
      <p:sp>
        <p:nvSpPr>
          <p:cNvPr id="133" name="CustomShape 5"/>
          <p:cNvSpPr/>
          <p:nvPr/>
        </p:nvSpPr>
        <p:spPr>
          <a:xfrm>
            <a:off x="1645920" y="5524200"/>
            <a:ext cx="255996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Random Forest</a:t>
            </a:r>
            <a:endParaRPr b="0" lang="en-US" sz="1800" spc="-1" strike="noStrike">
              <a:latin typeface="Arial"/>
            </a:endParaRPr>
          </a:p>
          <a:p>
            <a:pPr>
              <a:lnSpc>
                <a:spcPct val="100000"/>
              </a:lnSpc>
            </a:pPr>
            <a:r>
              <a:rPr b="0" lang="en-US" sz="1800" spc="-1" strike="noStrike">
                <a:solidFill>
                  <a:srgbClr val="000000"/>
                </a:solidFill>
                <a:latin typeface="Arial"/>
              </a:rPr>
              <a:t>Reference</a:t>
            </a:r>
            <a:endParaRPr b="0" lang="en-US" sz="1800" spc="-1" strike="noStrike">
              <a:latin typeface="Arial"/>
            </a:endParaRPr>
          </a:p>
        </p:txBody>
      </p:sp>
      <p:sp>
        <p:nvSpPr>
          <p:cNvPr id="134" name="CustomShape 6"/>
          <p:cNvSpPr/>
          <p:nvPr/>
        </p:nvSpPr>
        <p:spPr>
          <a:xfrm>
            <a:off x="6309360" y="5498280"/>
            <a:ext cx="2559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C=15, G=5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Outlook</a:t>
            </a:r>
            <a:endParaRPr b="0" lang="en-US" sz="4400" spc="-1" strike="noStrike">
              <a:latin typeface="Arial"/>
            </a:endParaRPr>
          </a:p>
        </p:txBody>
      </p:sp>
      <p:sp>
        <p:nvSpPr>
          <p:cNvPr id="136" name="CustomShape 2"/>
          <p:cNvSpPr/>
          <p:nvPr/>
        </p:nvSpPr>
        <p:spPr>
          <a:xfrm>
            <a:off x="838080" y="1825560"/>
            <a:ext cx="9033120" cy="435060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2800" spc="-1" strike="noStrike">
                <a:solidFill>
                  <a:srgbClr val="000000"/>
                </a:solidFill>
                <a:latin typeface="Calibri"/>
              </a:rPr>
              <a:t>Compare results with simple segmentation methods</a:t>
            </a:r>
            <a:endParaRPr b="0" lang="en-US" sz="2800" spc="-1" strike="noStrike">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latin typeface="Calibri"/>
              </a:rPr>
              <a:t>Use another evaluation metric</a:t>
            </a:r>
            <a:endParaRPr b="0" lang="en-US" sz="2800" spc="-1" strike="noStrike">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latin typeface="Calibri"/>
              </a:rPr>
              <a:t>Evaluate on full test set </a:t>
            </a:r>
            <a:endParaRPr b="0" lang="en-US" sz="2800" spc="-1" strike="noStrike">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latin typeface="Calibri"/>
              </a:rPr>
              <a:t>Parameter tuning</a:t>
            </a:r>
            <a:endParaRPr b="0" lang="en-US" sz="2800" spc="-1" strike="noStrike">
              <a:latin typeface="Arial"/>
            </a:endParaRPr>
          </a:p>
        </p:txBody>
      </p:sp>
      <p:sp>
        <p:nvSpPr>
          <p:cNvPr id="137"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38"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39"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422F7C2-F130-40CB-9FD8-C74940B42C86}" type="slidenum">
              <a:rPr b="0" lang="en-US" sz="1200" spc="-1" strike="noStrike">
                <a:solidFill>
                  <a:srgbClr val="8b8b8b"/>
                </a:solidFill>
                <a:latin typeface="Calibri"/>
              </a:rPr>
              <a:t>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TotalTime>
  <Application>LibreOffice/6.1.2.1$Linux_X86_64 LibreOffice_project/10$Build-1</Application>
  <Company>ProUser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2018-10-31T07:57:36Z</dcterms:created>
  <dc:creator>Hanspeter Baenis</dc:creator>
  <dc:description/>
  <dc:language>en-US</dc:language>
  <cp:lastModifiedBy/>
  <dcterms:modified xsi:type="dcterms:W3CDTF">2018-11-05T09:34:53Z</dcterms:modified>
  <cp:revision>19</cp:revision>
  <dc:subject/>
  <dc:title>Midterm Mialab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ProUser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7</vt:i4>
  </property>
</Properties>
</file>