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66" r:id="rId6"/>
    <p:sldId id="268" r:id="rId7"/>
    <p:sldId id="269" r:id="rId8"/>
    <p:sldId id="265" r:id="rId9"/>
    <p:sldId id="259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25" autoAdjust="0"/>
  </p:normalViewPr>
  <p:slideViewPr>
    <p:cSldViewPr snapToGrid="0">
      <p:cViewPr varScale="1">
        <p:scale>
          <a:sx n="41" d="100"/>
          <a:sy n="41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140B2A9-4971-469E-B61B-51C5ABF4221C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12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BC501CC-2595-4131-B1C7-CD66E388D79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79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0381756-D6C5-41F0-B851-9F44F11C332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88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16195F6-38B3-4A78-972D-B9922FA871A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984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16195F6-38B3-4A78-972D-B9922FA871A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5091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16195F6-38B3-4A78-972D-B9922FA871A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58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140B2A9-4971-469E-B61B-51C5ABF4221C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01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Logistic regression, SVM linear, SVM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rbf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(radial basis function kernel):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compare how they do with respect to the existing random forest in the pipeline (what’s the potential if we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finetune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the methods and what parameters and changes lead to what outcome?)</a:t>
            </a:r>
            <a:endParaRPr lang="en-US" sz="2000" b="1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Importances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of features for the different methods and gaining an understanding how changes effect the segmentation.</a:t>
            </a:r>
            <a:endParaRPr lang="en-US" sz="2000" b="1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Approaches:</a:t>
            </a:r>
            <a:endParaRPr lang="en-US" sz="20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7 original features + polynomial features (position -&gt; x^2,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xy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xz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yz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y^2, z^2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) mapping the input into high-dimensional feature spaces to perform non-linear classification</a:t>
            </a:r>
            <a:endParaRPr lang="en-US" sz="2000" b="1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Parameter tuning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GridSearch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for C where applicable)</a:t>
            </a:r>
            <a:endParaRPr lang="en-US" sz="20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Balance of training examples per class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(smaller structures are relatively more taken into account)</a:t>
            </a:r>
            <a:endParaRPr lang="en-US" sz="2000" b="1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Feature scaling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16195F6-38B3-4A78-972D-B9922FA871A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985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Avenir LT Std 55 Roman" panose="020B0503020203020204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Avenir LT Std 55 Roman" panose="020B0503020203020204" pitchFamily="34" charset="0"/>
              </a:defRPr>
            </a:lvl1pPr>
          </a:lstStyle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9872280" y="0"/>
            <a:ext cx="2319120" cy="23191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03312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/>
          <p:cNvPicPr/>
          <p:nvPr/>
        </p:nvPicPr>
        <p:blipFill>
          <a:blip r:embed="rId14"/>
          <a:stretch/>
        </p:blipFill>
        <p:spPr>
          <a:xfrm>
            <a:off x="9872280" y="0"/>
            <a:ext cx="2319120" cy="23191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LT Std 55 Roman" panose="020B05030202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LT Std 55 Roman" panose="020B05030202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8280" y="164736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Segmentation of brain tissues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8280" y="47703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Final</a:t>
            </a: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 Presentation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venir LT Std 55 Roman" panose="020B0503020203020204" pitchFamily="34" charset="0"/>
              </a:rPr>
              <a:t>MIALab</a:t>
            </a:r>
            <a:endParaRPr lang="en-US" sz="2800" b="0" strike="noStrike" spc="-1" dirty="0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Matthias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LT Std 55 Roman" panose="020B0503020203020204" pitchFamily="34" charset="0"/>
              </a:rPr>
              <a:t>Fontanellaz</a:t>
            </a:r>
            <a:r>
              <a:rPr lang="en-US" sz="20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, Michel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LT Std 55 Roman" panose="020B0503020203020204" pitchFamily="34" charset="0"/>
              </a:rPr>
              <a:t>Hayoz</a:t>
            </a:r>
            <a:r>
              <a:rPr lang="en-US" sz="20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, Jonas Ledergerber</a:t>
            </a:r>
            <a:endParaRPr lang="en-US" sz="2000" b="0" strike="noStrike" spc="-1" dirty="0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19</a:t>
            </a:r>
            <a:r>
              <a:rPr lang="en-US" sz="20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.12.2018, ISTB Uni Bern</a:t>
            </a:r>
            <a:endParaRPr lang="en-US" sz="20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9246" y="284079"/>
            <a:ext cx="5949244" cy="2862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FEEDBACK:</a:t>
            </a:r>
          </a:p>
          <a:p>
            <a:pPr marL="285750" indent="-285750">
              <a:buFontTx/>
              <a:buChar char="-"/>
            </a:pPr>
            <a:r>
              <a:rPr lang="de-CH" dirty="0"/>
              <a:t>Sensitivity / specificity as a metric (over-, undersegm.)</a:t>
            </a:r>
          </a:p>
          <a:p>
            <a:pPr marL="285750" indent="-285750">
              <a:buFontTx/>
              <a:buChar char="-"/>
            </a:pPr>
            <a:r>
              <a:rPr lang="de-CH" dirty="0"/>
              <a:t>No simpler method</a:t>
            </a:r>
          </a:p>
          <a:p>
            <a:pPr marL="285750" indent="-285750">
              <a:buFontTx/>
              <a:buChar char="-"/>
            </a:pPr>
            <a:r>
              <a:rPr lang="de-CH" dirty="0"/>
              <a:t>Take more training samples on less training images</a:t>
            </a:r>
          </a:p>
          <a:p>
            <a:pPr marL="285750" indent="-285750">
              <a:buFontTx/>
              <a:buChar char="-"/>
            </a:pPr>
            <a:r>
              <a:rPr lang="de-CH" dirty="0"/>
              <a:t>Add one slide on clinical problem</a:t>
            </a:r>
          </a:p>
          <a:p>
            <a:pPr marL="285750" indent="-285750">
              <a:buFontTx/>
              <a:buChar char="-"/>
            </a:pPr>
            <a:r>
              <a:rPr lang="de-CH" dirty="0"/>
              <a:t>More numbers for images in presentation (stats etc.)</a:t>
            </a:r>
          </a:p>
          <a:p>
            <a:pPr marL="285750" indent="-285750">
              <a:buFontTx/>
              <a:buChar char="-"/>
            </a:pPr>
            <a:r>
              <a:rPr lang="de-CH" dirty="0"/>
              <a:t>Reasoning / interpretation very good</a:t>
            </a:r>
          </a:p>
          <a:p>
            <a:pPr marL="285750" indent="-285750">
              <a:buFontTx/>
              <a:buChar char="-"/>
            </a:pPr>
            <a:r>
              <a:rPr lang="de-CH" dirty="0"/>
              <a:t>Plot feature importance (numbers / bars)</a:t>
            </a:r>
          </a:p>
          <a:p>
            <a:pPr marL="285750" indent="-285750">
              <a:buFontTx/>
              <a:buChar char="-"/>
            </a:pPr>
            <a:r>
              <a:rPr lang="de-CH" dirty="0"/>
              <a:t>More insight in the situation (training-, testing-setup)</a:t>
            </a:r>
          </a:p>
          <a:p>
            <a:pPr marL="285750" indent="-285750">
              <a:buFontTx/>
              <a:buChar char="-"/>
            </a:pPr>
            <a:r>
              <a:rPr lang="de-CH" dirty="0"/>
              <a:t>Compare testing-time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Insights SVM (</a:t>
            </a:r>
            <a:r>
              <a:rPr lang="en-US" sz="4400" b="1" strike="noStrike" spc="-1" dirty="0" err="1">
                <a:solidFill>
                  <a:srgbClr val="000000"/>
                </a:solidFill>
                <a:latin typeface="Avenir LT Std 55 Roman" panose="020B0503020203020204" pitchFamily="34" charset="0"/>
              </a:rPr>
              <a:t>rbf</a:t>
            </a: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)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40A2700-9FB7-44D0-8D6A-E825D3A9ECF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849240" y="1763640"/>
            <a:ext cx="2899440" cy="289944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3"/>
          <a:stretch/>
        </p:blipFill>
        <p:spPr>
          <a:xfrm>
            <a:off x="6792840" y="1763640"/>
            <a:ext cx="2899440" cy="2899440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4"/>
          <a:stretch/>
        </p:blipFill>
        <p:spPr>
          <a:xfrm>
            <a:off x="3823560" y="1753560"/>
            <a:ext cx="2899440" cy="2899440"/>
          </a:xfrm>
          <a:prstGeom prst="rect">
            <a:avLst/>
          </a:prstGeom>
          <a:ln>
            <a:noFill/>
          </a:ln>
        </p:spPr>
      </p:pic>
      <p:sp>
        <p:nvSpPr>
          <p:cNvPr id="124" name="CustomShape 5"/>
          <p:cNvSpPr/>
          <p:nvPr/>
        </p:nvSpPr>
        <p:spPr>
          <a:xfrm>
            <a:off x="914400" y="4846320"/>
            <a:ext cx="25599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C=5, G=0.3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Oversegmentation of small structures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4023360" y="4846320"/>
            <a:ext cx="25599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Random Forest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Reference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6949440" y="4846320"/>
            <a:ext cx="25599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C=15, G=10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Undersegmentation of small structures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Insights SVM (</a:t>
            </a:r>
            <a:r>
              <a:rPr lang="en-US" sz="4400" b="1" strike="noStrike" spc="-1" dirty="0" err="1">
                <a:solidFill>
                  <a:srgbClr val="000000"/>
                </a:solidFill>
                <a:latin typeface="Avenir LT Std 55 Roman" panose="020B0503020203020204" pitchFamily="34" charset="0"/>
              </a:rPr>
              <a:t>rbf</a:t>
            </a: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)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13BD78E-EC70-4294-8A5E-C457C0379AF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933840" y="1353600"/>
            <a:ext cx="4095000" cy="4095000"/>
          </a:xfrm>
          <a:prstGeom prst="rect">
            <a:avLst/>
          </a:prstGeom>
          <a:ln>
            <a:noFill/>
          </a:ln>
        </p:spPr>
      </p:pic>
      <p:pic>
        <p:nvPicPr>
          <p:cNvPr id="132" name="Picture 131"/>
          <p:cNvPicPr/>
          <p:nvPr/>
        </p:nvPicPr>
        <p:blipFill>
          <a:blip r:embed="rId3"/>
          <a:stretch/>
        </p:blipFill>
        <p:spPr>
          <a:xfrm>
            <a:off x="5322960" y="1371600"/>
            <a:ext cx="4095000" cy="4095000"/>
          </a:xfrm>
          <a:prstGeom prst="rect">
            <a:avLst/>
          </a:prstGeom>
          <a:ln>
            <a:noFill/>
          </a:ln>
        </p:spPr>
      </p:pic>
      <p:sp>
        <p:nvSpPr>
          <p:cNvPr id="133" name="CustomShape 5"/>
          <p:cNvSpPr/>
          <p:nvPr/>
        </p:nvSpPr>
        <p:spPr>
          <a:xfrm>
            <a:off x="1645920" y="5524200"/>
            <a:ext cx="25599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Random Forest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Reference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6309360" y="5498280"/>
            <a:ext cx="25599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C=15, G=5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Conclusion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90331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422F7C2-F130-40CB-9FD8-C74940B42C8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7AF16038-7217-4556-8A63-0A7F2B788179}"/>
              </a:ext>
            </a:extLst>
          </p:cNvPr>
          <p:cNvSpPr/>
          <p:nvPr/>
        </p:nvSpPr>
        <p:spPr>
          <a:xfrm>
            <a:off x="838080" y="1825560"/>
            <a:ext cx="98600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Dice is not sufficient as a standalone metric</a:t>
            </a:r>
            <a:endParaRPr lang="en-US" sz="2400" b="1" strike="noStrike" spc="-1" dirty="0">
              <a:latin typeface="Avenir LT Std 55 Roman" panose="020B0503020203020204" pitchFamily="34" charset="0"/>
            </a:endParaRP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venir LT Std 55 Roman" panose="020B050302020302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strike="noStrike" spc="-1" dirty="0">
                <a:latin typeface="Avenir LT Std 55 Roman" panose="020B0503020203020204" pitchFamily="34" charset="0"/>
              </a:rPr>
              <a:t>Overall segmentation quality is best with an SVM </a:t>
            </a:r>
            <a:r>
              <a:rPr lang="en-US" sz="2400" b="1" strike="noStrike" spc="-1" dirty="0" err="1">
                <a:latin typeface="Avenir LT Std 55 Roman" panose="020B0503020203020204" pitchFamily="34" charset="0"/>
              </a:rPr>
              <a:t>rbf</a:t>
            </a:r>
            <a:r>
              <a:rPr lang="en-US" sz="2400" b="1" strike="noStrike" spc="-1" dirty="0">
                <a:latin typeface="Avenir LT Std 55 Roman" panose="020B0503020203020204" pitchFamily="34" charset="0"/>
              </a:rPr>
              <a:t> kernel. Comparable to random forest tree results.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venir LT Std 55 Roman" panose="020B050302020302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spc="-1" dirty="0">
                <a:latin typeface="Avenir LT Std 55 Roman" panose="020B0503020203020204" pitchFamily="34" charset="0"/>
              </a:rPr>
              <a:t>Large structures are more easy to segment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strike="noStrike" spc="-1" dirty="0">
              <a:latin typeface="Avenir LT Std 55 Roman" panose="020B050302020302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spc="-1" dirty="0">
                <a:latin typeface="Avenir LT Std 55 Roman" panose="020B0503020203020204" pitchFamily="34" charset="0"/>
              </a:rPr>
              <a:t>Linear kernels struggle more with small structures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strike="noStrike" spc="-1" dirty="0">
              <a:latin typeface="Avenir LT Std 55 Roman" panose="020B050302020302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strike="noStrike" spc="-1" dirty="0">
                <a:latin typeface="Avenir LT Std 55 Roman" panose="020B0503020203020204" pitchFamily="34" charset="0"/>
              </a:rPr>
              <a:t>In a </a:t>
            </a:r>
            <a:r>
              <a:rPr lang="en-US" sz="2400" b="1" spc="-1" dirty="0">
                <a:latin typeface="Avenir LT Std 55 Roman" panose="020B0503020203020204" pitchFamily="34" charset="0"/>
              </a:rPr>
              <a:t>case where the ground truth images do not have big variance, less ground truth images can be used for training with similar segmentation outputs.</a:t>
            </a:r>
            <a:endParaRPr lang="en-US" sz="2400" b="1" strike="noStrike" spc="-1" dirty="0">
              <a:latin typeface="Avenir LT Std 55 Roman" panose="020B050302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Content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90331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Clinical Problem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Goals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Setup</a:t>
            </a:r>
            <a:endParaRPr lang="en-US" sz="2800" b="0" strike="noStrike" spc="-1" dirty="0">
              <a:solidFill>
                <a:srgbClr val="000000"/>
              </a:solidFill>
              <a:latin typeface="Avenir LT Std 55 Roman" panose="020B050302020302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Methods</a:t>
            </a:r>
            <a:endParaRPr lang="en-US" sz="2800" b="0" strike="noStrike" spc="-1" dirty="0">
              <a:latin typeface="Avenir LT Std 55 Roman" panose="020B050302020302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Results</a:t>
            </a:r>
            <a:r>
              <a:rPr lang="en-US" sz="2800" spc="-1" dirty="0">
                <a:latin typeface="Avenir LT Std 55 Roman" panose="020B0503020203020204" pitchFamily="34" charset="0"/>
              </a:rPr>
              <a:t> / </a:t>
            </a: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Discussion</a:t>
            </a:r>
            <a:endParaRPr lang="en-US" sz="2800" b="0" strike="noStrike" spc="-1" dirty="0">
              <a:latin typeface="Avenir LT Std 55 Roman" panose="020B050302020302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Conclusion</a:t>
            </a:r>
            <a:endParaRPr lang="en-US" sz="2800" b="0" strike="noStrike" spc="-1" dirty="0">
              <a:latin typeface="Avenir LT Std 55 Roman" panose="020B050302020302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Outlook</a:t>
            </a:r>
            <a:endParaRPr lang="en-US" sz="28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3EEEF0D-96B8-458C-AE01-F2651B56BC8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E2E7C058-F8E7-4DFB-8B57-F245CB007859}"/>
              </a:ext>
            </a:extLst>
          </p:cNvPr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362D21C-3F00-481E-925B-27CF25F21D01}"/>
              </a:ext>
            </a:extLst>
          </p:cNvPr>
          <p:cNvSpPr/>
          <p:nvPr/>
        </p:nvSpPr>
        <p:spPr>
          <a:xfrm>
            <a:off x="0" y="0"/>
            <a:ext cx="12191999" cy="3697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Clinical Problem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9191E88-92AF-41E1-AE11-D30D0F798FD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38A9B3C-D25F-4943-8E0F-CCA6E88A368E}"/>
              </a:ext>
            </a:extLst>
          </p:cNvPr>
          <p:cNvSpPr/>
          <p:nvPr/>
        </p:nvSpPr>
        <p:spPr>
          <a:xfrm>
            <a:off x="838080" y="1825560"/>
            <a:ext cx="98600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buClr>
                <a:srgbClr val="000000"/>
              </a:buClr>
            </a:pPr>
            <a:r>
              <a:rPr lang="en-US" sz="28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Neurodegenerative diseases: Alzheimer, Parkinson, …</a:t>
            </a:r>
          </a:p>
          <a:p>
            <a:pPr marL="915120" lvl="1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High clinical need</a:t>
            </a:r>
          </a:p>
          <a:p>
            <a:pPr marL="915120" lvl="1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Numbers to increase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Avenir LT Std 55 Roman" panose="020B0503020203020204" pitchFamily="34" charset="0"/>
              <a:cs typeface="Calibri" panose="020F0502020204030204" pitchFamily="34" charset="0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Avenir LT Std 55 Roman" panose="020B050302020302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r>
              <a:rPr lang="en-US" sz="2800" b="1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Degree and progression of the disease (Alzheimer)</a:t>
            </a:r>
          </a:p>
          <a:p>
            <a:pPr marL="915120" lvl="1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Atrophy of the brain</a:t>
            </a:r>
          </a:p>
          <a:p>
            <a:pPr marL="915120" lvl="1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Segmentation of brain tissues in MRI images</a:t>
            </a:r>
          </a:p>
          <a:p>
            <a:pPr marL="915120" lvl="1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Manual segmentation not viable</a:t>
            </a:r>
          </a:p>
          <a:p>
            <a:pPr marL="915120" lvl="1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Machine Learning approach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EB5BA6-B3B0-433F-84B4-0E4AB3E7F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57" y="0"/>
            <a:ext cx="3705726" cy="3697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Goals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9191E88-92AF-41E1-AE11-D30D0F798FD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38A9B3C-D25F-4943-8E0F-CCA6E88A368E}"/>
              </a:ext>
            </a:extLst>
          </p:cNvPr>
          <p:cNvSpPr/>
          <p:nvPr/>
        </p:nvSpPr>
        <p:spPr>
          <a:xfrm>
            <a:off x="838080" y="1825560"/>
            <a:ext cx="98600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spc="-1" dirty="0">
              <a:solidFill>
                <a:srgbClr val="000000"/>
              </a:solidFill>
              <a:latin typeface="Avenir LT Std 55 Roman" panose="020B0503020203020204" pitchFamily="34" charset="0"/>
              <a:cs typeface="Calibri" panose="020F0502020204030204" pitchFamily="34" charset="0"/>
            </a:endParaRP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Understand differences and advantages of different machine learning approaches on segmenting brain tissues.</a:t>
            </a: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endParaRPr lang="en-US" sz="3200" spc="-1" dirty="0">
              <a:solidFill>
                <a:srgbClr val="000000"/>
              </a:solidFill>
              <a:latin typeface="Avenir LT Std 55 Roman" panose="020B050302020302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endParaRPr lang="en-US" sz="3200" spc="-1" dirty="0">
              <a:solidFill>
                <a:srgbClr val="000000"/>
              </a:solidFill>
              <a:latin typeface="Avenir LT Std 55 Roman" panose="020B0503020203020204" pitchFamily="34" charset="0"/>
              <a:cs typeface="Calibri" panose="020F0502020204030204" pitchFamily="34" charset="0"/>
            </a:endParaRP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Interpret individual feature importance and their influence on segmentation quality.</a:t>
            </a:r>
          </a:p>
        </p:txBody>
      </p:sp>
    </p:spTree>
    <p:extLst>
      <p:ext uri="{BB962C8B-B14F-4D97-AF65-F5344CB8AC3E}">
        <p14:creationId xmlns:p14="http://schemas.microsoft.com/office/powerpoint/2010/main" val="2498917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Setup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98600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8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9191E88-92AF-41E1-AE11-D30D0F798FD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8D8E48C0-9FD2-445A-AC2B-B0E384B22C65}"/>
              </a:ext>
            </a:extLst>
          </p:cNvPr>
          <p:cNvSpPr/>
          <p:nvPr/>
        </p:nvSpPr>
        <p:spPr>
          <a:xfrm>
            <a:off x="990480" y="1977960"/>
            <a:ext cx="98600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Data</a:t>
            </a:r>
            <a:endParaRPr lang="en-US" sz="2800" b="1" strike="noStrike" spc="-1" dirty="0">
              <a:latin typeface="Avenir LT Std 55 Roman" panose="020B0503020203020204" pitchFamily="34" charset="0"/>
            </a:endParaRP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100 unrelated healthy subjects – Human Connectome Project preprocessed data set (skull stripped, bias field corrected, registered..)</a:t>
            </a: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Avenir LT Std 55 Roman" panose="020B0503020203020204" pitchFamily="34" charset="0"/>
            </a:endParaRPr>
          </a:p>
          <a:p>
            <a:pPr>
              <a:lnSpc>
                <a:spcPct val="90000"/>
              </a:lnSpc>
            </a:pPr>
            <a:endParaRPr lang="en-US" sz="2800" b="1" spc="-1" dirty="0">
              <a:latin typeface="Avenir LT Std 55 Roman" panose="020B05030202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spc="-1" dirty="0">
                <a:latin typeface="Avenir LT Std 55 Roman" panose="020B0503020203020204" pitchFamily="34" charset="0"/>
              </a:rPr>
              <a:t>Pipeline – Supervised Machine Learning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latin typeface="Avenir LT Std 55 Roman" panose="020B0503020203020204" pitchFamily="34" charset="0"/>
              </a:rPr>
              <a:t>Training on training data (70 </a:t>
            </a:r>
            <a:r>
              <a:rPr lang="en-US" sz="2800" spc="-1" dirty="0">
                <a:latin typeface="Avenir LT Std 55 Roman" panose="020B0503020203020204" pitchFamily="34" charset="0"/>
              </a:rPr>
              <a:t>g</a:t>
            </a:r>
            <a:r>
              <a:rPr lang="en-US" sz="2800" strike="noStrike" spc="-1" dirty="0">
                <a:latin typeface="Avenir LT Std 55 Roman" panose="020B0503020203020204" pitchFamily="34" charset="0"/>
              </a:rPr>
              <a:t>round truth images)</a:t>
            </a:r>
            <a:endParaRPr lang="en-US" sz="2800" spc="-1" dirty="0">
              <a:latin typeface="Avenir LT Std 55 Roman" panose="020B050302020302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latin typeface="Avenir LT Std 55 Roman" panose="020B0503020203020204" pitchFamily="34" charset="0"/>
              </a:rPr>
              <a:t>Testing on testing data (30 unseen images)</a:t>
            </a:r>
            <a:endParaRPr lang="en-US" sz="2800" spc="-1" dirty="0">
              <a:latin typeface="Avenir LT Std 55 Roman" panose="020B0503020203020204" pitchFamily="34" charset="0"/>
            </a:endParaRPr>
          </a:p>
          <a:p>
            <a:pPr marL="914400" lvl="1" indent="-457200">
              <a:lnSpc>
                <a:spcPct val="90000"/>
              </a:lnSpc>
              <a:buFont typeface="Symbol" panose="05050102010706020507" pitchFamily="18" charset="2"/>
              <a:buChar char="-"/>
            </a:pPr>
            <a:r>
              <a:rPr lang="en-US" sz="2800" spc="-1" dirty="0">
                <a:latin typeface="Avenir LT Std 55 Roman" panose="020B0503020203020204" pitchFamily="34" charset="0"/>
              </a:rPr>
              <a:t>Usually testing on less images</a:t>
            </a:r>
            <a:endParaRPr lang="en-US" sz="2800" strike="noStrike" spc="-1" dirty="0">
              <a:latin typeface="Avenir LT Std 55 Roman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79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90C13-DD76-4898-ADE9-8A149C2A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4C6DAC-E557-40D1-AF22-A3C388149C1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2C690A-BC5E-4D91-AB90-6511B3EBE8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08"/>
            <a:ext cx="12192000" cy="46541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792A147-AF64-44B7-BBC1-1C974204D11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</a:blip>
          <a:stretch>
            <a:fillRect/>
          </a:stretch>
        </p:blipFill>
        <p:spPr>
          <a:xfrm>
            <a:off x="6288771" y="273600"/>
            <a:ext cx="4889867" cy="3468253"/>
          </a:xfrm>
          <a:prstGeom prst="rect">
            <a:avLst/>
          </a:prstGeom>
          <a:noFill/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30EF7E9-72DC-42ED-9A47-428B4F784E8C}"/>
              </a:ext>
            </a:extLst>
          </p:cNvPr>
          <p:cNvCxnSpPr>
            <a:cxnSpLocks/>
          </p:cNvCxnSpPr>
          <p:nvPr/>
        </p:nvCxnSpPr>
        <p:spPr>
          <a:xfrm flipH="1" flipV="1">
            <a:off x="6321821" y="3741853"/>
            <a:ext cx="1425015" cy="54879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E533ADC-32A2-4E36-A164-C7F7F751EB16}"/>
              </a:ext>
            </a:extLst>
          </p:cNvPr>
          <p:cNvCxnSpPr>
            <a:cxnSpLocks/>
          </p:cNvCxnSpPr>
          <p:nvPr/>
        </p:nvCxnSpPr>
        <p:spPr>
          <a:xfrm flipH="1">
            <a:off x="9653291" y="3730129"/>
            <a:ext cx="1425014" cy="54879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10821BC5-044F-4D95-A402-3D2860C514A3}"/>
              </a:ext>
            </a:extLst>
          </p:cNvPr>
          <p:cNvSpPr/>
          <p:nvPr/>
        </p:nvSpPr>
        <p:spPr>
          <a:xfrm>
            <a:off x="6321821" y="2985571"/>
            <a:ext cx="4756483" cy="74455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394B1DD-F49E-4FC6-A467-367492828D96}"/>
              </a:ext>
            </a:extLst>
          </p:cNvPr>
          <p:cNvSpPr/>
          <p:nvPr/>
        </p:nvSpPr>
        <p:spPr>
          <a:xfrm>
            <a:off x="10554158" y="1660"/>
            <a:ext cx="1637841" cy="2763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78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Methods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98600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Evaluate different methods for segmentation</a:t>
            </a:r>
            <a:endParaRPr lang="en-US" sz="2800" b="1" strike="noStrike" spc="-1" dirty="0">
              <a:latin typeface="Avenir LT Std 55 Roman" panose="020B0503020203020204" pitchFamily="34" charset="0"/>
            </a:endParaRP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Random forest</a:t>
            </a:r>
            <a:endParaRPr lang="en-US" sz="2800" spc="-1" dirty="0">
              <a:solidFill>
                <a:srgbClr val="000000"/>
              </a:solidFill>
              <a:latin typeface="Avenir LT Std 55 Roman" panose="020B0503020203020204" pitchFamily="34" charset="0"/>
            </a:endParaRP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Logistic regression</a:t>
            </a:r>
            <a:endParaRPr lang="en-US" sz="2800" spc="-1" dirty="0">
              <a:solidFill>
                <a:srgbClr val="000000"/>
              </a:solidFill>
              <a:latin typeface="Avenir LT Std 55 Roman" panose="020B0503020203020204" pitchFamily="34" charset="0"/>
            </a:endParaRP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SVM linear</a:t>
            </a: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SVM </a:t>
            </a: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linear polynomial features</a:t>
            </a: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SVM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venir LT Std 55 Roman" panose="020B0503020203020204" pitchFamily="34" charset="0"/>
              </a:rPr>
              <a:t>rbf</a:t>
            </a:r>
            <a:endParaRPr lang="en-US" sz="2800" b="0" strike="noStrike" spc="-1" dirty="0">
              <a:latin typeface="Avenir LT Std 55 Roman" panose="020B0503020203020204" pitchFamily="34" charset="0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latin typeface="Avenir LT Std 55 Roman" panose="020B05030202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strike="noStrike" spc="-1" dirty="0">
                <a:latin typeface="Avenir LT Std 55 Roman" panose="020B0503020203020204" pitchFamily="34" charset="0"/>
              </a:rPr>
              <a:t>Approach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latin typeface="Avenir LT Std 55 Roman" panose="020B0503020203020204" pitchFamily="34" charset="0"/>
              </a:rPr>
              <a:t>Balance training samples per class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Avenir LT Std 55 Roman" panose="020B0503020203020204" pitchFamily="34" charset="0"/>
              </a:rPr>
              <a:t>Adjust training samples with respect to training images</a:t>
            </a:r>
            <a:endParaRPr lang="en-US" sz="28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9191E88-92AF-41E1-AE11-D30D0F798FD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56247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Results / Discussion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90331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5C98420-BB98-48B4-A644-4A7D40222D4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1645920" y="1554480"/>
            <a:ext cx="8412120" cy="476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Insights SVM (linear)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2A93C0C-1332-46CD-B6BD-9BF46A5834A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914400" y="4846320"/>
            <a:ext cx="25599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Same features as RF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→ intensity feature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4023360" y="4846320"/>
            <a:ext cx="25599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Balanced samples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→ intensity feature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→ small structures important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6949440" y="4846320"/>
            <a:ext cx="31089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Second order coordinates</a:t>
            </a:r>
            <a:endParaRPr lang="en-US" sz="1800" b="0" strike="noStrike" spc="-1" dirty="0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→ position feature important</a:t>
            </a:r>
            <a:endParaRPr lang="en-US" sz="1800" b="0" strike="noStrike" spc="-1" dirty="0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→ complex boundaries require high order terms</a:t>
            </a:r>
            <a:endParaRPr lang="en-US" sz="1800" b="0" strike="noStrike" spc="-1" dirty="0">
              <a:latin typeface="Avenir LT Std 55 Roman" panose="020B0503020203020204" pitchFamily="34" charset="0"/>
            </a:endParaRPr>
          </a:p>
        </p:txBody>
      </p:sp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3931920" y="1730520"/>
            <a:ext cx="2900160" cy="2841480"/>
          </a:xfrm>
          <a:prstGeom prst="rect">
            <a:avLst/>
          </a:prstGeom>
          <a:ln>
            <a:noFill/>
          </a:ln>
        </p:spPr>
      </p:pic>
      <p:pic>
        <p:nvPicPr>
          <p:cNvPr id="115" name="Picture 114"/>
          <p:cNvPicPr/>
          <p:nvPr/>
        </p:nvPicPr>
        <p:blipFill>
          <a:blip r:embed="rId3"/>
          <a:stretch/>
        </p:blipFill>
        <p:spPr>
          <a:xfrm>
            <a:off x="838080" y="1740960"/>
            <a:ext cx="2849040" cy="283104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4"/>
          <a:srcRect l="14223"/>
          <a:stretch/>
        </p:blipFill>
        <p:spPr>
          <a:xfrm>
            <a:off x="7223760" y="1737360"/>
            <a:ext cx="2468880" cy="282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599</Words>
  <Application>Microsoft Office PowerPoint</Application>
  <PresentationFormat>Breitbild</PresentationFormat>
  <Paragraphs>135</Paragraphs>
  <Slides>12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22" baseType="lpstr">
      <vt:lpstr>Arial</vt:lpstr>
      <vt:lpstr>Avenir LT Std 55 Roman</vt:lpstr>
      <vt:lpstr>Calibri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Mialab</dc:title>
  <dc:subject/>
  <dc:creator>Hanspeter Baenis</dc:creator>
  <dc:description/>
  <cp:lastModifiedBy>Hanspeter Baenis</cp:lastModifiedBy>
  <cp:revision>46</cp:revision>
  <dcterms:created xsi:type="dcterms:W3CDTF">2018-10-31T07:57:36Z</dcterms:created>
  <dcterms:modified xsi:type="dcterms:W3CDTF">2018-12-05T09:01:37Z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ProUser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