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7.png" ContentType="image/png"/>
  <Override PartName="/ppt/media/image3.png" ContentType="image/png"/>
  <Override PartName="/ppt/media/image2.png" ContentType="image/png"/>
  <Override PartName="/ppt/media/image1.png" ContentType="image/png"/>
  <Override PartName="/ppt/media/image5.png" ContentType="image/png"/>
  <Override PartName="/ppt/media/image4.jpeg" ContentType="image/jpeg"/>
  <Override PartName="/ppt/media/image6.wmf" ContentType="image/x-wmf"/>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56"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7"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8"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9"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60" name="PlaceHolder 6"/>
          <p:cNvSpPr>
            <a:spLocks noGrp="1"/>
          </p:cNvSpPr>
          <p:nvPr>
            <p:ph type="sldNum"/>
          </p:nvPr>
        </p:nvSpPr>
        <p:spPr>
          <a:xfrm>
            <a:off x="4278960" y="10157400"/>
            <a:ext cx="3280680" cy="534240"/>
          </a:xfrm>
          <a:prstGeom prst="rect">
            <a:avLst/>
          </a:prstGeom>
        </p:spPr>
        <p:txBody>
          <a:bodyPr lIns="0" rIns="0" tIns="0" bIns="0" anchor="b"/>
          <a:p>
            <a:pPr algn="r"/>
            <a:fld id="{8D91678C-7A43-4909-9172-BA76259617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70"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E6C04CE-B666-4FC5-B299-05EBC801D1A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72"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74C9BC9C-FA0C-49C0-854D-69BC13742FB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74"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8BF6665B-4B37-4973-B8AD-010688542FA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76"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35F79304-24AF-4FA4-A9F1-119360A775A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400640"/>
            <a:ext cx="5484960" cy="3598920"/>
          </a:xfrm>
          <a:prstGeom prst="rect">
            <a:avLst/>
          </a:prstGeom>
        </p:spPr>
        <p:txBody>
          <a:bodyPr lIns="0" rIns="0" tIns="0" bIns="0"/>
          <a:p>
            <a:endParaRPr b="0" lang="en-US" sz="2000" spc="-1" strike="noStrike">
              <a:latin typeface="Arial"/>
            </a:endParaRPr>
          </a:p>
        </p:txBody>
      </p:sp>
      <p:sp>
        <p:nvSpPr>
          <p:cNvPr id="278"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28E6C5B0-B176-428E-9E91-25F6FE207F2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756000" y="5078520"/>
            <a:ext cx="6046920" cy="4810320"/>
          </a:xfrm>
          <a:prstGeom prst="rect">
            <a:avLst/>
          </a:prstGeom>
        </p:spPr>
        <p:txBody>
          <a:bodyPr lIns="0" rIns="0" tIns="0" bIns="0"/>
          <a:p>
            <a:endParaRPr b="0" lang="en-US" sz="2000" spc="-1" strike="noStrike">
              <a:latin typeface="Arial"/>
            </a:endParaRPr>
          </a:p>
        </p:txBody>
      </p:sp>
      <p:sp>
        <p:nvSpPr>
          <p:cNvPr id="280" name="CustomShape 2"/>
          <p:cNvSpPr/>
          <p:nvPr/>
        </p:nvSpPr>
        <p:spPr>
          <a:xfrm>
            <a:off x="4278960" y="10157400"/>
            <a:ext cx="3279960" cy="533520"/>
          </a:xfrm>
          <a:prstGeom prst="rect">
            <a:avLst/>
          </a:prstGeom>
          <a:noFill/>
          <a:ln>
            <a:noFill/>
          </a:ln>
        </p:spPr>
        <p:style>
          <a:lnRef idx="0"/>
          <a:fillRef idx="0"/>
          <a:effectRef idx="0"/>
          <a:fontRef idx="minor"/>
        </p:style>
        <p:txBody>
          <a:bodyPr lIns="0" rIns="0" tIns="0" bIns="0" anchor="b"/>
          <a:p>
            <a:pPr algn="r">
              <a:lnSpc>
                <a:spcPct val="100000"/>
              </a:lnSpc>
            </a:pPr>
            <a:fld id="{2BC32D31-E062-4D0B-BE2C-F6A87E8F6E16}" type="slidenum">
              <a:rPr b="0" lang="en-US" sz="1400" spc="-1" strike="noStrike">
                <a:solidFill>
                  <a:srgbClr val="000000"/>
                </a:solidFill>
                <a:latin typeface="Times New Roman"/>
                <a:ea typeface="+mn-ea"/>
              </a:rPr>
              <a:t>&lt;number&gt;</a:t>
            </a:fld>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400640"/>
            <a:ext cx="5484960" cy="3598920"/>
          </a:xfrm>
          <a:prstGeom prst="rect">
            <a:avLst/>
          </a:prstGeom>
        </p:spPr>
        <p:txBody>
          <a:bodyPr lIns="0" rIns="0" tIns="0" bIns="0"/>
          <a:p>
            <a:pPr marL="216000" indent="-215280">
              <a:lnSpc>
                <a:spcPct val="100000"/>
              </a:lnSpc>
            </a:pPr>
            <a:r>
              <a:rPr b="0" lang="en-US" sz="2000" spc="-1" strike="noStrike">
                <a:solidFill>
                  <a:srgbClr val="000000"/>
                </a:solidFill>
                <a:latin typeface="Arial"/>
              </a:rPr>
              <a:t>Logistic regression, SVM linear, SVM rbf (radial basis function kernel): </a:t>
            </a:r>
            <a:r>
              <a:rPr b="1" lang="en-US" sz="2000" spc="-1" strike="noStrike">
                <a:solidFill>
                  <a:srgbClr val="000000"/>
                </a:solidFill>
                <a:latin typeface="Arial"/>
              </a:rPr>
              <a:t>compare how they do with respect to the existing random forest in the pipeline (what’s the potential if we finetune the methods and what parameters and changes lead to what outcome?)</a:t>
            </a:r>
            <a:endParaRPr b="0" lang="en-US" sz="2000" spc="-1" strike="noStrike">
              <a:latin typeface="Arial"/>
            </a:endParaRPr>
          </a:p>
          <a:p>
            <a:pPr marL="216000" indent="-215280">
              <a:lnSpc>
                <a:spcPct val="100000"/>
              </a:lnSpc>
            </a:pPr>
            <a:r>
              <a:rPr b="1" lang="en-US" sz="2000" spc="-1" strike="noStrike">
                <a:solidFill>
                  <a:srgbClr val="000000"/>
                </a:solidFill>
                <a:latin typeface="Arial"/>
              </a:rPr>
              <a:t>Importances of features for the different methods and gaining an understanding how changes effect the segmentation.</a:t>
            </a:r>
            <a:endParaRPr b="0" lang="en-US" sz="2000" spc="-1" strike="noStrike">
              <a:latin typeface="Arial"/>
            </a:endParaRPr>
          </a:p>
          <a:p>
            <a:pPr marL="216000" indent="-215280">
              <a:lnSpc>
                <a:spcPct val="100000"/>
              </a:lnSpc>
            </a:pPr>
            <a:endParaRPr b="0" lang="en-US" sz="2000" spc="-1" strike="noStrike">
              <a:latin typeface="Arial"/>
            </a:endParaRPr>
          </a:p>
          <a:p>
            <a:pPr marL="216000" indent="-215280">
              <a:lnSpc>
                <a:spcPct val="100000"/>
              </a:lnSpc>
            </a:pPr>
            <a:r>
              <a:rPr b="0" lang="en-US" sz="2000" spc="-1" strike="noStrike">
                <a:solidFill>
                  <a:srgbClr val="000000"/>
                </a:solidFill>
                <a:latin typeface="Arial"/>
              </a:rPr>
              <a:t>Approaches:</a:t>
            </a:r>
            <a:endParaRPr b="0" lang="en-US" sz="2000" spc="-1" strike="noStrike">
              <a:latin typeface="Arial"/>
            </a:endParaRPr>
          </a:p>
          <a:p>
            <a:pPr marL="171360" indent="-169920">
              <a:lnSpc>
                <a:spcPct val="100000"/>
              </a:lnSpc>
              <a:buClr>
                <a:srgbClr val="000000"/>
              </a:buClr>
              <a:buFont typeface="StarSymbol"/>
              <a:buChar char="-"/>
            </a:pPr>
            <a:r>
              <a:rPr b="0" lang="en-US" sz="2000" spc="-1" strike="noStrike">
                <a:solidFill>
                  <a:srgbClr val="000000"/>
                </a:solidFill>
                <a:latin typeface="Arial"/>
              </a:rPr>
              <a:t>7 original features + polynomial features (position -&gt; x^2, xy, xz, yz, y^2, z^2</a:t>
            </a:r>
            <a:r>
              <a:rPr b="1" lang="en-US" sz="2000" spc="-1" strike="noStrike">
                <a:solidFill>
                  <a:srgbClr val="000000"/>
                </a:solidFill>
                <a:latin typeface="Arial"/>
              </a:rPr>
              <a:t>) mapping the input into high-dimensional feature spaces to perform non-linear classification</a:t>
            </a:r>
            <a:endParaRPr b="0" lang="en-US" sz="2000" spc="-1" strike="noStrike">
              <a:latin typeface="Arial"/>
            </a:endParaRPr>
          </a:p>
          <a:p>
            <a:pPr marL="171360" indent="-169920">
              <a:lnSpc>
                <a:spcPct val="100000"/>
              </a:lnSpc>
              <a:buClr>
                <a:srgbClr val="000000"/>
              </a:buClr>
              <a:buFont typeface="StarSymbol"/>
              <a:buChar char="-"/>
            </a:pPr>
            <a:r>
              <a:rPr b="0" lang="en-US" sz="2000" spc="-1" strike="noStrike">
                <a:solidFill>
                  <a:srgbClr val="000000"/>
                </a:solidFill>
                <a:latin typeface="Arial"/>
              </a:rPr>
              <a:t>Parameter tuning (GridSearch for C where applicable)</a:t>
            </a:r>
            <a:endParaRPr b="0" lang="en-US" sz="2000" spc="-1" strike="noStrike">
              <a:latin typeface="Arial"/>
            </a:endParaRPr>
          </a:p>
          <a:p>
            <a:pPr marL="171360" indent="-169920">
              <a:lnSpc>
                <a:spcPct val="100000"/>
              </a:lnSpc>
              <a:buClr>
                <a:srgbClr val="000000"/>
              </a:buClr>
              <a:buFont typeface="StarSymbol"/>
              <a:buChar char="-"/>
            </a:pPr>
            <a:r>
              <a:rPr b="0" lang="en-US" sz="2000" spc="-1" strike="noStrike">
                <a:solidFill>
                  <a:srgbClr val="000000"/>
                </a:solidFill>
                <a:latin typeface="Arial"/>
              </a:rPr>
              <a:t>Balance of training examples per class </a:t>
            </a:r>
            <a:r>
              <a:rPr b="1" lang="en-US" sz="2000" spc="-1" strike="noStrike">
                <a:solidFill>
                  <a:srgbClr val="000000"/>
                </a:solidFill>
                <a:latin typeface="Arial"/>
              </a:rPr>
              <a:t>(smaller structures are relatively more taken into account)</a:t>
            </a:r>
            <a:endParaRPr b="0" lang="en-US" sz="2000" spc="-1" strike="noStrike">
              <a:latin typeface="Arial"/>
            </a:endParaRPr>
          </a:p>
          <a:p>
            <a:pPr marL="171360" indent="-169920">
              <a:lnSpc>
                <a:spcPct val="100000"/>
              </a:lnSpc>
              <a:buClr>
                <a:srgbClr val="000000"/>
              </a:buClr>
              <a:buFont typeface="StarSymbol"/>
              <a:buChar char="-"/>
            </a:pPr>
            <a:r>
              <a:rPr b="0" lang="en-US" sz="2000" spc="-1" strike="noStrike">
                <a:solidFill>
                  <a:srgbClr val="000000"/>
                </a:solidFill>
                <a:latin typeface="Arial"/>
              </a:rPr>
              <a:t>Feature scaling</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282"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B452ED83-7164-4715-A149-3B1D6418AFA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8400" cy="231840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9872280" y="0"/>
            <a:ext cx="2318400" cy="231840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9872280" y="0"/>
            <a:ext cx="2318400" cy="2318400"/>
          </a:xfrm>
          <a:prstGeom prst="rect">
            <a:avLst/>
          </a:prstGeom>
          <a:ln>
            <a:noFill/>
          </a:ln>
        </p:spPr>
      </p:pic>
      <p:sp>
        <p:nvSpPr>
          <p:cNvPr id="79"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609480" y="1604520"/>
            <a:ext cx="10972080" cy="397692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 Id="rId3" Type="http://schemas.openxmlformats.org/officeDocument/2006/relationships/slideLayout" Target="../slideLayouts/slideLayout2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8280" y="1647360"/>
            <a:ext cx="9142560" cy="2386080"/>
          </a:xfrm>
          <a:prstGeom prst="rect">
            <a:avLst/>
          </a:prstGeom>
          <a:noFill/>
          <a:ln>
            <a:noFill/>
          </a:ln>
        </p:spPr>
        <p:style>
          <a:lnRef idx="0"/>
          <a:fillRef idx="0"/>
          <a:effectRef idx="0"/>
          <a:fontRef idx="minor"/>
        </p:style>
        <p:txBody>
          <a:bodyPr lIns="90000" rIns="90000" tIns="45000" bIns="45000" anchor="b"/>
          <a:p>
            <a:pPr>
              <a:lnSpc>
                <a:spcPct val="100000"/>
              </a:lnSpc>
            </a:pPr>
            <a:r>
              <a:rPr b="1" lang="en-US" sz="4400" spc="-1" strike="noStrike">
                <a:solidFill>
                  <a:srgbClr val="000000"/>
                </a:solidFill>
                <a:latin typeface="Avenir LT Std 55 Roman"/>
                <a:ea typeface="DejaVu Sans"/>
              </a:rPr>
              <a:t>Segmentation of brain tissues</a:t>
            </a:r>
            <a:endParaRPr b="0" lang="en-US" sz="4400" spc="-1" strike="noStrike">
              <a:latin typeface="Arial"/>
            </a:endParaRPr>
          </a:p>
        </p:txBody>
      </p:sp>
      <p:sp>
        <p:nvSpPr>
          <p:cNvPr id="162" name="CustomShape 2"/>
          <p:cNvSpPr/>
          <p:nvPr/>
        </p:nvSpPr>
        <p:spPr>
          <a:xfrm>
            <a:off x="728280" y="4770360"/>
            <a:ext cx="9142560" cy="16542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venir LT Std 55 Roman"/>
                <a:ea typeface="DejaVu Sans"/>
              </a:rPr>
              <a:t>Final Presentation MIALab</a:t>
            </a:r>
            <a:endParaRPr b="0" lang="en-US" sz="2800" spc="-1" strike="noStrike">
              <a:latin typeface="Arial"/>
            </a:endParaRPr>
          </a:p>
          <a:p>
            <a:pPr>
              <a:lnSpc>
                <a:spcPct val="100000"/>
              </a:lnSpc>
            </a:pPr>
            <a:r>
              <a:rPr b="0" lang="en-US" sz="2000" spc="-1" strike="noStrike">
                <a:solidFill>
                  <a:srgbClr val="000000"/>
                </a:solidFill>
                <a:latin typeface="Avenir LT Std 55 Roman"/>
                <a:ea typeface="DejaVu Sans"/>
              </a:rPr>
              <a:t>Matthias Fontanellaz, Michel Hayoz, Jonas Ledergerber</a:t>
            </a:r>
            <a:endParaRPr b="0" lang="en-US" sz="2000" spc="-1" strike="noStrike">
              <a:latin typeface="Arial"/>
            </a:endParaRPr>
          </a:p>
          <a:p>
            <a:pPr>
              <a:lnSpc>
                <a:spcPct val="100000"/>
              </a:lnSpc>
            </a:pPr>
            <a:r>
              <a:rPr b="0" lang="en-US" sz="2000" spc="-1" strike="noStrike">
                <a:solidFill>
                  <a:srgbClr val="000000"/>
                </a:solidFill>
                <a:latin typeface="Avenir LT Std 55 Roman"/>
                <a:ea typeface="DejaVu Sans"/>
              </a:rPr>
              <a:t>19.12.2018, ISTB Uni Bern</a:t>
            </a:r>
            <a:endParaRPr b="0" lang="en-US" sz="2000" spc="-1" strike="noStrike">
              <a:latin typeface="Arial"/>
            </a:endParaRPr>
          </a:p>
        </p:txBody>
      </p:sp>
      <p:sp>
        <p:nvSpPr>
          <p:cNvPr id="163" name="CustomShape 3"/>
          <p:cNvSpPr/>
          <p:nvPr/>
        </p:nvSpPr>
        <p:spPr>
          <a:xfrm>
            <a:off x="869400" y="284040"/>
            <a:ext cx="5948640" cy="2833200"/>
          </a:xfrm>
          <a:prstGeom prst="rect">
            <a:avLst/>
          </a:prstGeom>
          <a:solidFill>
            <a:srgbClr val="ffff00"/>
          </a:solid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latin typeface="Arial"/>
                <a:ea typeface="DejaVu Sans"/>
              </a:rPr>
              <a:t>FEEDBACK:</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Sensitivity / specificity as a metric (over-, undersegm.)</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No simpler method</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Take more training samples on less training images</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Add one slide on clinical problem</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More numbers for images in presentation (stats etc.)</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Reasoning / interpretation very good</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Plot feature importance (numbers / bars)</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More insight in the situation (training-, testing-setup)</a:t>
            </a:r>
            <a:endParaRPr b="0" lang="en-US" sz="1800" spc="-1" strike="noStrike">
              <a:latin typeface="Arial"/>
            </a:endParaRPr>
          </a:p>
          <a:p>
            <a:pPr marL="285840" indent="-285120">
              <a:lnSpc>
                <a:spcPct val="100000"/>
              </a:lnSpc>
              <a:buClr>
                <a:srgbClr val="000000"/>
              </a:buClr>
              <a:buFont typeface="StarSymbol"/>
              <a:buChar char="-"/>
            </a:pPr>
            <a:r>
              <a:rPr b="0" lang="en-US" sz="1800" spc="-1" strike="noStrike">
                <a:solidFill>
                  <a:srgbClr val="000000"/>
                </a:solidFill>
                <a:latin typeface="Arial"/>
                <a:ea typeface="DejaVu Sans"/>
              </a:rPr>
              <a:t>Compare testing-time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(linear)</a:t>
            </a:r>
            <a:endParaRPr b="0" lang="en-US" sz="4400" spc="-1" strike="noStrike">
              <a:latin typeface="Arial"/>
            </a:endParaRPr>
          </a:p>
        </p:txBody>
      </p:sp>
      <p:sp>
        <p:nvSpPr>
          <p:cNvPr id="213"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14"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15"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5841F1A1-77A6-4CE2-9D54-3E95B1480280}"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6" name="CustomShape 5"/>
          <p:cNvSpPr/>
          <p:nvPr/>
        </p:nvSpPr>
        <p:spPr>
          <a:xfrm>
            <a:off x="4846320" y="1645920"/>
            <a:ext cx="5212080" cy="43498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Wingdings" charset="2"/>
              <a:buChar char=""/>
            </a:pPr>
            <a:r>
              <a:rPr b="0" lang="en-US" sz="2800" spc="-1" strike="noStrike">
                <a:solidFill>
                  <a:srgbClr val="000000"/>
                </a:solidFill>
                <a:latin typeface="Avenir LT Std 55 Roman"/>
                <a:ea typeface="DejaVu Sans"/>
              </a:rPr>
              <a:t>Second order position features → ellipsoids</a:t>
            </a:r>
            <a:endParaRPr b="0" lang="en-US" sz="2800" spc="-1" strike="noStrike">
              <a:latin typeface="Arial"/>
            </a:endParaRPr>
          </a:p>
          <a:p>
            <a:pPr marL="216000" indent="-216000">
              <a:lnSpc>
                <a:spcPct val="100000"/>
              </a:lnSpc>
              <a:buClr>
                <a:srgbClr val="000000"/>
              </a:buClr>
              <a:buFont typeface="Wingdings" charset="2"/>
              <a:buChar char=""/>
            </a:pPr>
            <a:endParaRPr b="0" lang="en-US" sz="2800" spc="-1" strike="noStrike">
              <a:latin typeface="Arial"/>
            </a:endParaRPr>
          </a:p>
        </p:txBody>
      </p:sp>
      <p:pic>
        <p:nvPicPr>
          <p:cNvPr id="217" name="" descr=""/>
          <p:cNvPicPr/>
          <p:nvPr/>
        </p:nvPicPr>
        <p:blipFill>
          <a:blip r:embed="rId1"/>
          <a:stretch/>
        </p:blipFill>
        <p:spPr>
          <a:xfrm>
            <a:off x="914400" y="1828800"/>
            <a:ext cx="3858840" cy="3767400"/>
          </a:xfrm>
          <a:prstGeom prst="rect">
            <a:avLst/>
          </a:prstGeom>
          <a:ln>
            <a:noFill/>
          </a:ln>
        </p:spPr>
      </p:pic>
      <p:pic>
        <p:nvPicPr>
          <p:cNvPr id="218" name="" descr=""/>
          <p:cNvPicPr/>
          <p:nvPr/>
        </p:nvPicPr>
        <p:blipFill>
          <a:blip r:embed="rId2"/>
          <a:stretch/>
        </p:blipFill>
        <p:spPr>
          <a:xfrm>
            <a:off x="4950360" y="2514960"/>
            <a:ext cx="5332680" cy="399960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(linear)</a:t>
            </a:r>
            <a:endParaRPr b="0" lang="en-US" sz="4400" spc="-1" strike="noStrike">
              <a:latin typeface="Arial"/>
            </a:endParaRPr>
          </a:p>
        </p:txBody>
      </p:sp>
      <p:sp>
        <p:nvSpPr>
          <p:cNvPr id="220"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21"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22"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3EF07220-AF3B-4A4B-923A-78BB5D440E18}"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3" name="CustomShape 5"/>
          <p:cNvSpPr/>
          <p:nvPr/>
        </p:nvSpPr>
        <p:spPr>
          <a:xfrm>
            <a:off x="4846320" y="1645920"/>
            <a:ext cx="5212080" cy="43498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Wingdings" charset="2"/>
              <a:buChar char=""/>
            </a:pPr>
            <a:r>
              <a:rPr b="0" lang="en-US" sz="2800" spc="-1" strike="noStrike">
                <a:solidFill>
                  <a:srgbClr val="000000"/>
                </a:solidFill>
                <a:latin typeface="Avenir LT Std 55 Roman"/>
                <a:ea typeface="DejaVu Sans"/>
              </a:rPr>
              <a:t>Sum of ground-truth over training samples (Amygdala)</a:t>
            </a:r>
            <a:endParaRPr b="0" lang="en-US" sz="2800" spc="-1" strike="noStrike">
              <a:latin typeface="Arial"/>
            </a:endParaRPr>
          </a:p>
          <a:p>
            <a:pPr marL="216000" indent="-216000">
              <a:lnSpc>
                <a:spcPct val="100000"/>
              </a:lnSpc>
              <a:buClr>
                <a:srgbClr val="000000"/>
              </a:buClr>
              <a:buFont typeface="Wingdings" charset="2"/>
              <a:buChar char=""/>
            </a:pPr>
            <a:r>
              <a:rPr b="0" lang="en-US" sz="2800" spc="-1" strike="noStrike">
                <a:solidFill>
                  <a:srgbClr val="000000"/>
                </a:solidFill>
                <a:latin typeface="Avenir LT Std 55 Roman"/>
                <a:ea typeface="DejaVu Sans"/>
              </a:rPr>
              <a:t>Very low variance</a:t>
            </a:r>
            <a:endParaRPr b="0" lang="en-US" sz="2800" spc="-1" strike="noStrike">
              <a:latin typeface="Arial"/>
            </a:endParaRPr>
          </a:p>
          <a:p>
            <a:pPr marL="216000" indent="-216000">
              <a:lnSpc>
                <a:spcPct val="100000"/>
              </a:lnSpc>
              <a:buClr>
                <a:srgbClr val="000000"/>
              </a:buClr>
              <a:buFont typeface="Wingdings" charset="2"/>
              <a:buChar char=""/>
            </a:pPr>
            <a:endParaRPr b="0" lang="en-US" sz="2800" spc="-1" strike="noStrike">
              <a:latin typeface="Arial"/>
            </a:endParaRPr>
          </a:p>
        </p:txBody>
      </p:sp>
      <p:pic>
        <p:nvPicPr>
          <p:cNvPr id="224" name="" descr=""/>
          <p:cNvPicPr/>
          <p:nvPr/>
        </p:nvPicPr>
        <p:blipFill>
          <a:blip r:embed="rId1"/>
          <a:stretch/>
        </p:blipFill>
        <p:spPr>
          <a:xfrm>
            <a:off x="198360" y="1733760"/>
            <a:ext cx="4745160" cy="370296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(rbf)</a:t>
            </a:r>
            <a:endParaRPr b="0" lang="en-US" sz="4400" spc="-1" strike="noStrike">
              <a:latin typeface="Arial"/>
            </a:endParaRPr>
          </a:p>
        </p:txBody>
      </p:sp>
      <p:sp>
        <p:nvSpPr>
          <p:cNvPr id="226"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27"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28"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9C6E70E3-4F84-4D66-B3C5-BF3EE26212A4}"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9" name="CustomShape 5"/>
          <p:cNvSpPr/>
          <p:nvPr/>
        </p:nvSpPr>
        <p:spPr>
          <a:xfrm>
            <a:off x="822960" y="1593360"/>
            <a:ext cx="9858960" cy="43495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venir LT Std 55 Roman"/>
                <a:ea typeface="DejaVu Sans"/>
              </a:rPr>
              <a:t>Parameter used to tune the algorithm</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Slackness C</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Kernel width gamma = 5</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Optimal parameter set: C = 15, gamma = 5</a:t>
            </a:r>
            <a:endParaRPr b="0" lang="en-US" sz="2800" spc="-1" strike="noStrike">
              <a:latin typeface="Arial"/>
            </a:endParaRPr>
          </a:p>
          <a:p>
            <a:pPr>
              <a:lnSpc>
                <a:spcPct val="90000"/>
              </a:lnSpc>
            </a:pPr>
            <a:endParaRPr b="0" lang="en-US" sz="2800" spc="-1" strike="noStrike">
              <a:latin typeface="Arial"/>
            </a:endParaRPr>
          </a:p>
          <a:p>
            <a:pPr>
              <a:lnSpc>
                <a:spcPct val="90000"/>
              </a:lnSpc>
            </a:pPr>
            <a:r>
              <a:rPr b="1" lang="en-US" sz="2800" spc="-1" strike="noStrike">
                <a:solidFill>
                  <a:srgbClr val="000000"/>
                </a:solidFill>
                <a:latin typeface="Avenir LT Std 55 Roman"/>
                <a:ea typeface="DejaVu Sans"/>
              </a:rPr>
              <a:t>Assessing feature importance is more complex</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Optimizing dual form </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Visual methods</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Sensitivity and Specificity to asses segmentation results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(rbf)</a:t>
            </a:r>
            <a:endParaRPr b="0" lang="en-US" sz="4400" spc="-1" strike="noStrike">
              <a:latin typeface="Arial"/>
            </a:endParaRPr>
          </a:p>
        </p:txBody>
      </p:sp>
      <p:sp>
        <p:nvSpPr>
          <p:cNvPr id="231"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32"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33"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1077352F-2275-48EC-9E89-DE0EBDCC1BCC}"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34" name="CustomShape 5"/>
          <p:cNvSpPr/>
          <p:nvPr/>
        </p:nvSpPr>
        <p:spPr>
          <a:xfrm>
            <a:off x="822960" y="1593360"/>
            <a:ext cx="9858960" cy="43495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venir LT Std 55 Roman"/>
                <a:ea typeface="DejaVu Sans"/>
              </a:rPr>
              <a:t>Sensitivity (true positive rate)</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Indicates correctly segmented voxels</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Reduced in case of under-segmentation</a:t>
            </a:r>
            <a:endParaRPr b="0" lang="en-US" sz="2800" spc="-1" strike="noStrike">
              <a:latin typeface="Arial"/>
            </a:endParaRPr>
          </a:p>
          <a:p>
            <a:pPr marL="457920" indent="-456120">
              <a:lnSpc>
                <a:spcPct val="90000"/>
              </a:lnSpc>
              <a:buClr>
                <a:srgbClr val="000000"/>
              </a:buClr>
              <a:buFont typeface="Arial"/>
              <a:buChar char="•"/>
            </a:pPr>
            <a:r>
              <a:rPr b="0" lang="en-US" sz="2800" spc="-1" strike="noStrike">
                <a:solidFill>
                  <a:srgbClr val="000000"/>
                </a:solidFill>
                <a:latin typeface="Avenir LT Std 55 Roman"/>
                <a:ea typeface="DejaVu Sans"/>
              </a:rPr>
              <a:t>=TP/(TP+FN)</a:t>
            </a:r>
            <a:endParaRPr b="0" lang="en-US" sz="2800" spc="-1" strike="noStrike">
              <a:latin typeface="Arial"/>
            </a:endParaRPr>
          </a:p>
          <a:p>
            <a:pPr>
              <a:lnSpc>
                <a:spcPct val="90000"/>
              </a:lnSpc>
            </a:pPr>
            <a:endParaRPr b="0" lang="en-US" sz="2800" spc="-1" strike="noStrike">
              <a:latin typeface="Arial"/>
            </a:endParaRPr>
          </a:p>
          <a:p>
            <a:pPr>
              <a:lnSpc>
                <a:spcPct val="90000"/>
              </a:lnSpc>
            </a:pPr>
            <a:endParaRPr b="0" lang="en-US" sz="2800" spc="-1" strike="noStrike">
              <a:latin typeface="Arial"/>
            </a:endParaRPr>
          </a:p>
          <a:p>
            <a:pPr>
              <a:lnSpc>
                <a:spcPct val="90000"/>
              </a:lnSpc>
            </a:pPr>
            <a:r>
              <a:rPr b="1" lang="en-US" sz="2800" spc="-1" strike="noStrike">
                <a:solidFill>
                  <a:srgbClr val="000000"/>
                </a:solidFill>
                <a:latin typeface="Avenir LT Std 55 Roman"/>
                <a:ea typeface="DejaVu Sans"/>
              </a:rPr>
              <a:t>Specificity (true negative rate)</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Indicates correctly rejected voxels </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Reduced in case of over-segmentation</a:t>
            </a:r>
            <a:endParaRPr b="0" lang="en-US" sz="2800" spc="-1" strike="noStrike">
              <a:latin typeface="Arial"/>
            </a:endParaRPr>
          </a:p>
          <a:p>
            <a:pPr marL="457200" indent="-456120">
              <a:lnSpc>
                <a:spcPct val="90000"/>
              </a:lnSpc>
              <a:buClr>
                <a:srgbClr val="000000"/>
              </a:buClr>
              <a:buFont typeface="Arial"/>
              <a:buChar char="•"/>
            </a:pPr>
            <a:r>
              <a:rPr b="0" lang="en-US" sz="2800" spc="-1" strike="noStrike">
                <a:solidFill>
                  <a:srgbClr val="000000"/>
                </a:solidFill>
                <a:latin typeface="Avenir LT Std 55 Roman"/>
                <a:ea typeface="DejaVu Sans"/>
              </a:rPr>
              <a:t>=TN/(TN+FP)</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(rbf)</a:t>
            </a:r>
            <a:endParaRPr b="0" lang="en-US" sz="4400" spc="-1" strike="noStrike">
              <a:latin typeface="Arial"/>
            </a:endParaRPr>
          </a:p>
        </p:txBody>
      </p:sp>
      <p:sp>
        <p:nvSpPr>
          <p:cNvPr id="236"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37"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38"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44B0DD4D-30CE-4E66-8770-87ECF6E090ED}"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39" name="Picture 120" descr=""/>
          <p:cNvPicPr/>
          <p:nvPr/>
        </p:nvPicPr>
        <p:blipFill>
          <a:blip r:embed="rId1"/>
          <a:stretch/>
        </p:blipFill>
        <p:spPr>
          <a:xfrm>
            <a:off x="849240" y="1763640"/>
            <a:ext cx="2898360" cy="2898360"/>
          </a:xfrm>
          <a:prstGeom prst="rect">
            <a:avLst/>
          </a:prstGeom>
          <a:ln>
            <a:noFill/>
          </a:ln>
        </p:spPr>
      </p:pic>
      <p:pic>
        <p:nvPicPr>
          <p:cNvPr id="240" name="Picture 121" descr=""/>
          <p:cNvPicPr/>
          <p:nvPr/>
        </p:nvPicPr>
        <p:blipFill>
          <a:blip r:embed="rId2"/>
          <a:stretch/>
        </p:blipFill>
        <p:spPr>
          <a:xfrm>
            <a:off x="6792840" y="1763640"/>
            <a:ext cx="2898360" cy="2898360"/>
          </a:xfrm>
          <a:prstGeom prst="rect">
            <a:avLst/>
          </a:prstGeom>
          <a:ln>
            <a:noFill/>
          </a:ln>
        </p:spPr>
      </p:pic>
      <p:pic>
        <p:nvPicPr>
          <p:cNvPr id="241" name="Picture 122" descr=""/>
          <p:cNvPicPr/>
          <p:nvPr/>
        </p:nvPicPr>
        <p:blipFill>
          <a:blip r:embed="rId3"/>
          <a:stretch/>
        </p:blipFill>
        <p:spPr>
          <a:xfrm>
            <a:off x="3823560" y="1753560"/>
            <a:ext cx="2898360" cy="2898360"/>
          </a:xfrm>
          <a:prstGeom prst="rect">
            <a:avLst/>
          </a:prstGeom>
          <a:ln>
            <a:noFill/>
          </a:ln>
        </p:spPr>
      </p:pic>
      <p:sp>
        <p:nvSpPr>
          <p:cNvPr id="242" name="CustomShape 5"/>
          <p:cNvSpPr/>
          <p:nvPr/>
        </p:nvSpPr>
        <p:spPr>
          <a:xfrm>
            <a:off x="849240" y="4662720"/>
            <a:ext cx="2558880" cy="85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 G=0.3</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Hippocampus</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0.3715</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0.9583</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0.9955</a:t>
            </a:r>
            <a:endParaRPr b="0" lang="en-US" sz="1800" spc="-1" strike="noStrike">
              <a:latin typeface="Arial"/>
            </a:endParaRPr>
          </a:p>
        </p:txBody>
      </p:sp>
      <p:sp>
        <p:nvSpPr>
          <p:cNvPr id="243" name="CustomShape 6"/>
          <p:cNvSpPr/>
          <p:nvPr/>
        </p:nvSpPr>
        <p:spPr>
          <a:xfrm>
            <a:off x="4023360" y="4652640"/>
            <a:ext cx="2558880" cy="600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Random Forest</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Hippocampus</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0.6288</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0.971</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0.9984</a:t>
            </a:r>
            <a:endParaRPr b="0" lang="en-US" sz="1800" spc="-1" strike="noStrike">
              <a:latin typeface="Arial"/>
            </a:endParaRPr>
          </a:p>
        </p:txBody>
      </p:sp>
      <p:sp>
        <p:nvSpPr>
          <p:cNvPr id="244" name="CustomShape 7"/>
          <p:cNvSpPr/>
          <p:nvPr/>
        </p:nvSpPr>
        <p:spPr>
          <a:xfrm>
            <a:off x="6949440" y="4628880"/>
            <a:ext cx="2558880" cy="85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C=15, G=10</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Hippocampus</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0.6781</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0.9179</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0.9989</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(rbf)</a:t>
            </a:r>
            <a:endParaRPr b="0" lang="en-US" sz="4400" spc="-1" strike="noStrike">
              <a:latin typeface="Arial"/>
            </a:endParaRPr>
          </a:p>
        </p:txBody>
      </p:sp>
      <p:sp>
        <p:nvSpPr>
          <p:cNvPr id="246"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47"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48"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CE5E4D69-252A-4221-8AD9-656730995177}"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49" name="Picture 120" descr=""/>
          <p:cNvPicPr/>
          <p:nvPr/>
        </p:nvPicPr>
        <p:blipFill>
          <a:blip r:embed="rId1"/>
          <a:stretch/>
        </p:blipFill>
        <p:spPr>
          <a:xfrm>
            <a:off x="849240" y="1763640"/>
            <a:ext cx="2898360" cy="2898360"/>
          </a:xfrm>
          <a:prstGeom prst="rect">
            <a:avLst/>
          </a:prstGeom>
          <a:ln>
            <a:noFill/>
          </a:ln>
        </p:spPr>
      </p:pic>
      <p:pic>
        <p:nvPicPr>
          <p:cNvPr id="250" name="Picture 121" descr=""/>
          <p:cNvPicPr/>
          <p:nvPr/>
        </p:nvPicPr>
        <p:blipFill>
          <a:blip r:embed="rId2"/>
          <a:stretch/>
        </p:blipFill>
        <p:spPr>
          <a:xfrm>
            <a:off x="6792840" y="1763640"/>
            <a:ext cx="2898360" cy="2898360"/>
          </a:xfrm>
          <a:prstGeom prst="rect">
            <a:avLst/>
          </a:prstGeom>
          <a:ln>
            <a:noFill/>
          </a:ln>
        </p:spPr>
      </p:pic>
      <p:pic>
        <p:nvPicPr>
          <p:cNvPr id="251" name="Picture 122" descr=""/>
          <p:cNvPicPr/>
          <p:nvPr/>
        </p:nvPicPr>
        <p:blipFill>
          <a:blip r:embed="rId3"/>
          <a:stretch/>
        </p:blipFill>
        <p:spPr>
          <a:xfrm>
            <a:off x="3823560" y="1753560"/>
            <a:ext cx="2898360" cy="2898360"/>
          </a:xfrm>
          <a:prstGeom prst="rect">
            <a:avLst/>
          </a:prstGeom>
          <a:ln>
            <a:noFill/>
          </a:ln>
        </p:spPr>
      </p:pic>
      <p:sp>
        <p:nvSpPr>
          <p:cNvPr id="252" name="CustomShape 5"/>
          <p:cNvSpPr/>
          <p:nvPr/>
        </p:nvSpPr>
        <p:spPr>
          <a:xfrm>
            <a:off x="849240" y="4662720"/>
            <a:ext cx="2558880" cy="85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 G=0.3</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Grey Matter</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0.7221</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0.9658 </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0.9426</a:t>
            </a:r>
            <a:endParaRPr b="0" lang="en-US" sz="1800" spc="-1" strike="noStrike">
              <a:latin typeface="Arial"/>
            </a:endParaRPr>
          </a:p>
        </p:txBody>
      </p:sp>
      <p:sp>
        <p:nvSpPr>
          <p:cNvPr id="253" name="CustomShape 6"/>
          <p:cNvSpPr/>
          <p:nvPr/>
        </p:nvSpPr>
        <p:spPr>
          <a:xfrm>
            <a:off x="4023360" y="4652640"/>
            <a:ext cx="2558880" cy="600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Random Forest</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Grey Matter</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0.7517</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0.9638</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0.9514</a:t>
            </a:r>
            <a:endParaRPr b="0" lang="en-US" sz="1800" spc="-1" strike="noStrike">
              <a:latin typeface="Arial"/>
            </a:endParaRPr>
          </a:p>
        </p:txBody>
      </p:sp>
      <p:sp>
        <p:nvSpPr>
          <p:cNvPr id="254" name="CustomShape 7"/>
          <p:cNvSpPr/>
          <p:nvPr/>
        </p:nvSpPr>
        <p:spPr>
          <a:xfrm>
            <a:off x="6949440" y="4628880"/>
            <a:ext cx="2558880" cy="85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C=15, G=10</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For Grey Matter</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Dice: 0.7511 </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Sensitivity: 0.9463</a:t>
            </a:r>
            <a:endParaRPr b="0" lang="en-US" sz="1800" spc="-1" strike="noStrike">
              <a:latin typeface="Arial"/>
            </a:endParaRPr>
          </a:p>
          <a:p>
            <a:pPr>
              <a:lnSpc>
                <a:spcPct val="100000"/>
              </a:lnSpc>
            </a:pPr>
            <a:r>
              <a:rPr b="0" lang="en-US" sz="1800" spc="-1" strike="noStrike">
                <a:solidFill>
                  <a:srgbClr val="000000"/>
                </a:solidFill>
                <a:latin typeface="Avenir LT Std 55 Roman"/>
                <a:ea typeface="DejaVu Sans"/>
              </a:rPr>
              <a:t>Specificity: 0.9087</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(rbf)</a:t>
            </a:r>
            <a:endParaRPr b="0" lang="en-US" sz="4400" spc="-1" strike="noStrike">
              <a:latin typeface="Arial"/>
            </a:endParaRPr>
          </a:p>
        </p:txBody>
      </p:sp>
      <p:sp>
        <p:nvSpPr>
          <p:cNvPr id="256" name="CustomShape 2"/>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57" name="CustomShape 3"/>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58" name="CustomShape 4"/>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495AD742-F8E6-4B98-8A12-6C5445A5599F}"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59" name="CustomShape 5"/>
          <p:cNvSpPr/>
          <p:nvPr/>
        </p:nvSpPr>
        <p:spPr>
          <a:xfrm>
            <a:off x="5852160" y="4918320"/>
            <a:ext cx="3565440" cy="856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C=15, G=5, full training set with less data points per patient</a:t>
            </a:r>
            <a:endParaRPr b="0" lang="en-US" sz="1800" spc="-1" strike="noStrike">
              <a:latin typeface="Arial"/>
            </a:endParaRPr>
          </a:p>
          <a:p>
            <a:pPr>
              <a:lnSpc>
                <a:spcPct val="100000"/>
              </a:lnSpc>
            </a:pPr>
            <a:endParaRPr b="0" lang="en-US" sz="1800" spc="-1" strike="noStrike">
              <a:latin typeface="Arial"/>
            </a:endParaRPr>
          </a:p>
        </p:txBody>
      </p:sp>
      <p:pic>
        <p:nvPicPr>
          <p:cNvPr id="260" name="" descr=""/>
          <p:cNvPicPr/>
          <p:nvPr/>
        </p:nvPicPr>
        <p:blipFill>
          <a:blip r:embed="rId1"/>
          <a:stretch/>
        </p:blipFill>
        <p:spPr>
          <a:xfrm>
            <a:off x="1463040" y="1463040"/>
            <a:ext cx="3541320" cy="3431160"/>
          </a:xfrm>
          <a:prstGeom prst="rect">
            <a:avLst/>
          </a:prstGeom>
          <a:ln>
            <a:noFill/>
          </a:ln>
        </p:spPr>
      </p:pic>
      <p:pic>
        <p:nvPicPr>
          <p:cNvPr id="261" name="" descr=""/>
          <p:cNvPicPr/>
          <p:nvPr/>
        </p:nvPicPr>
        <p:blipFill>
          <a:blip r:embed="rId2"/>
          <a:stretch/>
        </p:blipFill>
        <p:spPr>
          <a:xfrm>
            <a:off x="5852160" y="1463040"/>
            <a:ext cx="3565440" cy="3454560"/>
          </a:xfrm>
          <a:prstGeom prst="rect">
            <a:avLst/>
          </a:prstGeom>
          <a:ln>
            <a:noFill/>
          </a:ln>
        </p:spPr>
      </p:pic>
      <p:sp>
        <p:nvSpPr>
          <p:cNvPr id="262" name="CustomShape 6"/>
          <p:cNvSpPr/>
          <p:nvPr/>
        </p:nvSpPr>
        <p:spPr>
          <a:xfrm>
            <a:off x="1463040" y="4947480"/>
            <a:ext cx="3565440" cy="903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venir LT Std 55 Roman"/>
                <a:ea typeface="DejaVu Sans"/>
              </a:rPr>
              <a:t>C=15, G=5, reduced training set with increased data points per patient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38080" y="365040"/>
            <a:ext cx="9032040" cy="13237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Conclusion</a:t>
            </a:r>
            <a:endParaRPr b="0" lang="en-US" sz="4400" spc="-1" strike="noStrike">
              <a:latin typeface="Arial"/>
            </a:endParaRPr>
          </a:p>
        </p:txBody>
      </p:sp>
      <p:sp>
        <p:nvSpPr>
          <p:cNvPr id="264" name="CustomShape 2"/>
          <p:cNvSpPr/>
          <p:nvPr/>
        </p:nvSpPr>
        <p:spPr>
          <a:xfrm>
            <a:off x="838080" y="1825560"/>
            <a:ext cx="9032040" cy="4349520"/>
          </a:xfrm>
          <a:prstGeom prst="rect">
            <a:avLst/>
          </a:prstGeom>
          <a:noFill/>
          <a:ln>
            <a:noFill/>
          </a:ln>
        </p:spPr>
        <p:style>
          <a:lnRef idx="0"/>
          <a:fillRef idx="0"/>
          <a:effectRef idx="0"/>
          <a:fontRef idx="minor"/>
        </p:style>
      </p:sp>
      <p:sp>
        <p:nvSpPr>
          <p:cNvPr id="265" name="CustomShape 3"/>
          <p:cNvSpPr/>
          <p:nvPr/>
        </p:nvSpPr>
        <p:spPr>
          <a:xfrm>
            <a:off x="838080" y="6356520"/>
            <a:ext cx="2741400" cy="3632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66" name="CustomShape 4"/>
          <p:cNvSpPr/>
          <p:nvPr/>
        </p:nvSpPr>
        <p:spPr>
          <a:xfrm>
            <a:off x="4038480" y="6356520"/>
            <a:ext cx="4113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67" name="CustomShape 5"/>
          <p:cNvSpPr/>
          <p:nvPr/>
        </p:nvSpPr>
        <p:spPr>
          <a:xfrm>
            <a:off x="8610480" y="6356520"/>
            <a:ext cx="2741400" cy="363240"/>
          </a:xfrm>
          <a:prstGeom prst="rect">
            <a:avLst/>
          </a:prstGeom>
          <a:noFill/>
          <a:ln>
            <a:noFill/>
          </a:ln>
        </p:spPr>
        <p:style>
          <a:lnRef idx="0"/>
          <a:fillRef idx="0"/>
          <a:effectRef idx="0"/>
          <a:fontRef idx="minor"/>
        </p:style>
        <p:txBody>
          <a:bodyPr lIns="90000" rIns="90000" tIns="45000" bIns="45000" anchor="ctr"/>
          <a:p>
            <a:pPr algn="r">
              <a:lnSpc>
                <a:spcPct val="100000"/>
              </a:lnSpc>
            </a:pPr>
            <a:fld id="{697E48F2-87B9-4CB9-9485-EE294ECF9FF2}"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68" name="CustomShape 6"/>
          <p:cNvSpPr/>
          <p:nvPr/>
        </p:nvSpPr>
        <p:spPr>
          <a:xfrm>
            <a:off x="838080" y="1825560"/>
            <a:ext cx="9858960" cy="434952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000000"/>
              </a:buClr>
              <a:buFont typeface="Arial"/>
              <a:buChar char="•"/>
            </a:pPr>
            <a:r>
              <a:rPr b="1" lang="en-US" sz="2400" spc="-1" strike="noStrike">
                <a:solidFill>
                  <a:srgbClr val="000000"/>
                </a:solidFill>
                <a:latin typeface="Avenir LT Std 55 Roman"/>
                <a:ea typeface="DejaVu Sans"/>
              </a:rPr>
              <a:t>SVM with linear kernel struggles in capturing the complex shapes</a:t>
            </a:r>
            <a:endParaRPr b="0" lang="en-US" sz="2400" spc="-1" strike="noStrike">
              <a:latin typeface="Arial"/>
            </a:endParaRPr>
          </a:p>
          <a:p>
            <a:pPr>
              <a:lnSpc>
                <a:spcPct val="90000"/>
              </a:lnSpc>
            </a:pPr>
            <a:endParaRPr b="0" lang="en-US" sz="2400" spc="-1" strike="noStrike">
              <a:latin typeface="Arial"/>
            </a:endParaRPr>
          </a:p>
          <a:p>
            <a:pPr marL="457200" indent="-456120">
              <a:lnSpc>
                <a:spcPct val="90000"/>
              </a:lnSpc>
              <a:buClr>
                <a:srgbClr val="000000"/>
              </a:buClr>
              <a:buFont typeface="Arial"/>
              <a:buChar char="•"/>
            </a:pPr>
            <a:r>
              <a:rPr b="1" lang="en-US" sz="2400" spc="-1" strike="noStrike">
                <a:solidFill>
                  <a:srgbClr val="000000"/>
                </a:solidFill>
                <a:latin typeface="Avenir LT Std 55 Roman"/>
                <a:ea typeface="DejaVu Sans"/>
              </a:rPr>
              <a:t>Overall segmentation quality is best with an SVM rbf kernel; comparable to random forest tree.</a:t>
            </a:r>
            <a:endParaRPr b="0" lang="en-US" sz="2400" spc="-1" strike="noStrike">
              <a:latin typeface="Arial"/>
            </a:endParaRPr>
          </a:p>
          <a:p>
            <a:pPr>
              <a:lnSpc>
                <a:spcPct val="90000"/>
              </a:lnSpc>
            </a:pPr>
            <a:endParaRPr b="0" lang="en-US" sz="2400" spc="-1" strike="noStrike">
              <a:latin typeface="Arial"/>
            </a:endParaRPr>
          </a:p>
          <a:p>
            <a:pPr marL="457200" indent="-456120">
              <a:lnSpc>
                <a:spcPct val="90000"/>
              </a:lnSpc>
              <a:buClr>
                <a:srgbClr val="000000"/>
              </a:buClr>
              <a:buFont typeface="Arial"/>
              <a:buChar char="•"/>
            </a:pPr>
            <a:r>
              <a:rPr b="1" lang="en-US" sz="2400" spc="-1" strike="noStrike">
                <a:solidFill>
                  <a:srgbClr val="000000"/>
                </a:solidFill>
                <a:latin typeface="Avenir LT Std 55 Roman"/>
                <a:ea typeface="DejaVu Sans"/>
              </a:rPr>
              <a:t>Balancing out training samples per class and reducing training subjects by simultaneously increasing the samples per subject did not change the performance</a:t>
            </a:r>
            <a:endParaRPr b="0" lang="en-US" sz="2400" spc="-1" strike="noStrike">
              <a:latin typeface="Arial"/>
            </a:endParaRPr>
          </a:p>
          <a:p>
            <a:pPr>
              <a:lnSpc>
                <a:spcPct val="90000"/>
              </a:lnSpc>
            </a:pPr>
            <a:endParaRPr b="0" lang="en-US" sz="2400" spc="-1" strike="noStrike">
              <a:latin typeface="Arial"/>
            </a:endParaRPr>
          </a:p>
          <a:p>
            <a:pPr marL="457200" indent="-456120">
              <a:lnSpc>
                <a:spcPct val="90000"/>
              </a:lnSpc>
              <a:buClr>
                <a:srgbClr val="000000"/>
              </a:buClr>
              <a:buFont typeface="Arial"/>
              <a:buChar char="•"/>
            </a:pPr>
            <a:r>
              <a:rPr b="1" lang="en-US" sz="2400" spc="-1" strike="noStrike">
                <a:solidFill>
                  <a:srgbClr val="000000"/>
                </a:solidFill>
                <a:latin typeface="Avenir LT Std 55 Roman"/>
                <a:ea typeface="DejaVu Sans"/>
              </a:rPr>
              <a:t>Sensitivity and specificity can be used to asses over- and under-segmentation</a:t>
            </a:r>
            <a:endParaRPr b="0" lang="en-US" sz="2400" spc="-1" strike="noStrike">
              <a:latin typeface="Arial"/>
            </a:endParaRPr>
          </a:p>
          <a:p>
            <a:pPr>
              <a:lnSpc>
                <a:spcPct val="90000"/>
              </a:lnSpc>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Content</a:t>
            </a:r>
            <a:endParaRPr b="0" lang="en-US" sz="4400" spc="-1" strike="noStrike">
              <a:latin typeface="Arial"/>
            </a:endParaRPr>
          </a:p>
        </p:txBody>
      </p:sp>
      <p:sp>
        <p:nvSpPr>
          <p:cNvPr id="165" name="CustomShape 2"/>
          <p:cNvSpPr/>
          <p:nvPr/>
        </p:nvSpPr>
        <p:spPr>
          <a:xfrm>
            <a:off x="838080" y="1825560"/>
            <a:ext cx="903240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Clinical Problem</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Goals</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Setup</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Methods</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Results / Discussion</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Conclusion</a:t>
            </a:r>
            <a:endParaRPr b="0" lang="en-US" sz="2800" spc="-1" strike="noStrike">
              <a:latin typeface="Arial"/>
            </a:endParaRPr>
          </a:p>
          <a:p>
            <a:pPr marL="228600" indent="-227160">
              <a:lnSpc>
                <a:spcPct val="90000"/>
              </a:lnSpc>
              <a:buClr>
                <a:srgbClr val="000000"/>
              </a:buClr>
              <a:buFont typeface="Arial"/>
              <a:buChar char="•"/>
            </a:pPr>
            <a:r>
              <a:rPr b="0" lang="en-US" sz="2800" spc="-1" strike="noStrike">
                <a:solidFill>
                  <a:srgbClr val="000000"/>
                </a:solidFill>
                <a:latin typeface="Avenir LT Std 55 Roman"/>
                <a:ea typeface="DejaVu Sans"/>
              </a:rPr>
              <a:t>Outlook</a:t>
            </a:r>
            <a:endParaRPr b="0" lang="en-US" sz="2800" spc="-1" strike="noStrike">
              <a:latin typeface="Arial"/>
            </a:endParaRPr>
          </a:p>
        </p:txBody>
      </p:sp>
      <p:sp>
        <p:nvSpPr>
          <p:cNvPr id="166"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167"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E9D57DCA-4455-449A-BBF9-C9696E9FC0E2}"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68" name="CustomShape 5"/>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0" y="0"/>
            <a:ext cx="12191400" cy="3697200"/>
          </a:xfrm>
          <a:prstGeom prst="rect">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70" name="CustomShape 2"/>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Clinical Problem</a:t>
            </a:r>
            <a:endParaRPr b="0" lang="en-US" sz="4400" spc="-1" strike="noStrike">
              <a:latin typeface="Arial"/>
            </a:endParaRPr>
          </a:p>
        </p:txBody>
      </p:sp>
      <p:sp>
        <p:nvSpPr>
          <p:cNvPr id="171"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172"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173"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67839D4E-4B77-4C20-AAC8-4AF5CD2BF5F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74" name="CustomShape 6"/>
          <p:cNvSpPr/>
          <p:nvPr/>
        </p:nvSpPr>
        <p:spPr>
          <a:xfrm>
            <a:off x="838080" y="1825560"/>
            <a:ext cx="9859320" cy="4349880"/>
          </a:xfrm>
          <a:prstGeom prst="rect">
            <a:avLst/>
          </a:prstGeom>
          <a:noFill/>
          <a:ln>
            <a:noFill/>
          </a:ln>
        </p:spPr>
        <p:style>
          <a:lnRef idx="0"/>
          <a:fillRef idx="0"/>
          <a:effectRef idx="0"/>
          <a:fontRef idx="minor"/>
        </p:style>
        <p:txBody>
          <a:bodyPr lIns="90000" rIns="90000" tIns="45000" bIns="45000"/>
          <a:p>
            <a:pPr marL="720">
              <a:lnSpc>
                <a:spcPct val="90000"/>
              </a:lnSpc>
            </a:pPr>
            <a:r>
              <a:rPr b="1" lang="en-US" sz="2800" spc="-1" strike="noStrike">
                <a:solidFill>
                  <a:srgbClr val="000000"/>
                </a:solidFill>
                <a:latin typeface="Avenir LT Std 55 Roman"/>
                <a:ea typeface="DejaVu Sans"/>
              </a:rPr>
              <a:t>Neurodegenerative diseases: Alzheimer, Parkinson, …</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High clinical need</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Numbers to increase</a:t>
            </a:r>
            <a:endParaRPr b="0" lang="en-US" sz="2800" spc="-1" strike="noStrike">
              <a:latin typeface="Arial"/>
            </a:endParaRPr>
          </a:p>
          <a:p>
            <a:pPr>
              <a:lnSpc>
                <a:spcPct val="90000"/>
              </a:lnSpc>
            </a:pPr>
            <a:endParaRPr b="0" lang="en-US" sz="2800" spc="-1" strike="noStrike">
              <a:latin typeface="Arial"/>
            </a:endParaRPr>
          </a:p>
          <a:p>
            <a:pPr>
              <a:lnSpc>
                <a:spcPct val="90000"/>
              </a:lnSpc>
            </a:pPr>
            <a:endParaRPr b="0" lang="en-US" sz="2800" spc="-1" strike="noStrike">
              <a:latin typeface="Arial"/>
            </a:endParaRPr>
          </a:p>
          <a:p>
            <a:pPr marL="720">
              <a:lnSpc>
                <a:spcPct val="90000"/>
              </a:lnSpc>
            </a:pPr>
            <a:r>
              <a:rPr b="1" lang="en-US" sz="2800" spc="-1" strike="noStrike">
                <a:solidFill>
                  <a:srgbClr val="000000"/>
                </a:solidFill>
                <a:latin typeface="Avenir LT Std 55 Roman"/>
                <a:ea typeface="DejaVu Sans"/>
              </a:rPr>
              <a:t>Degree and progression of the disease (Alzheimer)</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Atrophy of the brain</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Segmentation of brain tissues in MRI images</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Manual segmentation not viable</a:t>
            </a:r>
            <a:endParaRPr b="0" lang="en-US" sz="2800" spc="-1" strike="noStrike">
              <a:latin typeface="Arial"/>
            </a:endParaRPr>
          </a:p>
          <a:p>
            <a:pPr lvl="1" marL="915120" indent="-456480">
              <a:lnSpc>
                <a:spcPct val="90000"/>
              </a:lnSpc>
              <a:buClr>
                <a:srgbClr val="000000"/>
              </a:buClr>
              <a:buFont typeface="Arial"/>
              <a:buChar char="•"/>
            </a:pPr>
            <a:r>
              <a:rPr b="0" lang="en-US" sz="2800" spc="-1" strike="noStrike">
                <a:solidFill>
                  <a:srgbClr val="000000"/>
                </a:solidFill>
                <a:latin typeface="Avenir LT Std 55 Roman"/>
                <a:ea typeface="DejaVu Sans"/>
              </a:rPr>
              <a:t>Machine Learning approach</a:t>
            </a:r>
            <a:endParaRPr b="0" lang="en-US" sz="2800" spc="-1" strike="noStrike">
              <a:latin typeface="Arial"/>
            </a:endParaRPr>
          </a:p>
        </p:txBody>
      </p:sp>
      <p:pic>
        <p:nvPicPr>
          <p:cNvPr id="175" name="Grafik 2" descr=""/>
          <p:cNvPicPr/>
          <p:nvPr/>
        </p:nvPicPr>
        <p:blipFill>
          <a:blip r:embed="rId1"/>
          <a:stretch/>
        </p:blipFill>
        <p:spPr>
          <a:xfrm>
            <a:off x="4242600" y="0"/>
            <a:ext cx="3705120" cy="36972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9"/>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Goals</a:t>
            </a:r>
            <a:endParaRPr b="0" lang="en-US" sz="4400" spc="-1" strike="noStrike">
              <a:latin typeface="Arial"/>
            </a:endParaRPr>
          </a:p>
        </p:txBody>
      </p:sp>
      <p:sp>
        <p:nvSpPr>
          <p:cNvPr id="177"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178"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179"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3E2832DE-6D62-4778-A9D0-59AF28025B1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0" name="CustomShape 5"/>
          <p:cNvSpPr/>
          <p:nvPr/>
        </p:nvSpPr>
        <p:spPr>
          <a:xfrm>
            <a:off x="838080" y="1825560"/>
            <a:ext cx="9859320" cy="434988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457920" indent="-456480">
              <a:lnSpc>
                <a:spcPct val="90000"/>
              </a:lnSpc>
              <a:buClr>
                <a:srgbClr val="000000"/>
              </a:buClr>
              <a:buFont typeface="Arial"/>
              <a:buChar char="•"/>
            </a:pPr>
            <a:r>
              <a:rPr b="0" lang="en-US" sz="3200" spc="-1" strike="noStrike">
                <a:solidFill>
                  <a:srgbClr val="000000"/>
                </a:solidFill>
                <a:latin typeface="Avenir LT Std 55 Roman"/>
                <a:ea typeface="DejaVu Sans"/>
              </a:rPr>
              <a:t>Understand differences and advantages of different machine learning approaches on segmenting brain tissues.</a:t>
            </a:r>
            <a:endParaRPr b="0" lang="en-US" sz="3200" spc="-1" strike="noStrike">
              <a:latin typeface="Arial"/>
            </a:endParaRPr>
          </a:p>
          <a:p>
            <a:pPr marL="720">
              <a:lnSpc>
                <a:spcPct val="90000"/>
              </a:lnSpc>
            </a:pPr>
            <a:endParaRPr b="0" lang="en-US" sz="3200" spc="-1" strike="noStrike">
              <a:latin typeface="Arial"/>
            </a:endParaRPr>
          </a:p>
          <a:p>
            <a:pPr marL="720">
              <a:lnSpc>
                <a:spcPct val="90000"/>
              </a:lnSpc>
            </a:pPr>
            <a:endParaRPr b="0" lang="en-US" sz="3200" spc="-1" strike="noStrike">
              <a:latin typeface="Arial"/>
            </a:endParaRPr>
          </a:p>
          <a:p>
            <a:pPr marL="457920" indent="-456480">
              <a:lnSpc>
                <a:spcPct val="90000"/>
              </a:lnSpc>
              <a:buClr>
                <a:srgbClr val="000000"/>
              </a:buClr>
              <a:buFont typeface="Arial"/>
              <a:buChar char="•"/>
            </a:pPr>
            <a:r>
              <a:rPr b="0" lang="en-US" sz="3200" spc="-1" strike="noStrike">
                <a:solidFill>
                  <a:srgbClr val="000000"/>
                </a:solidFill>
                <a:latin typeface="Avenir LT Std 55 Roman"/>
                <a:ea typeface="DejaVu Sans"/>
              </a:rPr>
              <a:t>Interpret individual feature importance and their influence on segmentation quality.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Setup</a:t>
            </a:r>
            <a:endParaRPr b="0" lang="en-US" sz="4400" spc="-1" strike="noStrike">
              <a:latin typeface="Arial"/>
            </a:endParaRPr>
          </a:p>
        </p:txBody>
      </p:sp>
      <p:sp>
        <p:nvSpPr>
          <p:cNvPr id="182" name="CustomShape 2"/>
          <p:cNvSpPr/>
          <p:nvPr/>
        </p:nvSpPr>
        <p:spPr>
          <a:xfrm>
            <a:off x="838080" y="1825560"/>
            <a:ext cx="9859320" cy="4349880"/>
          </a:xfrm>
          <a:prstGeom prst="rect">
            <a:avLst/>
          </a:prstGeom>
          <a:noFill/>
          <a:ln>
            <a:noFill/>
          </a:ln>
        </p:spPr>
        <p:style>
          <a:lnRef idx="0"/>
          <a:fillRef idx="0"/>
          <a:effectRef idx="0"/>
          <a:fontRef idx="minor"/>
        </p:style>
      </p:sp>
      <p:sp>
        <p:nvSpPr>
          <p:cNvPr id="183"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184"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185"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C7A726A5-91EB-415F-B3A3-BF8E5AC98BBC}"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186" name="CustomShape 6"/>
          <p:cNvSpPr/>
          <p:nvPr/>
        </p:nvSpPr>
        <p:spPr>
          <a:xfrm>
            <a:off x="990360" y="197784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venir LT Std 55 Roman"/>
                <a:ea typeface="DejaVu Sans"/>
              </a:rPr>
              <a:t>Data</a:t>
            </a:r>
            <a:endParaRPr b="0" lang="en-US" sz="2800" spc="-1" strike="noStrike">
              <a:latin typeface="Arial"/>
            </a:endParaRPr>
          </a:p>
          <a:p>
            <a:pPr marL="720">
              <a:lnSpc>
                <a:spcPct val="90000"/>
              </a:lnSpc>
            </a:pPr>
            <a:r>
              <a:rPr b="0" lang="en-US" sz="2800" spc="-1" strike="noStrike">
                <a:solidFill>
                  <a:srgbClr val="000000"/>
                </a:solidFill>
                <a:latin typeface="Avenir LT Std 55 Roman"/>
                <a:ea typeface="DejaVu Sans"/>
              </a:rPr>
              <a:t>100 unrelated healthy subjects – Human Connectome Project preprocessed data set (skull stripped, bias field corrected, registered..)</a:t>
            </a:r>
            <a:endParaRPr b="0" lang="en-US" sz="2800" spc="-1" strike="noStrike">
              <a:latin typeface="Arial"/>
            </a:endParaRPr>
          </a:p>
          <a:p>
            <a:pPr marL="720">
              <a:lnSpc>
                <a:spcPct val="90000"/>
              </a:lnSpc>
            </a:pPr>
            <a:endParaRPr b="0" lang="en-US" sz="2800" spc="-1" strike="noStrike">
              <a:latin typeface="Arial"/>
            </a:endParaRPr>
          </a:p>
          <a:p>
            <a:pPr marL="720">
              <a:lnSpc>
                <a:spcPct val="90000"/>
              </a:lnSpc>
            </a:pPr>
            <a:endParaRPr b="0" lang="en-US" sz="2800" spc="-1" strike="noStrike">
              <a:latin typeface="Arial"/>
            </a:endParaRPr>
          </a:p>
          <a:p>
            <a:pPr marL="720">
              <a:lnSpc>
                <a:spcPct val="90000"/>
              </a:lnSpc>
            </a:pPr>
            <a:r>
              <a:rPr b="1" lang="en-US" sz="2800" spc="-1" strike="noStrike">
                <a:solidFill>
                  <a:srgbClr val="000000"/>
                </a:solidFill>
                <a:latin typeface="Avenir LT Std 55 Roman"/>
                <a:ea typeface="DejaVu Sans"/>
              </a:rPr>
              <a:t>Pipeline – Supervised Machine Learning</a:t>
            </a:r>
            <a:endParaRPr b="0" lang="en-US" sz="2800" spc="-1" strike="noStrike">
              <a:latin typeface="Arial"/>
            </a:endParaRPr>
          </a:p>
          <a:p>
            <a:pPr marL="457200" indent="-456480">
              <a:lnSpc>
                <a:spcPct val="90000"/>
              </a:lnSpc>
              <a:buClr>
                <a:srgbClr val="000000"/>
              </a:buClr>
              <a:buFont typeface="Arial"/>
              <a:buChar char="•"/>
            </a:pPr>
            <a:r>
              <a:rPr b="0" lang="en-US" sz="2800" spc="-1" strike="noStrike">
                <a:solidFill>
                  <a:srgbClr val="000000"/>
                </a:solidFill>
                <a:latin typeface="Avenir LT Std 55 Roman"/>
                <a:ea typeface="DejaVu Sans"/>
              </a:rPr>
              <a:t>Training on training data (70 ground truth images)</a:t>
            </a:r>
            <a:endParaRPr b="0" lang="en-US" sz="2800" spc="-1" strike="noStrike">
              <a:latin typeface="Arial"/>
            </a:endParaRPr>
          </a:p>
          <a:p>
            <a:pPr marL="457200" indent="-456480">
              <a:lnSpc>
                <a:spcPct val="90000"/>
              </a:lnSpc>
              <a:buClr>
                <a:srgbClr val="000000"/>
              </a:buClr>
              <a:buFont typeface="Arial"/>
              <a:buChar char="•"/>
            </a:pPr>
            <a:r>
              <a:rPr b="0" lang="en-US" sz="2800" spc="-1" strike="noStrike">
                <a:solidFill>
                  <a:srgbClr val="000000"/>
                </a:solidFill>
                <a:latin typeface="Avenir LT Std 55 Roman"/>
                <a:ea typeface="DejaVu Sans"/>
              </a:rPr>
              <a:t>Testing on testing data (30 unseen images)</a:t>
            </a:r>
            <a:endParaRPr b="0" lang="en-US" sz="2800" spc="-1" strike="noStrike">
              <a:latin typeface="Arial"/>
            </a:endParaRPr>
          </a:p>
          <a:p>
            <a:pPr lvl="1" marL="914400" indent="-456480">
              <a:lnSpc>
                <a:spcPct val="90000"/>
              </a:lnSpc>
              <a:buClr>
                <a:srgbClr val="000000"/>
              </a:buClr>
              <a:buFont typeface="Symbol"/>
              <a:buChar char="-"/>
            </a:pPr>
            <a:r>
              <a:rPr b="0" lang="en-US" sz="2800" spc="-1" strike="noStrike">
                <a:solidFill>
                  <a:srgbClr val="000000"/>
                </a:solidFill>
                <a:latin typeface="Avenir LT Std 55 Roman"/>
                <a:ea typeface="DejaVu Sans"/>
              </a:rPr>
              <a:t>Usually testing on less images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09480" y="273600"/>
            <a:ext cx="10971720" cy="1144080"/>
          </a:xfrm>
          <a:prstGeom prst="rect">
            <a:avLst/>
          </a:prstGeom>
          <a:noFill/>
          <a:ln>
            <a:noFill/>
          </a:ln>
        </p:spPr>
        <p:style>
          <a:lnRef idx="0"/>
          <a:fillRef idx="0"/>
          <a:effectRef idx="0"/>
          <a:fontRef idx="minor"/>
        </p:style>
      </p:sp>
      <p:sp>
        <p:nvSpPr>
          <p:cNvPr id="188" name="CustomShape 2"/>
          <p:cNvSpPr/>
          <p:nvPr/>
        </p:nvSpPr>
        <p:spPr>
          <a:xfrm>
            <a:off x="609480" y="1604520"/>
            <a:ext cx="10971720" cy="3976560"/>
          </a:xfrm>
          <a:prstGeom prst="rect">
            <a:avLst/>
          </a:prstGeom>
          <a:noFill/>
          <a:ln>
            <a:noFill/>
          </a:ln>
        </p:spPr>
        <p:style>
          <a:lnRef idx="0"/>
          <a:fillRef idx="0"/>
          <a:effectRef idx="0"/>
          <a:fontRef idx="minor"/>
        </p:style>
      </p:sp>
      <p:pic>
        <p:nvPicPr>
          <p:cNvPr id="189" name="Grafik 6" descr=""/>
          <p:cNvPicPr/>
          <p:nvPr/>
        </p:nvPicPr>
        <p:blipFill>
          <a:blip r:embed="rId1"/>
          <a:stretch/>
        </p:blipFill>
        <p:spPr>
          <a:xfrm>
            <a:off x="0" y="2269800"/>
            <a:ext cx="12191400" cy="4653360"/>
          </a:xfrm>
          <a:prstGeom prst="rect">
            <a:avLst/>
          </a:prstGeom>
          <a:ln>
            <a:noFill/>
          </a:ln>
        </p:spPr>
      </p:pic>
      <p:pic>
        <p:nvPicPr>
          <p:cNvPr id="190" name="Grafik 4" descr=""/>
          <p:cNvPicPr/>
          <p:nvPr/>
        </p:nvPicPr>
        <p:blipFill>
          <a:blip r:embed="rId2"/>
          <a:stretch/>
        </p:blipFill>
        <p:spPr>
          <a:xfrm>
            <a:off x="6288840" y="273600"/>
            <a:ext cx="4889160" cy="3467520"/>
          </a:xfrm>
          <a:prstGeom prst="rect">
            <a:avLst/>
          </a:prstGeom>
          <a:ln>
            <a:noFill/>
          </a:ln>
        </p:spPr>
      </p:pic>
      <p:sp>
        <p:nvSpPr>
          <p:cNvPr id="191" name="Line 3"/>
          <p:cNvSpPr/>
          <p:nvPr/>
        </p:nvSpPr>
        <p:spPr>
          <a:xfrm flipH="1" flipV="1">
            <a:off x="6321600" y="3741840"/>
            <a:ext cx="142488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92" name="Line 4"/>
          <p:cNvSpPr/>
          <p:nvPr/>
        </p:nvSpPr>
        <p:spPr>
          <a:xfrm flipH="1">
            <a:off x="9653040" y="3729960"/>
            <a:ext cx="1425240" cy="548640"/>
          </a:xfrm>
          <a:prstGeom prst="line">
            <a:avLst/>
          </a:prstGeom>
          <a:ln w="25560">
            <a:solidFill>
              <a:srgbClr val="ffff00"/>
            </a:solidFill>
            <a:round/>
          </a:ln>
        </p:spPr>
        <p:style>
          <a:lnRef idx="1">
            <a:schemeClr val="accent1"/>
          </a:lnRef>
          <a:fillRef idx="0">
            <a:schemeClr val="accent1"/>
          </a:fillRef>
          <a:effectRef idx="0">
            <a:schemeClr val="accent1"/>
          </a:effectRef>
          <a:fontRef idx="minor"/>
        </p:style>
      </p:sp>
      <p:sp>
        <p:nvSpPr>
          <p:cNvPr id="193" name="CustomShape 5"/>
          <p:cNvSpPr/>
          <p:nvPr/>
        </p:nvSpPr>
        <p:spPr>
          <a:xfrm>
            <a:off x="6321960" y="2985480"/>
            <a:ext cx="4755600" cy="7437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p:style>
      </p:sp>
      <p:sp>
        <p:nvSpPr>
          <p:cNvPr id="194" name="CustomShape 6"/>
          <p:cNvSpPr/>
          <p:nvPr/>
        </p:nvSpPr>
        <p:spPr>
          <a:xfrm>
            <a:off x="10554120" y="1800"/>
            <a:ext cx="1637280" cy="27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Methods</a:t>
            </a:r>
            <a:endParaRPr b="0" lang="en-US" sz="4400" spc="-1" strike="noStrike">
              <a:latin typeface="Arial"/>
            </a:endParaRPr>
          </a:p>
        </p:txBody>
      </p:sp>
      <p:sp>
        <p:nvSpPr>
          <p:cNvPr id="196" name="CustomShape 2"/>
          <p:cNvSpPr/>
          <p:nvPr/>
        </p:nvSpPr>
        <p:spPr>
          <a:xfrm>
            <a:off x="838080" y="1825560"/>
            <a:ext cx="985932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venir LT Std 55 Roman"/>
                <a:ea typeface="DejaVu Sans"/>
              </a:rPr>
              <a:t>Evaluate different methods for segmentation</a:t>
            </a:r>
            <a:endParaRPr b="0" lang="en-US" sz="2800" spc="-1" strike="noStrike">
              <a:latin typeface="Arial"/>
            </a:endParaRPr>
          </a:p>
          <a:p>
            <a:pPr marL="457920" indent="-456480">
              <a:lnSpc>
                <a:spcPct val="90000"/>
              </a:lnSpc>
              <a:buClr>
                <a:srgbClr val="000000"/>
              </a:buClr>
              <a:buFont typeface="Arial"/>
              <a:buChar char="•"/>
            </a:pPr>
            <a:r>
              <a:rPr b="0" lang="en-US" sz="2800" spc="-1" strike="noStrike">
                <a:solidFill>
                  <a:srgbClr val="000000"/>
                </a:solidFill>
                <a:latin typeface="Avenir LT Std 55 Roman"/>
                <a:ea typeface="DejaVu Sans"/>
              </a:rPr>
              <a:t>Random forest</a:t>
            </a:r>
            <a:endParaRPr b="0" lang="en-US" sz="2800" spc="-1" strike="noStrike">
              <a:latin typeface="Arial"/>
            </a:endParaRPr>
          </a:p>
          <a:p>
            <a:pPr marL="457920" indent="-456480">
              <a:lnSpc>
                <a:spcPct val="90000"/>
              </a:lnSpc>
              <a:buClr>
                <a:srgbClr val="000000"/>
              </a:buClr>
              <a:buFont typeface="Arial"/>
              <a:buChar char="•"/>
            </a:pPr>
            <a:r>
              <a:rPr b="0" lang="en-US" sz="2800" spc="-1" strike="noStrike">
                <a:solidFill>
                  <a:srgbClr val="000000"/>
                </a:solidFill>
                <a:latin typeface="Avenir LT Std 55 Roman"/>
                <a:ea typeface="DejaVu Sans"/>
              </a:rPr>
              <a:t>Logistic regression</a:t>
            </a:r>
            <a:endParaRPr b="0" lang="en-US" sz="2800" spc="-1" strike="noStrike">
              <a:latin typeface="Arial"/>
            </a:endParaRPr>
          </a:p>
          <a:p>
            <a:pPr marL="457920" indent="-456480">
              <a:lnSpc>
                <a:spcPct val="90000"/>
              </a:lnSpc>
              <a:buClr>
                <a:srgbClr val="000000"/>
              </a:buClr>
              <a:buFont typeface="Arial"/>
              <a:buChar char="•"/>
            </a:pPr>
            <a:r>
              <a:rPr b="0" lang="en-US" sz="2800" spc="-1" strike="noStrike">
                <a:solidFill>
                  <a:srgbClr val="000000"/>
                </a:solidFill>
                <a:latin typeface="Avenir LT Std 55 Roman"/>
                <a:ea typeface="DejaVu Sans"/>
              </a:rPr>
              <a:t>SVM linear</a:t>
            </a:r>
            <a:endParaRPr b="0" lang="en-US" sz="2800" spc="-1" strike="noStrike">
              <a:latin typeface="Arial"/>
            </a:endParaRPr>
          </a:p>
          <a:p>
            <a:pPr marL="457920" indent="-456480">
              <a:lnSpc>
                <a:spcPct val="90000"/>
              </a:lnSpc>
              <a:buClr>
                <a:srgbClr val="000000"/>
              </a:buClr>
              <a:buFont typeface="Arial"/>
              <a:buChar char="•"/>
            </a:pPr>
            <a:r>
              <a:rPr b="0" lang="en-US" sz="2800" spc="-1" strike="noStrike">
                <a:solidFill>
                  <a:srgbClr val="000000"/>
                </a:solidFill>
                <a:latin typeface="Avenir LT Std 55 Roman"/>
                <a:ea typeface="DejaVu Sans"/>
              </a:rPr>
              <a:t>SVM linear polynomial features</a:t>
            </a:r>
            <a:endParaRPr b="0" lang="en-US" sz="2800" spc="-1" strike="noStrike">
              <a:latin typeface="Arial"/>
            </a:endParaRPr>
          </a:p>
          <a:p>
            <a:pPr marL="457920" indent="-456480">
              <a:lnSpc>
                <a:spcPct val="90000"/>
              </a:lnSpc>
              <a:buClr>
                <a:srgbClr val="000000"/>
              </a:buClr>
              <a:buFont typeface="Arial"/>
              <a:buChar char="•"/>
            </a:pPr>
            <a:r>
              <a:rPr b="0" lang="en-US" sz="2800" spc="-1" strike="noStrike">
                <a:solidFill>
                  <a:srgbClr val="000000"/>
                </a:solidFill>
                <a:latin typeface="Avenir LT Std 55 Roman"/>
                <a:ea typeface="DejaVu Sans"/>
              </a:rPr>
              <a:t>SVM rbf</a:t>
            </a:r>
            <a:endParaRPr b="0" lang="en-US" sz="2800" spc="-1" strike="noStrike">
              <a:latin typeface="Arial"/>
            </a:endParaRPr>
          </a:p>
          <a:p>
            <a:pPr>
              <a:lnSpc>
                <a:spcPct val="90000"/>
              </a:lnSpc>
            </a:pPr>
            <a:endParaRPr b="0" lang="en-US" sz="2800" spc="-1" strike="noStrike">
              <a:latin typeface="Arial"/>
            </a:endParaRPr>
          </a:p>
          <a:p>
            <a:pPr>
              <a:lnSpc>
                <a:spcPct val="90000"/>
              </a:lnSpc>
            </a:pPr>
            <a:r>
              <a:rPr b="1" lang="en-US" sz="2800" spc="-1" strike="noStrike">
                <a:solidFill>
                  <a:srgbClr val="000000"/>
                </a:solidFill>
                <a:latin typeface="Avenir LT Std 55 Roman"/>
                <a:ea typeface="DejaVu Sans"/>
              </a:rPr>
              <a:t>Approach</a:t>
            </a:r>
            <a:endParaRPr b="0" lang="en-US" sz="2800" spc="-1" strike="noStrike">
              <a:latin typeface="Arial"/>
            </a:endParaRPr>
          </a:p>
          <a:p>
            <a:pPr marL="457200" indent="-456480">
              <a:lnSpc>
                <a:spcPct val="90000"/>
              </a:lnSpc>
              <a:buClr>
                <a:srgbClr val="000000"/>
              </a:buClr>
              <a:buFont typeface="Arial"/>
              <a:buChar char="•"/>
            </a:pPr>
            <a:r>
              <a:rPr b="0" lang="en-US" sz="2800" spc="-1" strike="noStrike">
                <a:solidFill>
                  <a:srgbClr val="000000"/>
                </a:solidFill>
                <a:latin typeface="Avenir LT Std 55 Roman"/>
                <a:ea typeface="DejaVu Sans"/>
              </a:rPr>
              <a:t>Balance training samples per class</a:t>
            </a:r>
            <a:endParaRPr b="0" lang="en-US" sz="2800" spc="-1" strike="noStrike">
              <a:latin typeface="Arial"/>
            </a:endParaRPr>
          </a:p>
          <a:p>
            <a:pPr marL="457200" indent="-456480">
              <a:lnSpc>
                <a:spcPct val="90000"/>
              </a:lnSpc>
              <a:buClr>
                <a:srgbClr val="000000"/>
              </a:buClr>
              <a:buFont typeface="Arial"/>
              <a:buChar char="•"/>
            </a:pPr>
            <a:r>
              <a:rPr b="0" lang="en-US" sz="2800" spc="-1" strike="noStrike">
                <a:solidFill>
                  <a:srgbClr val="000000"/>
                </a:solidFill>
                <a:latin typeface="Avenir LT Std 55 Roman"/>
                <a:ea typeface="DejaVu Sans"/>
              </a:rPr>
              <a:t>Adjust training samples with respect to training images</a:t>
            </a:r>
            <a:endParaRPr b="0" lang="en-US" sz="2800" spc="-1" strike="noStrike">
              <a:latin typeface="Arial"/>
            </a:endParaRPr>
          </a:p>
        </p:txBody>
      </p:sp>
      <p:sp>
        <p:nvSpPr>
          <p:cNvPr id="197"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198"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199"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491C6FA-C35E-451D-9A8A-8B5532E4C174}" type="slidenum">
              <a:rPr b="0" lang="en-US"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Results / Discussion</a:t>
            </a:r>
            <a:endParaRPr b="0" lang="en-US" sz="4400" spc="-1" strike="noStrike">
              <a:latin typeface="Arial"/>
            </a:endParaRPr>
          </a:p>
        </p:txBody>
      </p:sp>
      <p:sp>
        <p:nvSpPr>
          <p:cNvPr id="201" name="CustomShape 2"/>
          <p:cNvSpPr/>
          <p:nvPr/>
        </p:nvSpPr>
        <p:spPr>
          <a:xfrm>
            <a:off x="838080" y="1825560"/>
            <a:ext cx="9032400" cy="4349880"/>
          </a:xfrm>
          <a:prstGeom prst="rect">
            <a:avLst/>
          </a:prstGeom>
          <a:noFill/>
          <a:ln>
            <a:noFill/>
          </a:ln>
        </p:spPr>
        <p:style>
          <a:lnRef idx="0"/>
          <a:fillRef idx="0"/>
          <a:effectRef idx="0"/>
          <a:fontRef idx="minor"/>
        </p:style>
      </p:sp>
      <p:sp>
        <p:nvSpPr>
          <p:cNvPr id="202" name="CustomShape 3"/>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03" name="CustomShape 4"/>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04" name="CustomShape 5"/>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119BF78-BC1D-44E4-A684-FB4BDF81C3FC}"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05" name="Picture 100" descr=""/>
          <p:cNvPicPr/>
          <p:nvPr/>
        </p:nvPicPr>
        <p:blipFill>
          <a:blip r:embed="rId1"/>
          <a:stretch/>
        </p:blipFill>
        <p:spPr>
          <a:xfrm>
            <a:off x="1188720" y="1548000"/>
            <a:ext cx="8411400" cy="476136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38080" y="365040"/>
            <a:ext cx="9032400" cy="1324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Avenir LT Std 55 Roman"/>
                <a:ea typeface="DejaVu Sans"/>
              </a:rPr>
              <a:t>Insights SVM (linear)</a:t>
            </a:r>
            <a:endParaRPr b="0" lang="en-US" sz="4400" spc="-1" strike="noStrike">
              <a:latin typeface="Arial"/>
            </a:endParaRPr>
          </a:p>
        </p:txBody>
      </p:sp>
      <p:sp>
        <p:nvSpPr>
          <p:cNvPr id="207" name="CustomShape 2"/>
          <p:cNvSpPr/>
          <p:nvPr/>
        </p:nvSpPr>
        <p:spPr>
          <a:xfrm>
            <a:off x="838080" y="6356520"/>
            <a:ext cx="274176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ea typeface="DejaVu Sans"/>
              </a:rPr>
              <a:t>19.12.2018</a:t>
            </a:r>
            <a:endParaRPr b="0" lang="en-US" sz="1200" spc="-1" strike="noStrike">
              <a:latin typeface="Arial"/>
            </a:endParaRPr>
          </a:p>
        </p:txBody>
      </p:sp>
      <p:sp>
        <p:nvSpPr>
          <p:cNvPr id="208" name="CustomShape 3"/>
          <p:cNvSpPr/>
          <p:nvPr/>
        </p:nvSpPr>
        <p:spPr>
          <a:xfrm>
            <a:off x="403848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Segmentation of brain tissues</a:t>
            </a:r>
            <a:endParaRPr b="0" lang="en-US" sz="1200" spc="-1" strike="noStrike">
              <a:latin typeface="Arial"/>
            </a:endParaRPr>
          </a:p>
        </p:txBody>
      </p:sp>
      <p:sp>
        <p:nvSpPr>
          <p:cNvPr id="209" name="CustomShape 4"/>
          <p:cNvSpPr/>
          <p:nvPr/>
        </p:nvSpPr>
        <p:spPr>
          <a:xfrm>
            <a:off x="8610480" y="6356520"/>
            <a:ext cx="2741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7132F91-0EBE-41FE-BE09-539C1A176994}" type="slidenum">
              <a:rPr b="0" lang="en-US" sz="1200" spc="-1" strike="noStrike">
                <a:solidFill>
                  <a:srgbClr val="8b8b8b"/>
                </a:solidFill>
                <a:latin typeface="Calibri"/>
                <a:ea typeface="DejaVu Sans"/>
              </a:rPr>
              <a:t>&lt;number&gt;</a:t>
            </a:fld>
            <a:endParaRPr b="0" lang="en-US" sz="1200" spc="-1" strike="noStrike">
              <a:latin typeface="Arial"/>
            </a:endParaRPr>
          </a:p>
        </p:txBody>
      </p:sp>
      <p:pic>
        <p:nvPicPr>
          <p:cNvPr id="210" name="" descr=""/>
          <p:cNvPicPr/>
          <p:nvPr/>
        </p:nvPicPr>
        <p:blipFill>
          <a:blip r:embed="rId1"/>
          <a:stretch/>
        </p:blipFill>
        <p:spPr>
          <a:xfrm>
            <a:off x="914400" y="1828800"/>
            <a:ext cx="3858840" cy="3858840"/>
          </a:xfrm>
          <a:prstGeom prst="rect">
            <a:avLst/>
          </a:prstGeom>
          <a:ln>
            <a:noFill/>
          </a:ln>
        </p:spPr>
      </p:pic>
      <p:sp>
        <p:nvSpPr>
          <p:cNvPr id="211" name="CustomShape 5"/>
          <p:cNvSpPr/>
          <p:nvPr/>
        </p:nvSpPr>
        <p:spPr>
          <a:xfrm>
            <a:off x="4846320" y="1645920"/>
            <a:ext cx="5212080" cy="434988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Font typeface="Wingdings" charset="2"/>
              <a:buChar char=""/>
            </a:pPr>
            <a:r>
              <a:rPr b="0" lang="en-US" sz="2800" spc="-1" strike="noStrike">
                <a:solidFill>
                  <a:srgbClr val="000000"/>
                </a:solidFill>
                <a:latin typeface="Avenir LT Std 55 Roman"/>
                <a:ea typeface="DejaVu Sans"/>
              </a:rPr>
              <a:t>Linear Position Features cannot capture shape</a:t>
            </a:r>
            <a:endParaRPr b="0" lang="en-US" sz="2800" spc="-1" strike="noStrike">
              <a:latin typeface="Arial"/>
            </a:endParaRPr>
          </a:p>
          <a:p>
            <a:pPr marL="216000" indent="-216000">
              <a:lnSpc>
                <a:spcPct val="100000"/>
              </a:lnSpc>
              <a:buClr>
                <a:srgbClr val="000000"/>
              </a:buClr>
              <a:buFont typeface="Wingdings" charset="2"/>
              <a:buChar char=""/>
            </a:pPr>
            <a:r>
              <a:rPr b="0" lang="en-US" sz="2800" spc="-1" strike="noStrike">
                <a:solidFill>
                  <a:srgbClr val="000000"/>
                </a:solidFill>
                <a:latin typeface="Avenir LT Std 55 Roman"/>
                <a:ea typeface="DejaVu Sans"/>
              </a:rPr>
              <a:t>Classification mainly based on T1 intensity</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LibreOffice/6.1.3.2$Linux_X86_64 LibreOffice_project/10$Build-2</Application>
  <Words>599</Words>
  <Paragraphs>135</Paragraphs>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2018-12-17T08:50:28Z</dcterms:modified>
  <cp:revision>50</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vt:i4>
  </property>
  <property fmtid="{D5CDD505-2E9C-101B-9397-08002B2CF9AE}" pid="9" name="PresentationFormat">
    <vt:lpwstr>Breitbild</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