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17/12/2021</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17/12/2021</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nsole.aws.amazon.com/billing/ho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quicksight/latest/user/what-is-random-cut-forest.html" TargetMode="External"/><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ocs.aws.amazon.com/kinesisanalytics/latest/sqlref/sqlrf-hotspots.html" TargetMode="External"/><Relationship Id="rId4" Type="http://schemas.openxmlformats.org/officeDocument/2006/relationships/hyperlink" Target="https://docs.aws.amazon.com/sagemaker/latest/dg/randomcutforest.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kinesisvideostreams/latest/dg/system-requirements.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aws.amazon.com/clouddirectory/latest/developerguide/schema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iam/features/manage-permissio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ws.amazon.com/lambda/serverless-architectures-learn-more/"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2.5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05/12/21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4768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Amazon S3 (Amazon Simple Storage Service</a:t>
            </a:r>
          </a:p>
          <a:p>
            <a:pPr marL="285750" indent="-285750">
              <a:lnSpc>
                <a:spcPct val="120000"/>
              </a:lnSpc>
              <a:buFont typeface="Arial" panose="020B0604020202020204" pitchFamily="34" charset="0"/>
              <a:buChar char="•"/>
            </a:pPr>
            <a:r>
              <a:rPr lang="en-GB" dirty="0">
                <a:solidFill>
                  <a:schemeClr val="tx1"/>
                </a:solidFill>
              </a:rPr>
              <a:t>Amazon S3 provides object storage (of any data type) through a web service interface.</a:t>
            </a:r>
          </a:p>
          <a:p>
            <a:pPr marL="285750" indent="-285750">
              <a:lnSpc>
                <a:spcPct val="120000"/>
              </a:lnSpc>
              <a:buFont typeface="Arial" panose="020B0604020202020204" pitchFamily="34" charset="0"/>
              <a:buChar char="•"/>
            </a:pPr>
            <a:r>
              <a:rPr lang="en-GB" dirty="0">
                <a:solidFill>
                  <a:schemeClr val="tx1"/>
                </a:solidFill>
              </a:rPr>
              <a:t>It allows you to store objects (files) in buckets (directories). The relative path to the object from the bucket acts as the key.</a:t>
            </a:r>
          </a:p>
          <a:p>
            <a:pPr marL="285750" indent="-285750">
              <a:lnSpc>
                <a:spcPct val="120000"/>
              </a:lnSpc>
              <a:buFont typeface="Arial" panose="020B0604020202020204" pitchFamily="34" charset="0"/>
              <a:buChar char="•"/>
            </a:pPr>
            <a:r>
              <a:rPr lang="en-GB" dirty="0">
                <a:solidFill>
                  <a:schemeClr val="tx1"/>
                </a:solidFill>
              </a:rPr>
              <a:t>&lt;my_bucket&gt;/folder1/folder2/file.txt   -   Note this is not actually a set of folders its just a long key name. </a:t>
            </a:r>
          </a:p>
          <a:p>
            <a:pPr marL="285750" indent="-285750">
              <a:lnSpc>
                <a:spcPct val="120000"/>
              </a:lnSpc>
              <a:buFont typeface="Arial" panose="020B0604020202020204" pitchFamily="34" charset="0"/>
              <a:buChar char="•"/>
            </a:pPr>
            <a:r>
              <a:rPr lang="en-GB" dirty="0">
                <a:solidFill>
                  <a:schemeClr val="tx1"/>
                </a:solidFill>
              </a:rPr>
              <a:t>This is the backbone for many AWS services (including SageMaker). Its where all the data (we create a ‘data lake’) and is completely decoupled from compute. </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u="sng" dirty="0">
                <a:solidFill>
                  <a:schemeClr val="tx1"/>
                </a:solidFill>
              </a:rPr>
              <a:t>S3 Data Partitioning</a:t>
            </a:r>
          </a:p>
          <a:p>
            <a:pPr marL="285750" indent="-285750">
              <a:lnSpc>
                <a:spcPct val="120000"/>
              </a:lnSpc>
              <a:buFont typeface="Arial" panose="020B0604020202020204" pitchFamily="34" charset="0"/>
              <a:buChar char="•"/>
            </a:pPr>
            <a:r>
              <a:rPr lang="en-GB" dirty="0">
                <a:solidFill>
                  <a:schemeClr val="tx1"/>
                </a:solidFill>
              </a:rPr>
              <a:t>Speeds up queries.</a:t>
            </a:r>
          </a:p>
          <a:p>
            <a:pPr marL="285750" indent="-285750">
              <a:lnSpc>
                <a:spcPct val="120000"/>
              </a:lnSpc>
              <a:buFont typeface="Arial" panose="020B0604020202020204" pitchFamily="34" charset="0"/>
              <a:buChar char="•"/>
            </a:pPr>
            <a:r>
              <a:rPr lang="en-GB" dirty="0">
                <a:solidFill>
                  <a:schemeClr val="tx1"/>
                </a:solidFill>
              </a:rPr>
              <a:t>S3://bucket/my-data-set/year/month/day/data.csv   -   The year, month and day are examples of data partitions.</a:t>
            </a:r>
          </a:p>
          <a:p>
            <a:pPr marL="285750" indent="-285750">
              <a:lnSpc>
                <a:spcPct val="120000"/>
              </a:lnSpc>
              <a:buFont typeface="Arial" panose="020B0604020202020204" pitchFamily="34" charset="0"/>
              <a:buChar char="•"/>
            </a:pPr>
            <a:r>
              <a:rPr lang="en-GB" dirty="0">
                <a:solidFill>
                  <a:schemeClr val="tx1"/>
                </a:solidFill>
              </a:rPr>
              <a:t>S3://bucket/my-data-set/product-id/data.csv   -   Here we use product ID as the data partition.</a:t>
            </a:r>
          </a:p>
          <a:p>
            <a:pPr marL="285750" indent="-285750">
              <a:lnSpc>
                <a:spcPct val="120000"/>
              </a:lnSpc>
              <a:buFont typeface="Arial" panose="020B0604020202020204" pitchFamily="34" charset="0"/>
              <a:buChar char="•"/>
            </a:pPr>
            <a:r>
              <a:rPr lang="en-GB" dirty="0">
                <a:solidFill>
                  <a:schemeClr val="tx1"/>
                </a:solidFill>
              </a:rPr>
              <a:t>We can define whatever data partitioning strategy is relevant for our problem.</a:t>
            </a:r>
          </a:p>
          <a:p>
            <a:pPr marL="285750" indent="-285750">
              <a:lnSpc>
                <a:spcPct val="120000"/>
              </a:lnSpc>
              <a:buFont typeface="Arial" panose="020B0604020202020204" pitchFamily="34" charset="0"/>
              <a:buChar char="•"/>
            </a:pPr>
            <a:r>
              <a:rPr lang="en-GB" dirty="0">
                <a:solidFill>
                  <a:schemeClr val="tx1"/>
                </a:solidFill>
              </a:rPr>
              <a:t>S3 data partitioning is done using tools like AWS Glue.</a:t>
            </a:r>
          </a:p>
          <a:p>
            <a:pPr marL="285750" indent="-285750">
              <a:lnSpc>
                <a:spcPct val="120000"/>
              </a:lnSpc>
              <a:buFont typeface="Arial" panose="020B0604020202020204" pitchFamily="34" charset="0"/>
              <a:buChar char="•"/>
            </a:pPr>
            <a:endParaRPr lang="en-GB" dirty="0">
              <a:solidFill>
                <a:schemeClr val="tx1"/>
              </a:solidFill>
            </a:endParaRPr>
          </a:p>
          <a:p>
            <a:endParaRPr lang="en-GB" dirty="0">
              <a:solidFill>
                <a:schemeClr val="tx1"/>
              </a:solidFill>
            </a:endParaRPr>
          </a:p>
        </p:txBody>
      </p:sp>
      <p:sp>
        <p:nvSpPr>
          <p:cNvPr id="17" name="TextBox 16">
            <a:extLst>
              <a:ext uri="{FF2B5EF4-FFF2-40B4-BE49-F238E27FC236}">
                <a16:creationId xmlns:a16="http://schemas.microsoft.com/office/drawing/2014/main" id="{7176448B-EB4C-46DD-BD19-3C4107A2A599}"/>
              </a:ext>
            </a:extLst>
          </p:cNvPr>
          <p:cNvSpPr txBox="1"/>
          <p:nvPr/>
        </p:nvSpPr>
        <p:spPr>
          <a:xfrm>
            <a:off x="141320" y="6279432"/>
            <a:ext cx="9033864" cy="369332"/>
          </a:xfrm>
          <a:prstGeom prst="rect">
            <a:avLst/>
          </a:prstGeom>
          <a:noFill/>
        </p:spPr>
        <p:txBody>
          <a:bodyPr wrap="square">
            <a:spAutoFit/>
          </a:bodyPr>
          <a:lstStyle/>
          <a:p>
            <a:r>
              <a:rPr lang="en-GB" dirty="0"/>
              <a:t>How much do I owe: </a:t>
            </a:r>
            <a:r>
              <a:rPr lang="en-GB" dirty="0">
                <a:hlinkClick r:id="rId3"/>
              </a:rPr>
              <a:t>https://console.aws.amazon.com/billing/home#/</a:t>
            </a:r>
            <a:endParaRPr lang="en-GB" dirty="0"/>
          </a:p>
        </p:txBody>
      </p:sp>
    </p:spTree>
    <p:extLst>
      <p:ext uri="{BB962C8B-B14F-4D97-AF65-F5344CB8AC3E}">
        <p14:creationId xmlns:p14="http://schemas.microsoft.com/office/powerpoint/2010/main" val="111243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u="sng" dirty="0">
                <a:solidFill>
                  <a:schemeClr val="tx1"/>
                </a:solidFill>
              </a:rPr>
              <a:t>Machine Learning on Kinesis Data Streams</a:t>
            </a:r>
          </a:p>
          <a:p>
            <a:pPr>
              <a:lnSpc>
                <a:spcPct val="120000"/>
              </a:lnSpc>
            </a:pPr>
            <a:r>
              <a:rPr lang="en-GB" sz="1400" dirty="0">
                <a:solidFill>
                  <a:schemeClr val="tx1"/>
                </a:solidFill>
              </a:rPr>
              <a:t>There are two main SQL functions we can run on our data in analytics:</a:t>
            </a:r>
          </a:p>
          <a:p>
            <a:pPr marL="285750" indent="-285750">
              <a:lnSpc>
                <a:spcPct val="120000"/>
              </a:lnSpc>
              <a:buFont typeface="Arial" panose="020B0604020202020204" pitchFamily="34" charset="0"/>
              <a:buChar char="•"/>
            </a:pPr>
            <a:r>
              <a:rPr lang="en-GB" sz="1400" dirty="0">
                <a:solidFill>
                  <a:schemeClr val="tx1"/>
                </a:solidFill>
              </a:rPr>
              <a:t>RANDOM_CUT_FOREST – Unsupervised model trained on recent data from streams or firehose to detect anomalies. This model is ever updating based on recently streamed data. An ‘anomaly score’ is given to each data point depending on how far away it is from an identified cluster. Scores beyond 3 standard deviations from the mean ‘anomaly score’ are often considered anomalous. </a:t>
            </a:r>
            <a:r>
              <a:rPr lang="en-GB" sz="1400" dirty="0">
                <a:solidFill>
                  <a:schemeClr val="tx1"/>
                </a:solidFill>
                <a:hlinkClick r:id="rId3"/>
              </a:rPr>
              <a:t>https://docs.aws.amazon.com/quicksight/latest/user/what-is-random-cut-forest.html</a:t>
            </a:r>
            <a:r>
              <a:rPr lang="en-GB" sz="1400" dirty="0">
                <a:solidFill>
                  <a:schemeClr val="tx1"/>
                </a:solidFill>
              </a:rPr>
              <a:t> - </a:t>
            </a:r>
            <a:r>
              <a:rPr lang="en-GB" sz="1400" dirty="0">
                <a:solidFill>
                  <a:schemeClr val="tx1"/>
                </a:solidFill>
                <a:hlinkClick r:id="rId4"/>
              </a:rPr>
              <a:t>https://docs.aws.amazon.com/sagemaker/latest/dg/randomcutforest.html</a:t>
            </a:r>
            <a:endParaRPr lang="en-GB" sz="1400" dirty="0">
              <a:solidFill>
                <a:schemeClr val="tx1"/>
              </a:solidFill>
            </a:endParaRPr>
          </a:p>
          <a:p>
            <a:pPr marL="285750" indent="-285750">
              <a:lnSpc>
                <a:spcPct val="120000"/>
              </a:lnSpc>
              <a:buFont typeface="Arial" panose="020B0604020202020204" pitchFamily="34" charset="0"/>
              <a:buChar char="•"/>
            </a:pPr>
            <a:r>
              <a:rPr lang="en-GB" sz="1400" dirty="0">
                <a:solidFill>
                  <a:schemeClr val="tx1"/>
                </a:solidFill>
              </a:rPr>
              <a:t>HOTSPOTS – find dense areas in your data, useful for drawing quick inferences from your data, silly example: all red cars seem to travel at 65mph. </a:t>
            </a:r>
            <a:r>
              <a:rPr lang="en-GB" sz="1400" dirty="0">
                <a:solidFill>
                  <a:schemeClr val="tx1"/>
                </a:solidFill>
                <a:hlinkClick r:id="rId5"/>
              </a:rPr>
              <a:t>https://docs.aws.amazon.com/kinesisanalytics/latest/sqlref/sqlrf-hotspots.html</a:t>
            </a: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pic>
        <p:nvPicPr>
          <p:cNvPr id="3" name="Picture 2">
            <a:extLst>
              <a:ext uri="{FF2B5EF4-FFF2-40B4-BE49-F238E27FC236}">
                <a16:creationId xmlns:a16="http://schemas.microsoft.com/office/drawing/2014/main" id="{0338F74D-C825-4BA5-9070-E0095E2619E1}"/>
              </a:ext>
            </a:extLst>
          </p:cNvPr>
          <p:cNvPicPr>
            <a:picLocks noChangeAspect="1"/>
          </p:cNvPicPr>
          <p:nvPr/>
        </p:nvPicPr>
        <p:blipFill>
          <a:blip r:embed="rId6"/>
          <a:stretch>
            <a:fillRect/>
          </a:stretch>
        </p:blipFill>
        <p:spPr>
          <a:xfrm>
            <a:off x="385975" y="3620131"/>
            <a:ext cx="5599189" cy="2466413"/>
          </a:xfrm>
          <a:prstGeom prst="rect">
            <a:avLst/>
          </a:prstGeom>
        </p:spPr>
      </p:pic>
      <p:pic>
        <p:nvPicPr>
          <p:cNvPr id="7" name="Picture 6">
            <a:extLst>
              <a:ext uri="{FF2B5EF4-FFF2-40B4-BE49-F238E27FC236}">
                <a16:creationId xmlns:a16="http://schemas.microsoft.com/office/drawing/2014/main" id="{F1E692C5-C239-439F-A926-DFF54E850CBC}"/>
              </a:ext>
            </a:extLst>
          </p:cNvPr>
          <p:cNvPicPr>
            <a:picLocks noChangeAspect="1"/>
          </p:cNvPicPr>
          <p:nvPr/>
        </p:nvPicPr>
        <p:blipFill rotWithShape="1">
          <a:blip r:embed="rId7"/>
          <a:srcRect l="25076" t="24781" r="6515" b="23232"/>
          <a:stretch/>
        </p:blipFill>
        <p:spPr>
          <a:xfrm>
            <a:off x="6321421" y="3635762"/>
            <a:ext cx="5301673" cy="2266275"/>
          </a:xfrm>
          <a:prstGeom prst="rect">
            <a:avLst/>
          </a:prstGeom>
        </p:spPr>
      </p:pic>
    </p:spTree>
    <p:extLst>
      <p:ext uri="{BB962C8B-B14F-4D97-AF65-F5344CB8AC3E}">
        <p14:creationId xmlns:p14="http://schemas.microsoft.com/office/powerpoint/2010/main" val="257337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2.12   2.13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09/12/21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Video Streams</a:t>
            </a:r>
          </a:p>
          <a:p>
            <a:pPr>
              <a:lnSpc>
                <a:spcPct val="120000"/>
              </a:lnSpc>
            </a:pPr>
            <a:r>
              <a:rPr lang="en-GB" sz="1600" dirty="0">
                <a:solidFill>
                  <a:schemeClr val="tx1"/>
                </a:solidFill>
              </a:rPr>
              <a:t>This is very similar to kinesis streams but for video instead. There are a few differenced highlighted below:</a:t>
            </a:r>
          </a:p>
          <a:p>
            <a:pPr marL="285750" indent="-285750">
              <a:lnSpc>
                <a:spcPct val="120000"/>
              </a:lnSpc>
              <a:buFont typeface="Arial" panose="020B0604020202020204" pitchFamily="34" charset="0"/>
              <a:buChar char="•"/>
            </a:pPr>
            <a:r>
              <a:rPr lang="en-GB" sz="1600" dirty="0">
                <a:solidFill>
                  <a:schemeClr val="tx1"/>
                </a:solidFill>
              </a:rPr>
              <a:t>Data can be stored from 1 hour to 10 years. This window is larger than data streams (1 day to 1 year). </a:t>
            </a:r>
          </a:p>
          <a:p>
            <a:pPr marL="285750" indent="-285750">
              <a:lnSpc>
                <a:spcPct val="120000"/>
              </a:lnSpc>
              <a:buFont typeface="Arial" panose="020B0604020202020204" pitchFamily="34" charset="0"/>
              <a:buChar char="•"/>
            </a:pPr>
            <a:r>
              <a:rPr lang="en-GB" sz="1600" dirty="0">
                <a:solidFill>
                  <a:schemeClr val="tx1"/>
                </a:solidFill>
              </a:rPr>
              <a:t>Producers into Kinesis video streams includes lots of different sources such as smartphones or webcams. List of compatible devices can be found in the following: </a:t>
            </a:r>
            <a:r>
              <a:rPr lang="en-GB" sz="1600" dirty="0">
                <a:solidFill>
                  <a:schemeClr val="tx1"/>
                </a:solidFill>
                <a:hlinkClick r:id="rId3"/>
              </a:rPr>
              <a:t>https://docs.aws.amazon.com/kinesisvideostreams/latest/dg/system-requirements.html</a:t>
            </a:r>
            <a:endParaRPr lang="en-GB" sz="1600"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Just like data streams the consumers can be an EC2 instance, SageMaker etc.</a:t>
            </a:r>
          </a:p>
          <a:p>
            <a:pPr marL="285750" indent="-285750">
              <a:lnSpc>
                <a:spcPct val="120000"/>
              </a:lnSpc>
              <a:buFont typeface="Arial" panose="020B0604020202020204" pitchFamily="34" charset="0"/>
              <a:buChar char="•"/>
            </a:pPr>
            <a:r>
              <a:rPr lang="en-GB" sz="1600" dirty="0">
                <a:solidFill>
                  <a:schemeClr val="tx1"/>
                </a:solidFill>
              </a:rPr>
              <a:t>One complex example is shown where data goes into video streams, inferences are made using </a:t>
            </a:r>
            <a:r>
              <a:rPr lang="en-GB" sz="1600" dirty="0" err="1">
                <a:solidFill>
                  <a:schemeClr val="tx1"/>
                </a:solidFill>
              </a:rPr>
              <a:t>Fargate</a:t>
            </a:r>
            <a:r>
              <a:rPr lang="en-GB" sz="1600" dirty="0">
                <a:solidFill>
                  <a:schemeClr val="tx1"/>
                </a:solidFill>
              </a:rPr>
              <a:t> (docker) and these inferences are sent to Kinesis data streams before going to AWS lambda. </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Kinesis Summary</a:t>
            </a:r>
          </a:p>
          <a:p>
            <a:pPr marL="285750" indent="-285750">
              <a:lnSpc>
                <a:spcPct val="120000"/>
              </a:lnSpc>
              <a:buFont typeface="Arial" panose="020B0604020202020204" pitchFamily="34" charset="0"/>
              <a:buChar char="•"/>
            </a:pPr>
            <a:r>
              <a:rPr lang="en-GB" sz="1600" dirty="0">
                <a:solidFill>
                  <a:schemeClr val="tx1"/>
                </a:solidFill>
              </a:rPr>
              <a:t>Kinesis data streams: we’ll need to use this if we want to make real-time machine learning applications</a:t>
            </a:r>
          </a:p>
          <a:p>
            <a:pPr marL="285750" indent="-285750">
              <a:lnSpc>
                <a:spcPct val="120000"/>
              </a:lnSpc>
              <a:buFont typeface="Arial" panose="020B0604020202020204" pitchFamily="34" charset="0"/>
              <a:buChar char="•"/>
            </a:pPr>
            <a:r>
              <a:rPr lang="en-GB" sz="1600" dirty="0">
                <a:solidFill>
                  <a:schemeClr val="tx1"/>
                </a:solidFill>
              </a:rPr>
              <a:t>Kinesis data firehose: we’ll need this if we want to ingest very large mounts of data near-real time into storage.</a:t>
            </a:r>
          </a:p>
          <a:p>
            <a:pPr marL="285750" indent="-285750">
              <a:lnSpc>
                <a:spcPct val="120000"/>
              </a:lnSpc>
              <a:buFont typeface="Arial" panose="020B0604020202020204" pitchFamily="34" charset="0"/>
              <a:buChar char="•"/>
            </a:pPr>
            <a:r>
              <a:rPr lang="en-GB" sz="1600" dirty="0">
                <a:solidFill>
                  <a:schemeClr val="tx1"/>
                </a:solidFill>
              </a:rPr>
              <a:t>Kinesis data analytics: we’ll need this if we want to perform ETL (extract transform and load) or perform real time basic analysis using ML.</a:t>
            </a:r>
          </a:p>
          <a:p>
            <a:pPr marL="285750" indent="-285750">
              <a:lnSpc>
                <a:spcPct val="120000"/>
              </a:lnSpc>
              <a:buFont typeface="Arial" panose="020B0604020202020204" pitchFamily="34" charset="0"/>
              <a:buChar char="•"/>
            </a:pPr>
            <a:r>
              <a:rPr lang="en-GB" sz="1600" dirty="0">
                <a:solidFill>
                  <a:schemeClr val="tx1"/>
                </a:solidFill>
              </a:rPr>
              <a:t>Kinesis video streams: we’ll need this is we want to build real-time ML models and applications with live video streams.</a:t>
            </a:r>
          </a:p>
          <a:p>
            <a:pPr>
              <a:lnSpc>
                <a:spcPct val="120000"/>
              </a:lnSpc>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110878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2.14   2.15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11/12/21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1148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Glue Basics</a:t>
            </a:r>
          </a:p>
          <a:p>
            <a:pPr>
              <a:lnSpc>
                <a:spcPct val="120000"/>
              </a:lnSpc>
            </a:pPr>
            <a:r>
              <a:rPr lang="en-GB" sz="1600" dirty="0">
                <a:solidFill>
                  <a:schemeClr val="tx1"/>
                </a:solidFill>
              </a:rPr>
              <a:t>Glue is an Extract, Transform and Load service (ETL). It allows you to organise, locate, move and transform datasets prior to being applied for use, for example in training a machine learning model. It can therefore form an important stage or data cleaning and preparation needed prior to training ML models.</a:t>
            </a:r>
          </a:p>
        </p:txBody>
      </p:sp>
      <p:pic>
        <p:nvPicPr>
          <p:cNvPr id="3" name="Picture 2">
            <a:extLst>
              <a:ext uri="{FF2B5EF4-FFF2-40B4-BE49-F238E27FC236}">
                <a16:creationId xmlns:a16="http://schemas.microsoft.com/office/drawing/2014/main" id="{DA4EC31E-833C-4381-A281-87DEEAA4CD1E}"/>
              </a:ext>
            </a:extLst>
          </p:cNvPr>
          <p:cNvPicPr>
            <a:picLocks noChangeAspect="1"/>
          </p:cNvPicPr>
          <p:nvPr/>
        </p:nvPicPr>
        <p:blipFill>
          <a:blip r:embed="rId3"/>
          <a:stretch>
            <a:fillRect/>
          </a:stretch>
        </p:blipFill>
        <p:spPr>
          <a:xfrm>
            <a:off x="6762750" y="2400495"/>
            <a:ext cx="5196601" cy="4276687"/>
          </a:xfrm>
          <a:prstGeom prst="rect">
            <a:avLst/>
          </a:prstGeom>
        </p:spPr>
      </p:pic>
      <p:sp>
        <p:nvSpPr>
          <p:cNvPr id="17" name="Rectangle 16">
            <a:extLst>
              <a:ext uri="{FF2B5EF4-FFF2-40B4-BE49-F238E27FC236}">
                <a16:creationId xmlns:a16="http://schemas.microsoft.com/office/drawing/2014/main" id="{9C535466-889E-47BF-8FB8-41E639D0FB9F}"/>
              </a:ext>
            </a:extLst>
          </p:cNvPr>
          <p:cNvSpPr/>
          <p:nvPr/>
        </p:nvSpPr>
        <p:spPr>
          <a:xfrm>
            <a:off x="124693" y="2400494"/>
            <a:ext cx="6295157" cy="4000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GB" sz="1600" dirty="0">
                <a:solidFill>
                  <a:schemeClr val="tx1"/>
                </a:solidFill>
              </a:rPr>
              <a:t>The </a:t>
            </a:r>
            <a:r>
              <a:rPr lang="en-GB" sz="1600" u="sng" dirty="0">
                <a:solidFill>
                  <a:schemeClr val="tx1"/>
                </a:solidFill>
              </a:rPr>
              <a:t>glue data catalogue is a metadata repository </a:t>
            </a:r>
            <a:r>
              <a:rPr lang="en-GB" sz="1600" dirty="0">
                <a:solidFill>
                  <a:schemeClr val="tx1"/>
                </a:solidFill>
              </a:rPr>
              <a:t>(meaning </a:t>
            </a:r>
            <a:r>
              <a:rPr lang="en-US" sz="1600" dirty="0">
                <a:solidFill>
                  <a:schemeClr val="tx1"/>
                </a:solidFill>
              </a:rPr>
              <a:t>a set of data that describes and gives information about other data). </a:t>
            </a:r>
          </a:p>
          <a:p>
            <a:pPr marL="285750" indent="-285750">
              <a:lnSpc>
                <a:spcPct val="120000"/>
              </a:lnSpc>
              <a:buFont typeface="Arial" panose="020B0604020202020204" pitchFamily="34" charset="0"/>
              <a:buChar char="•"/>
            </a:pPr>
            <a:r>
              <a:rPr lang="en-US" sz="1600" dirty="0">
                <a:solidFill>
                  <a:schemeClr val="tx1"/>
                </a:solidFill>
              </a:rPr>
              <a:t>A Glue crawler can be used to go through an S3 bucket, AWS Redshift or AWS RDS and infer ‘schemas’ and partitions.</a:t>
            </a:r>
          </a:p>
          <a:p>
            <a:pPr marL="285750" indent="-285750">
              <a:lnSpc>
                <a:spcPct val="120000"/>
              </a:lnSpc>
              <a:buFont typeface="Arial" panose="020B0604020202020204" pitchFamily="34" charset="0"/>
              <a:buChar char="•"/>
            </a:pPr>
            <a:r>
              <a:rPr lang="en-US" sz="1600" dirty="0">
                <a:solidFill>
                  <a:schemeClr val="tx1"/>
                </a:solidFill>
              </a:rPr>
              <a:t>It works on structured data types such as JSON, Parquet, CSV etc.</a:t>
            </a:r>
          </a:p>
          <a:p>
            <a:pPr marL="285750" indent="-285750">
              <a:lnSpc>
                <a:spcPct val="120000"/>
              </a:lnSpc>
              <a:buFont typeface="Arial" panose="020B0604020202020204" pitchFamily="34" charset="0"/>
              <a:buChar char="•"/>
            </a:pPr>
            <a:r>
              <a:rPr lang="en-US" sz="1600" dirty="0">
                <a:solidFill>
                  <a:schemeClr val="tx1"/>
                </a:solidFill>
              </a:rPr>
              <a:t>An example of an extracted schema can be seen after a crawler has been run over my football project data containing JSON files. It has identified the contents of the files. </a:t>
            </a:r>
            <a:r>
              <a:rPr lang="en-US" sz="1200" dirty="0">
                <a:solidFill>
                  <a:schemeClr val="tx1"/>
                </a:solidFill>
              </a:rPr>
              <a:t>(</a:t>
            </a:r>
            <a:r>
              <a:rPr lang="en-US" sz="1200" dirty="0">
                <a:solidFill>
                  <a:schemeClr val="tx1"/>
                </a:solidFill>
                <a:hlinkClick r:id="rId4"/>
              </a:rPr>
              <a:t>https://docs.aws.amazon.com/clouddirectory/latest/developerguide/schemas.html</a:t>
            </a:r>
            <a:r>
              <a:rPr lang="en-US" sz="1200" dirty="0">
                <a:solidFill>
                  <a:schemeClr val="tx1"/>
                </a:solidFill>
              </a:rPr>
              <a:t>)</a:t>
            </a:r>
          </a:p>
          <a:p>
            <a:pPr marL="285750" indent="-285750">
              <a:lnSpc>
                <a:spcPct val="120000"/>
              </a:lnSpc>
              <a:buFont typeface="Arial" panose="020B0604020202020204" pitchFamily="34" charset="0"/>
              <a:buChar char="•"/>
            </a:pPr>
            <a:r>
              <a:rPr lang="en-US" sz="1600" dirty="0">
                <a:solidFill>
                  <a:schemeClr val="tx1"/>
                </a:solidFill>
              </a:rPr>
              <a:t>When a schema has been applied to a directory, all data within that directory must then conform to that applied schema. </a:t>
            </a:r>
            <a:endParaRPr lang="en-GB" sz="1600" dirty="0">
              <a:solidFill>
                <a:schemeClr val="tx1"/>
              </a:solidFill>
            </a:endParaRPr>
          </a:p>
        </p:txBody>
      </p:sp>
    </p:spTree>
    <p:extLst>
      <p:ext uri="{BB962C8B-B14F-4D97-AF65-F5344CB8AC3E}">
        <p14:creationId xmlns:p14="http://schemas.microsoft.com/office/powerpoint/2010/main" val="124893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2.16   2.17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11/12/21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095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Glue ETL </a:t>
            </a:r>
          </a:p>
          <a:p>
            <a:pPr>
              <a:lnSpc>
                <a:spcPct val="120000"/>
              </a:lnSpc>
            </a:pPr>
            <a:r>
              <a:rPr lang="en-GB" sz="1600" dirty="0">
                <a:solidFill>
                  <a:schemeClr val="tx1"/>
                </a:solidFill>
              </a:rPr>
              <a:t>As mentioned previously Glue allows users to Extract, Transform and Load (ETL). The jobs are run on a serverless Spark platform meaning no provisioning of resource is needed prior to running jobs, you simply pay for the resource consumed.</a:t>
            </a:r>
          </a:p>
        </p:txBody>
      </p:sp>
      <p:pic>
        <p:nvPicPr>
          <p:cNvPr id="4" name="Picture 3">
            <a:extLst>
              <a:ext uri="{FF2B5EF4-FFF2-40B4-BE49-F238E27FC236}">
                <a16:creationId xmlns:a16="http://schemas.microsoft.com/office/drawing/2014/main" id="{49F21143-99E7-4E2C-9687-FE3D047E3DAF}"/>
              </a:ext>
            </a:extLst>
          </p:cNvPr>
          <p:cNvPicPr>
            <a:picLocks noChangeAspect="1"/>
          </p:cNvPicPr>
          <p:nvPr/>
        </p:nvPicPr>
        <p:blipFill rotWithShape="1">
          <a:blip r:embed="rId3"/>
          <a:srcRect t="30715"/>
          <a:stretch/>
        </p:blipFill>
        <p:spPr>
          <a:xfrm>
            <a:off x="2042573" y="4867798"/>
            <a:ext cx="7492126" cy="1809384"/>
          </a:xfrm>
          <a:prstGeom prst="rect">
            <a:avLst/>
          </a:prstGeom>
        </p:spPr>
      </p:pic>
      <p:sp>
        <p:nvSpPr>
          <p:cNvPr id="19" name="Rectangle 18">
            <a:extLst>
              <a:ext uri="{FF2B5EF4-FFF2-40B4-BE49-F238E27FC236}">
                <a16:creationId xmlns:a16="http://schemas.microsoft.com/office/drawing/2014/main" id="{E793801F-C3E5-4170-967E-899D30ACD408}"/>
              </a:ext>
            </a:extLst>
          </p:cNvPr>
          <p:cNvSpPr/>
          <p:nvPr/>
        </p:nvSpPr>
        <p:spPr>
          <a:xfrm>
            <a:off x="124693" y="2137082"/>
            <a:ext cx="11953701" cy="2653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dirty="0">
                <a:solidFill>
                  <a:schemeClr val="tx1"/>
                </a:solidFill>
              </a:rPr>
              <a:t>Using Glue ETL we can apply some of the following transforms:</a:t>
            </a:r>
          </a:p>
          <a:p>
            <a:pPr marL="285750" indent="-285750">
              <a:lnSpc>
                <a:spcPct val="120000"/>
              </a:lnSpc>
              <a:buFont typeface="Arial" panose="020B0604020202020204" pitchFamily="34" charset="0"/>
              <a:buChar char="•"/>
            </a:pPr>
            <a:r>
              <a:rPr lang="en-GB" sz="1600" dirty="0">
                <a:solidFill>
                  <a:schemeClr val="tx1"/>
                </a:solidFill>
              </a:rPr>
              <a:t>DropFields &amp; DropNullFields - remove (null) fields</a:t>
            </a:r>
          </a:p>
          <a:p>
            <a:pPr marL="285750" indent="-285750">
              <a:lnSpc>
                <a:spcPct val="120000"/>
              </a:lnSpc>
              <a:buFont typeface="Arial" panose="020B0604020202020204" pitchFamily="34" charset="0"/>
              <a:buChar char="•"/>
            </a:pPr>
            <a:r>
              <a:rPr lang="en-GB" sz="1600" dirty="0">
                <a:solidFill>
                  <a:schemeClr val="tx1"/>
                </a:solidFill>
              </a:rPr>
              <a:t>Filter - specify a function to filter records</a:t>
            </a:r>
          </a:p>
          <a:p>
            <a:pPr marL="285750" indent="-285750">
              <a:lnSpc>
                <a:spcPct val="120000"/>
              </a:lnSpc>
              <a:buFont typeface="Arial" panose="020B0604020202020204" pitchFamily="34" charset="0"/>
              <a:buChar char="•"/>
            </a:pPr>
            <a:r>
              <a:rPr lang="en-GB" sz="1600" dirty="0">
                <a:solidFill>
                  <a:schemeClr val="tx1"/>
                </a:solidFill>
              </a:rPr>
              <a:t>Join - joins two dynamic frames.</a:t>
            </a:r>
          </a:p>
          <a:p>
            <a:pPr marL="285750" indent="-285750">
              <a:lnSpc>
                <a:spcPct val="120000"/>
              </a:lnSpc>
              <a:buFont typeface="Arial" panose="020B0604020202020204" pitchFamily="34" charset="0"/>
              <a:buChar char="•"/>
            </a:pPr>
            <a:r>
              <a:rPr lang="en-GB" sz="1600" dirty="0">
                <a:solidFill>
                  <a:schemeClr val="tx1"/>
                </a:solidFill>
              </a:rPr>
              <a:t>Map - add fields, delete fields, perform external lookups</a:t>
            </a:r>
          </a:p>
          <a:p>
            <a:pPr marL="285750" indent="-285750">
              <a:lnSpc>
                <a:spcPct val="120000"/>
              </a:lnSpc>
              <a:buFont typeface="Arial" panose="020B0604020202020204" pitchFamily="34" charset="0"/>
              <a:buChar char="•"/>
            </a:pPr>
            <a:r>
              <a:rPr lang="en-GB" sz="1600" dirty="0">
                <a:solidFill>
                  <a:schemeClr val="tx1"/>
                </a:solidFill>
              </a:rPr>
              <a:t>FindMatches ML – identify duplicate or matching samples/objects even if all fields do not perfectly match. This could be useful to prevent inadvertent oversampling (e.g. customers that have accidently signed up more than once).</a:t>
            </a:r>
          </a:p>
          <a:p>
            <a:pPr marL="285750" indent="-285750">
              <a:lnSpc>
                <a:spcPct val="120000"/>
              </a:lnSpc>
              <a:buFont typeface="Arial" panose="020B0604020202020204" pitchFamily="34" charset="0"/>
              <a:buChar char="•"/>
            </a:pPr>
            <a:r>
              <a:rPr lang="en-GB" sz="1600" dirty="0">
                <a:solidFill>
                  <a:schemeClr val="tx1"/>
                </a:solidFill>
              </a:rPr>
              <a:t>Format conversions – for example CSV to JSON, Avro, Parquet, XML etc. </a:t>
            </a:r>
          </a:p>
          <a:p>
            <a:pPr marL="285750" indent="-285750">
              <a:lnSpc>
                <a:spcPct val="120000"/>
              </a:lnSpc>
              <a:buFont typeface="Arial" panose="020B0604020202020204" pitchFamily="34" charset="0"/>
              <a:buChar char="•"/>
            </a:pPr>
            <a:r>
              <a:rPr lang="en-GB" sz="1600" dirty="0">
                <a:solidFill>
                  <a:schemeClr val="tx1"/>
                </a:solidFill>
              </a:rPr>
              <a:t>Example below showing conversion of raw json data in my football prediction bucking into csv format.</a:t>
            </a:r>
          </a:p>
        </p:txBody>
      </p:sp>
    </p:spTree>
    <p:extLst>
      <p:ext uri="{BB962C8B-B14F-4D97-AF65-F5344CB8AC3E}">
        <p14:creationId xmlns:p14="http://schemas.microsoft.com/office/powerpoint/2010/main" val="206361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r>
                <a:rPr lang="en-GB" dirty="0"/>
                <a:t>Section: 2.18   2.19    2.20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59"/>
            <a:ext cx="11834658" cy="542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Athena </a:t>
            </a:r>
          </a:p>
          <a:p>
            <a:pPr>
              <a:lnSpc>
                <a:spcPct val="120000"/>
              </a:lnSpc>
            </a:pPr>
            <a:r>
              <a:rPr lang="en-GB" sz="1600" dirty="0">
                <a:solidFill>
                  <a:schemeClr val="tx1"/>
                </a:solidFill>
              </a:rPr>
              <a:t>AWS Athena is a serverless interactive query tool. </a:t>
            </a:r>
          </a:p>
          <a:p>
            <a:pPr marL="285750" indent="-285750">
              <a:lnSpc>
                <a:spcPct val="120000"/>
              </a:lnSpc>
              <a:buFont typeface="Arial" panose="020B0604020202020204" pitchFamily="34" charset="0"/>
              <a:buChar char="•"/>
            </a:pPr>
            <a:r>
              <a:rPr lang="en-GB" sz="1600" dirty="0">
                <a:solidFill>
                  <a:schemeClr val="tx1"/>
                </a:solidFill>
              </a:rPr>
              <a:t>Serverless – no need to instantiate clusters or any infrastructure, no admin needed and auto-performant – it will scale to your needs.</a:t>
            </a:r>
          </a:p>
          <a:p>
            <a:pPr marL="285750" indent="-285750">
              <a:lnSpc>
                <a:spcPct val="120000"/>
              </a:lnSpc>
              <a:buFont typeface="Arial" panose="020B0604020202020204" pitchFamily="34" charset="0"/>
              <a:buChar char="•"/>
            </a:pPr>
            <a:r>
              <a:rPr lang="en-GB" sz="1600" dirty="0">
                <a:solidFill>
                  <a:schemeClr val="tx1"/>
                </a:solidFill>
              </a:rPr>
              <a:t>Interactive – Different query engines have different behaviours (e.g. Apache hive is not interactive, has high throughput). </a:t>
            </a:r>
          </a:p>
          <a:p>
            <a:pPr marL="285750" indent="-285750">
              <a:lnSpc>
                <a:spcPct val="120000"/>
              </a:lnSpc>
              <a:buFont typeface="Arial" panose="020B0604020202020204" pitchFamily="34" charset="0"/>
              <a:buChar char="•"/>
            </a:pPr>
            <a:r>
              <a:rPr lang="en-GB" sz="1600" dirty="0">
                <a:solidFill>
                  <a:schemeClr val="tx1"/>
                </a:solidFill>
              </a:rPr>
              <a:t>Query tool – Not an ETL tool, instead it can be used ‘seamlessly’ with SQL to conduct analysis of data stored in amazon S3.</a:t>
            </a:r>
          </a:p>
          <a:p>
            <a:pPr>
              <a:lnSpc>
                <a:spcPct val="120000"/>
              </a:lnSpc>
            </a:pPr>
            <a:r>
              <a:rPr lang="en-GB" sz="1600" dirty="0">
                <a:solidFill>
                  <a:schemeClr val="tx1"/>
                </a:solidFill>
              </a:rPr>
              <a:t>Important to note is that in order to run</a:t>
            </a:r>
            <a:r>
              <a:rPr lang="en-GB" sz="1600" b="1" dirty="0">
                <a:solidFill>
                  <a:schemeClr val="tx1"/>
                </a:solidFill>
              </a:rPr>
              <a:t> </a:t>
            </a:r>
            <a:r>
              <a:rPr lang="en-GB" sz="1600" u="sng" dirty="0">
                <a:solidFill>
                  <a:schemeClr val="tx1"/>
                </a:solidFill>
              </a:rPr>
              <a:t>SQL commands through Athena on data stored in S3, we first need to generate our Glue data catalogue</a:t>
            </a:r>
            <a:r>
              <a:rPr lang="en-GB" sz="1600" dirty="0">
                <a:solidFill>
                  <a:schemeClr val="tx1"/>
                </a:solidFill>
              </a:rPr>
              <a:t> using the crawlers. This allows Athena to understand what the schema of these tables is.</a:t>
            </a:r>
          </a:p>
          <a:p>
            <a:pPr>
              <a:lnSpc>
                <a:spcPct val="120000"/>
              </a:lnSpc>
            </a:pPr>
            <a:endParaRPr lang="en-GB" sz="1600" dirty="0">
              <a:solidFill>
                <a:schemeClr val="tx1"/>
              </a:solidFill>
            </a:endParaRPr>
          </a:p>
          <a:p>
            <a:pPr>
              <a:lnSpc>
                <a:spcPct val="120000"/>
              </a:lnSpc>
            </a:pPr>
            <a:r>
              <a:rPr lang="en-GB" sz="1600" b="1" dirty="0">
                <a:solidFill>
                  <a:schemeClr val="tx1"/>
                </a:solidFill>
              </a:rPr>
              <a:t>AWS Redshift</a:t>
            </a:r>
          </a:p>
          <a:p>
            <a:pPr marL="285750" indent="-285750">
              <a:lnSpc>
                <a:spcPct val="120000"/>
              </a:lnSpc>
              <a:buFont typeface="Arial" panose="020B0604020202020204" pitchFamily="34" charset="0"/>
              <a:buChar char="•"/>
            </a:pPr>
            <a:r>
              <a:rPr lang="en-GB" sz="1600" dirty="0">
                <a:solidFill>
                  <a:schemeClr val="tx1"/>
                </a:solidFill>
              </a:rPr>
              <a:t>Data warehouse – bring together datasets from all across organisation so it can be easily queried (SQL based).</a:t>
            </a:r>
          </a:p>
          <a:p>
            <a:pPr marL="285750" indent="-285750">
              <a:lnSpc>
                <a:spcPct val="120000"/>
              </a:lnSpc>
              <a:buFont typeface="Arial" panose="020B0604020202020204" pitchFamily="34" charset="0"/>
              <a:buChar char="•"/>
            </a:pPr>
            <a:r>
              <a:rPr lang="en-GB" sz="1600" dirty="0">
                <a:solidFill>
                  <a:schemeClr val="tx1"/>
                </a:solidFill>
              </a:rPr>
              <a:t>Parameter groups – if you have lots of users all using redshift cluster, you can specify which groups or teams have higher priority.</a:t>
            </a:r>
          </a:p>
          <a:p>
            <a:pPr marL="285750" indent="-285750">
              <a:lnSpc>
                <a:spcPct val="120000"/>
              </a:lnSpc>
              <a:buFont typeface="Arial" panose="020B0604020202020204" pitchFamily="34" charset="0"/>
              <a:buChar char="•"/>
            </a:pPr>
            <a:r>
              <a:rPr lang="en-GB" sz="1600" dirty="0">
                <a:solidFill>
                  <a:schemeClr val="tx1"/>
                </a:solidFill>
              </a:rPr>
              <a:t>Optimised for large queries (OLAP – Online Analytical Processing).</a:t>
            </a:r>
          </a:p>
          <a:p>
            <a:pPr marL="285750" indent="-285750">
              <a:lnSpc>
                <a:spcPct val="120000"/>
              </a:lnSpc>
              <a:buFont typeface="Arial" panose="020B0604020202020204" pitchFamily="34" charset="0"/>
              <a:buChar char="•"/>
            </a:pPr>
            <a:r>
              <a:rPr lang="en-GB" sz="1600" dirty="0">
                <a:solidFill>
                  <a:schemeClr val="tx1"/>
                </a:solidFill>
              </a:rPr>
              <a:t>Not serverless – needs provisioning in advance, although they do now provide a serverless option.</a:t>
            </a:r>
          </a:p>
          <a:p>
            <a:pPr marL="285750" indent="-285750">
              <a:lnSpc>
                <a:spcPct val="120000"/>
              </a:lnSpc>
              <a:buFont typeface="Arial" panose="020B0604020202020204" pitchFamily="34" charset="0"/>
              <a:buChar char="•"/>
            </a:pPr>
            <a:r>
              <a:rPr lang="en-GB" sz="1600" dirty="0">
                <a:solidFill>
                  <a:schemeClr val="tx1"/>
                </a:solidFill>
              </a:rPr>
              <a:t>Data can be loaded from S3 into Redshift or we can use Redshift Spectrum to query data directly in S3 (similar to Athena).</a:t>
            </a:r>
            <a:endParaRPr lang="en-US" sz="1600" dirty="0">
              <a:solidFill>
                <a:schemeClr val="tx1"/>
              </a:solidFill>
            </a:endParaRPr>
          </a:p>
          <a:p>
            <a:pPr marL="285750" indent="-285750">
              <a:lnSpc>
                <a:spcPct val="120000"/>
              </a:lnSpc>
              <a:buFont typeface="Arial" panose="020B0604020202020204" pitchFamily="34" charset="0"/>
              <a:buChar char="•"/>
            </a:pPr>
            <a:r>
              <a:rPr lang="en-US" sz="1600" dirty="0">
                <a:solidFill>
                  <a:schemeClr val="tx1"/>
                </a:solidFill>
              </a:rPr>
              <a:t>Difference between Redshift spectrum and Athena is performance. Spectrum and Athena differ in that Athena relies on pooled resources provided by AWS to return query results, whereas Spectrum resources are allocated according to your Redshift cluster size.</a:t>
            </a:r>
            <a:endParaRPr lang="en-GB" sz="1600" dirty="0">
              <a:solidFill>
                <a:schemeClr val="tx1"/>
              </a:solidFill>
            </a:endParaRP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408374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2.20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038509"/>
            <a:ext cx="11834658" cy="564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RDS</a:t>
            </a:r>
          </a:p>
          <a:p>
            <a:pPr marL="285750" indent="-285750">
              <a:lnSpc>
                <a:spcPct val="120000"/>
              </a:lnSpc>
              <a:buFont typeface="Arial" panose="020B0604020202020204" pitchFamily="34" charset="0"/>
              <a:buChar char="•"/>
            </a:pPr>
            <a:r>
              <a:rPr lang="en-GB" sz="1600" dirty="0">
                <a:solidFill>
                  <a:schemeClr val="tx1"/>
                </a:solidFill>
              </a:rPr>
              <a:t>Similar to Redshift in that it is also a relational store for SQL queries.</a:t>
            </a:r>
          </a:p>
          <a:p>
            <a:pPr marL="285750" indent="-285750">
              <a:lnSpc>
                <a:spcPct val="120000"/>
              </a:lnSpc>
              <a:buFont typeface="Arial" panose="020B0604020202020204" pitchFamily="34" charset="0"/>
              <a:buChar char="•"/>
            </a:pPr>
            <a:r>
              <a:rPr lang="en-GB" sz="1600" dirty="0">
                <a:solidFill>
                  <a:schemeClr val="tx1"/>
                </a:solidFill>
              </a:rPr>
              <a:t>Also must provision servers in advance. </a:t>
            </a:r>
          </a:p>
          <a:p>
            <a:pPr marL="285750" indent="-285750">
              <a:lnSpc>
                <a:spcPct val="120000"/>
              </a:lnSpc>
              <a:buFont typeface="Arial" panose="020B0604020202020204" pitchFamily="34" charset="0"/>
              <a:buChar char="•"/>
            </a:pPr>
            <a:r>
              <a:rPr lang="en-GB" sz="1600" dirty="0">
                <a:solidFill>
                  <a:schemeClr val="tx1"/>
                </a:solidFill>
              </a:rPr>
              <a:t>RDS is more suited for smaller queries that happen at a more frequent basis.</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DynamoDB</a:t>
            </a:r>
          </a:p>
          <a:p>
            <a:pPr marL="285750" indent="-285750">
              <a:lnSpc>
                <a:spcPct val="120000"/>
              </a:lnSpc>
              <a:buFont typeface="Arial" panose="020B0604020202020204" pitchFamily="34" charset="0"/>
              <a:buChar char="•"/>
            </a:pPr>
            <a:r>
              <a:rPr lang="en-GB" sz="1600" dirty="0">
                <a:solidFill>
                  <a:schemeClr val="tx1"/>
                </a:solidFill>
              </a:rPr>
              <a:t>NoSQL data store – means not only SQL. </a:t>
            </a:r>
          </a:p>
          <a:p>
            <a:pPr marL="285750" indent="-285750">
              <a:lnSpc>
                <a:spcPct val="120000"/>
              </a:lnSpc>
              <a:buFont typeface="Arial" panose="020B0604020202020204" pitchFamily="34" charset="0"/>
              <a:buChar char="•"/>
            </a:pPr>
            <a:r>
              <a:rPr lang="en-GB" sz="1600" dirty="0">
                <a:solidFill>
                  <a:schemeClr val="tx1"/>
                </a:solidFill>
              </a:rPr>
              <a:t>For example it I useful to store a ML model served by your application. </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S3</a:t>
            </a:r>
          </a:p>
          <a:p>
            <a:pPr marL="285750" indent="-285750">
              <a:lnSpc>
                <a:spcPct val="120000"/>
              </a:lnSpc>
              <a:buFont typeface="Arial" panose="020B0604020202020204" pitchFamily="34" charset="0"/>
              <a:buChar char="•"/>
            </a:pPr>
            <a:r>
              <a:rPr lang="en-GB" sz="1600" dirty="0">
                <a:solidFill>
                  <a:schemeClr val="tx1"/>
                </a:solidFill>
              </a:rPr>
              <a:t>Already seen this in detail, provides object storage.</a:t>
            </a:r>
          </a:p>
          <a:p>
            <a:pPr marL="285750" indent="-285750">
              <a:lnSpc>
                <a:spcPct val="120000"/>
              </a:lnSpc>
              <a:buFont typeface="Arial" panose="020B0604020202020204" pitchFamily="34" charset="0"/>
              <a:buChar char="•"/>
            </a:pPr>
            <a:r>
              <a:rPr lang="en-GB" sz="1600" dirty="0">
                <a:solidFill>
                  <a:schemeClr val="tx1"/>
                </a:solidFill>
              </a:rPr>
              <a:t>Serverless with no limit on storage.</a:t>
            </a:r>
          </a:p>
          <a:p>
            <a:pPr marL="285750" indent="-285750">
              <a:lnSpc>
                <a:spcPct val="120000"/>
              </a:lnSpc>
              <a:buFont typeface="Arial" panose="020B0604020202020204" pitchFamily="34" charset="0"/>
              <a:buChar char="•"/>
            </a:pPr>
            <a:r>
              <a:rPr lang="en-GB" sz="1600" dirty="0">
                <a:solidFill>
                  <a:schemeClr val="tx1"/>
                </a:solidFill>
              </a:rPr>
              <a:t>Can integrate with most AWS services.</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ElasticSearch </a:t>
            </a:r>
          </a:p>
          <a:p>
            <a:pPr marL="285750" indent="-285750">
              <a:lnSpc>
                <a:spcPct val="120000"/>
              </a:lnSpc>
              <a:buFont typeface="Arial" panose="020B0604020202020204" pitchFamily="34" charset="0"/>
              <a:buChar char="•"/>
            </a:pPr>
            <a:r>
              <a:rPr lang="en-GB" sz="1600" dirty="0">
                <a:solidFill>
                  <a:schemeClr val="tx1"/>
                </a:solidFill>
              </a:rPr>
              <a:t>Useful for indexing of data</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ElastiCache</a:t>
            </a:r>
          </a:p>
          <a:p>
            <a:pPr marL="285750" indent="-285750">
              <a:lnSpc>
                <a:spcPct val="120000"/>
              </a:lnSpc>
              <a:buFont typeface="Arial" panose="020B0604020202020204" pitchFamily="34" charset="0"/>
              <a:buChar char="•"/>
            </a:pPr>
            <a:r>
              <a:rPr lang="en-GB" sz="1600" dirty="0">
                <a:solidFill>
                  <a:schemeClr val="tx1"/>
                </a:solidFill>
              </a:rPr>
              <a:t>Caching mechanism. </a:t>
            </a:r>
          </a:p>
          <a:p>
            <a:pPr>
              <a:lnSpc>
                <a:spcPct val="120000"/>
              </a:lnSpc>
            </a:pPr>
            <a:endParaRPr lang="en-GB" sz="1600" dirty="0">
              <a:solidFill>
                <a:schemeClr val="tx1"/>
              </a:solidFill>
            </a:endParaRP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104185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2.6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Storage Tiers</a:t>
            </a:r>
          </a:p>
          <a:p>
            <a:pPr>
              <a:lnSpc>
                <a:spcPct val="120000"/>
              </a:lnSpc>
            </a:pPr>
            <a:r>
              <a:rPr lang="en-GB" dirty="0">
                <a:solidFill>
                  <a:schemeClr val="tx1"/>
                </a:solidFill>
              </a:rPr>
              <a:t>There are different tiers in S3 that come with different pricing depending on how frequently you need to access the data and how many data centres you want it stored it (more places you store it the less likely amazon are to lose it).</a:t>
            </a:r>
          </a:p>
          <a:p>
            <a:pPr marL="285750" indent="-285750">
              <a:lnSpc>
                <a:spcPct val="120000"/>
              </a:lnSpc>
              <a:buFont typeface="Arial" panose="020B0604020202020204" pitchFamily="34" charset="0"/>
              <a:buChar char="•"/>
            </a:pPr>
            <a:r>
              <a:rPr lang="en-GB" dirty="0">
                <a:solidFill>
                  <a:schemeClr val="tx1"/>
                </a:solidFill>
              </a:rPr>
              <a:t>Standard  (frequently accessed, AZ(Availability Zones)&gt;2).</a:t>
            </a:r>
          </a:p>
          <a:p>
            <a:pPr marL="285750" indent="-285750">
              <a:lnSpc>
                <a:spcPct val="120000"/>
              </a:lnSpc>
              <a:buFont typeface="Arial" panose="020B0604020202020204" pitchFamily="34" charset="0"/>
              <a:buChar char="•"/>
            </a:pPr>
            <a:r>
              <a:rPr lang="en-GB" dirty="0">
                <a:solidFill>
                  <a:schemeClr val="tx1"/>
                </a:solidFill>
              </a:rPr>
              <a:t>Standard infrequent access (infrequent access, AZ&gt;2)</a:t>
            </a:r>
          </a:p>
          <a:p>
            <a:pPr marL="285750" indent="-285750">
              <a:lnSpc>
                <a:spcPct val="120000"/>
              </a:lnSpc>
              <a:buFont typeface="Arial" panose="020B0604020202020204" pitchFamily="34" charset="0"/>
              <a:buChar char="•"/>
            </a:pPr>
            <a:r>
              <a:rPr lang="en-GB" dirty="0">
                <a:solidFill>
                  <a:schemeClr val="tx1"/>
                </a:solidFill>
              </a:rPr>
              <a:t>One zone infrequent access (infrequent access, AZ=1)</a:t>
            </a:r>
          </a:p>
          <a:p>
            <a:pPr marL="285750" indent="-285750">
              <a:lnSpc>
                <a:spcPct val="120000"/>
              </a:lnSpc>
              <a:buFont typeface="Arial" panose="020B0604020202020204" pitchFamily="34" charset="0"/>
              <a:buChar char="•"/>
            </a:pPr>
            <a:r>
              <a:rPr lang="en-GB" dirty="0">
                <a:solidFill>
                  <a:schemeClr val="tx1"/>
                </a:solidFill>
              </a:rPr>
              <a:t>Glacier (used for archives)</a:t>
            </a:r>
          </a:p>
          <a:p>
            <a:pPr marL="285750" indent="-285750">
              <a:lnSpc>
                <a:spcPct val="120000"/>
              </a:lnSpc>
              <a:buFont typeface="Arial" panose="020B0604020202020204" pitchFamily="34" charset="0"/>
              <a:buChar char="•"/>
            </a:pPr>
            <a:r>
              <a:rPr lang="en-GB" dirty="0">
                <a:solidFill>
                  <a:schemeClr val="tx1"/>
                </a:solidFill>
              </a:rPr>
              <a:t>Intelligent (amazon will decide which tier is best.</a:t>
            </a:r>
          </a:p>
        </p:txBody>
      </p:sp>
      <p:sp>
        <p:nvSpPr>
          <p:cNvPr id="17" name="Rectangle 16">
            <a:extLst>
              <a:ext uri="{FF2B5EF4-FFF2-40B4-BE49-F238E27FC236}">
                <a16:creationId xmlns:a16="http://schemas.microsoft.com/office/drawing/2014/main" id="{F91BB45C-98E1-4C9F-B8DE-4017773D4646}"/>
              </a:ext>
            </a:extLst>
          </p:cNvPr>
          <p:cNvSpPr/>
          <p:nvPr/>
        </p:nvSpPr>
        <p:spPr>
          <a:xfrm>
            <a:off x="141320" y="3780409"/>
            <a:ext cx="7013169" cy="267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en-GB" dirty="0">
              <a:solidFill>
                <a:schemeClr val="tx1"/>
              </a:solidFill>
            </a:endParaRPr>
          </a:p>
          <a:p>
            <a:pPr>
              <a:lnSpc>
                <a:spcPct val="120000"/>
              </a:lnSpc>
            </a:pPr>
            <a:r>
              <a:rPr lang="en-GB" b="1" u="sng" dirty="0">
                <a:solidFill>
                  <a:schemeClr val="tx1"/>
                </a:solidFill>
              </a:rPr>
              <a:t>S3 Lifecycle Rules</a:t>
            </a:r>
          </a:p>
          <a:p>
            <a:pPr>
              <a:lnSpc>
                <a:spcPct val="120000"/>
              </a:lnSpc>
            </a:pPr>
            <a:r>
              <a:rPr lang="en-GB" dirty="0">
                <a:solidFill>
                  <a:schemeClr val="tx1"/>
                </a:solidFill>
              </a:rPr>
              <a:t>You can enter actions under lifecycle rules that will perform a task automatically throughout the lifecycle of the data.</a:t>
            </a:r>
          </a:p>
          <a:p>
            <a:pPr marL="285750" indent="-285750">
              <a:lnSpc>
                <a:spcPct val="120000"/>
              </a:lnSpc>
              <a:buFont typeface="Arial" panose="020B0604020202020204" pitchFamily="34" charset="0"/>
              <a:buChar char="•"/>
            </a:pPr>
            <a:r>
              <a:rPr lang="en-GB" dirty="0">
                <a:solidFill>
                  <a:schemeClr val="tx1"/>
                </a:solidFill>
              </a:rPr>
              <a:t>Transition actions – allows you to move from one class to another.</a:t>
            </a:r>
          </a:p>
          <a:p>
            <a:pPr marL="285750" indent="-285750">
              <a:lnSpc>
                <a:spcPct val="120000"/>
              </a:lnSpc>
              <a:buFont typeface="Arial" panose="020B0604020202020204" pitchFamily="34" charset="0"/>
              <a:buChar char="•"/>
            </a:pPr>
            <a:r>
              <a:rPr lang="en-GB" dirty="0">
                <a:solidFill>
                  <a:schemeClr val="tx1"/>
                </a:solidFill>
              </a:rPr>
              <a:t>Expiration actions – allows you to delete data.</a:t>
            </a:r>
          </a:p>
        </p:txBody>
      </p:sp>
      <p:pic>
        <p:nvPicPr>
          <p:cNvPr id="13" name="Picture 12">
            <a:extLst>
              <a:ext uri="{FF2B5EF4-FFF2-40B4-BE49-F238E27FC236}">
                <a16:creationId xmlns:a16="http://schemas.microsoft.com/office/drawing/2014/main" id="{BEC1C003-B42A-4B73-A1C3-FD4122D7F4F0}"/>
              </a:ext>
            </a:extLst>
          </p:cNvPr>
          <p:cNvPicPr>
            <a:picLocks noChangeAspect="1"/>
          </p:cNvPicPr>
          <p:nvPr/>
        </p:nvPicPr>
        <p:blipFill>
          <a:blip r:embed="rId3"/>
          <a:stretch>
            <a:fillRect/>
          </a:stretch>
        </p:blipFill>
        <p:spPr>
          <a:xfrm>
            <a:off x="7134312" y="4002794"/>
            <a:ext cx="4714875" cy="2628900"/>
          </a:xfrm>
          <a:prstGeom prst="rect">
            <a:avLst/>
          </a:prstGeom>
        </p:spPr>
      </p:pic>
    </p:spTree>
    <p:extLst>
      <p:ext uri="{BB962C8B-B14F-4D97-AF65-F5344CB8AC3E}">
        <p14:creationId xmlns:p14="http://schemas.microsoft.com/office/powerpoint/2010/main" val="225503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Encryption </a:t>
            </a:r>
          </a:p>
          <a:p>
            <a:pPr>
              <a:lnSpc>
                <a:spcPct val="120000"/>
              </a:lnSpc>
            </a:pPr>
            <a:r>
              <a:rPr lang="en-GB" dirty="0">
                <a:solidFill>
                  <a:schemeClr val="tx1"/>
                </a:solidFill>
              </a:rPr>
              <a:t>4 different types of encryption we can use:</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 (Server Side Encryption) which uses keys handled by AWS.</a:t>
            </a:r>
          </a:p>
          <a:p>
            <a:pPr>
              <a:lnSpc>
                <a:spcPct val="120000"/>
              </a:lnSpc>
            </a:pPr>
            <a:r>
              <a:rPr lang="en-GB" dirty="0">
                <a:solidFill>
                  <a:schemeClr val="tx1"/>
                </a:solidFill>
              </a:rPr>
              <a:t>     </a:t>
            </a:r>
            <a:r>
              <a:rPr lang="en-GB" sz="1400" i="1" dirty="0">
                <a:solidFill>
                  <a:schemeClr val="tx1"/>
                </a:solidFill>
              </a:rPr>
              <a:t>- Object is sent to S3, an AWS key is used for encryption and then the data is stored.</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SSE-KMS (SSE-Key Management Service) – similar to standard AWS SSE but allows us control over the keys using the key management service. If you store it in KMS, you don't need to include it in the requests to S3. Instead, just upload/download your files normally and KMS will talk to S3 and handle that for you.</a:t>
            </a:r>
          </a:p>
          <a:p>
            <a:pPr>
              <a:lnSpc>
                <a:spcPct val="120000"/>
              </a:lnSpc>
            </a:pPr>
            <a:r>
              <a:rPr lang="en-GB" dirty="0">
                <a:solidFill>
                  <a:schemeClr val="tx1"/>
                </a:solidFill>
              </a:rPr>
              <a:t>     </a:t>
            </a:r>
            <a:r>
              <a:rPr lang="en-GB" sz="1400" i="1" dirty="0">
                <a:solidFill>
                  <a:schemeClr val="tx1"/>
                </a:solidFill>
              </a:rPr>
              <a:t>- In KMS an object is send to S3, combined with an AWS key and a Customer Master Key (CMK) encryption and then the data is stored.</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SSE-C (Customer) - If you want to manage the encryption key yourself, you need to include that encryption key as part of every request to S3. If you lose the encryption key, you lose all the objects that are encrypted by this key.</a:t>
            </a:r>
          </a:p>
          <a:p>
            <a:pPr marL="285750" indent="-285750">
              <a:lnSpc>
                <a:spcPct val="120000"/>
              </a:lnSpc>
              <a:buFont typeface="Arial" panose="020B0604020202020204" pitchFamily="34" charset="0"/>
              <a:buChar char="•"/>
            </a:pPr>
            <a:r>
              <a:rPr lang="en-GB" dirty="0">
                <a:solidFill>
                  <a:schemeClr val="tx1"/>
                </a:solidFill>
              </a:rPr>
              <a:t>Client Side Encryption – Data is encrypted outside of AWS before sending it to S3.</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For ML purposes only SSE and SSE-KMS are really used. </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186600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975311"/>
            <a:ext cx="11834658" cy="5799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Access </a:t>
            </a:r>
          </a:p>
          <a:p>
            <a:pPr>
              <a:lnSpc>
                <a:spcPct val="120000"/>
              </a:lnSpc>
            </a:pPr>
            <a:endParaRPr lang="en-GB" dirty="0">
              <a:solidFill>
                <a:schemeClr val="tx1"/>
              </a:solidFill>
            </a:endParaRPr>
          </a:p>
          <a:p>
            <a:pPr>
              <a:lnSpc>
                <a:spcPct val="120000"/>
              </a:lnSpc>
            </a:pPr>
            <a:r>
              <a:rPr lang="en-GB" b="1" dirty="0">
                <a:solidFill>
                  <a:schemeClr val="tx1"/>
                </a:solidFill>
              </a:rPr>
              <a:t>User Based</a:t>
            </a:r>
          </a:p>
          <a:p>
            <a:pPr marL="285750" indent="-285750">
              <a:lnSpc>
                <a:spcPct val="120000"/>
              </a:lnSpc>
              <a:buFont typeface="Arial" panose="020B0604020202020204" pitchFamily="34" charset="0"/>
              <a:buChar char="•"/>
            </a:pPr>
            <a:r>
              <a:rPr lang="en-GB" dirty="0">
                <a:solidFill>
                  <a:schemeClr val="tx1"/>
                </a:solidFill>
              </a:rPr>
              <a:t>IAM (Identity Access Management) Policies. We have control over what API calls a user or process (for example a Glue data crawler) is allowed to do on our bucket.</a:t>
            </a:r>
          </a:p>
          <a:p>
            <a:pPr>
              <a:lnSpc>
                <a:spcPct val="120000"/>
              </a:lnSpc>
            </a:pPr>
            <a:r>
              <a:rPr lang="en-GB" sz="1200" i="1" dirty="0">
                <a:solidFill>
                  <a:schemeClr val="tx1"/>
                </a:solidFill>
              </a:rPr>
              <a:t>      - Any actions that you don't explicitly allow are denied.</a:t>
            </a:r>
          </a:p>
          <a:p>
            <a:pPr>
              <a:lnSpc>
                <a:spcPct val="120000"/>
              </a:lnSpc>
            </a:pPr>
            <a:r>
              <a:rPr lang="en-GB" sz="1200" i="1" dirty="0">
                <a:solidFill>
                  <a:schemeClr val="tx1"/>
                </a:solidFill>
              </a:rPr>
              <a:t>      - Users cannot access any resources that you do not explicitly grant permissions to.</a:t>
            </a:r>
          </a:p>
          <a:p>
            <a:pPr>
              <a:lnSpc>
                <a:spcPct val="120000"/>
              </a:lnSpc>
            </a:pPr>
            <a:r>
              <a:rPr lang="en-GB" sz="1200" i="1" dirty="0">
                <a:solidFill>
                  <a:schemeClr val="tx1"/>
                </a:solidFill>
              </a:rPr>
              <a:t>      - </a:t>
            </a:r>
            <a:r>
              <a:rPr lang="en-GB" sz="1200" i="1" dirty="0">
                <a:solidFill>
                  <a:schemeClr val="tx1"/>
                </a:solidFill>
                <a:hlinkClick r:id="rId3"/>
              </a:rPr>
              <a:t>https://aws.amazon.com/iam/features/manage-permissions/</a:t>
            </a:r>
            <a:endParaRPr lang="en-GB" sz="1200" i="1"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dirty="0">
                <a:solidFill>
                  <a:schemeClr val="tx1"/>
                </a:solidFill>
              </a:rPr>
              <a:t>Resource Based </a:t>
            </a:r>
          </a:p>
          <a:p>
            <a:pPr marL="285750" indent="-285750">
              <a:lnSpc>
                <a:spcPct val="120000"/>
              </a:lnSpc>
              <a:buFont typeface="Arial" panose="020B0604020202020204" pitchFamily="34" charset="0"/>
              <a:buChar char="•"/>
            </a:pPr>
            <a:r>
              <a:rPr lang="en-GB" dirty="0">
                <a:solidFill>
                  <a:schemeClr val="tx1"/>
                </a:solidFill>
              </a:rPr>
              <a:t>Bucket Policies – bucket wide rules from the S3 console that can be set to specific users.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Use S3 bucket for policy to:</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public access to the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Force objects to be encrypted at upload (previously a bucket policy was needed for this, now it can be done straight from the properties tab of a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access to another account (Cross Account)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Object ACL (Access Control List) – Finer grained and specifies which users have access to what.</a:t>
            </a:r>
          </a:p>
          <a:p>
            <a:pPr marL="285750" indent="-285750">
              <a:lnSpc>
                <a:spcPct val="120000"/>
              </a:lnSpc>
              <a:buFont typeface="Arial" panose="020B0604020202020204" pitchFamily="34" charset="0"/>
              <a:buChar char="•"/>
            </a:pPr>
            <a:r>
              <a:rPr lang="en-GB" dirty="0">
                <a:solidFill>
                  <a:schemeClr val="tx1"/>
                </a:solidFill>
              </a:rPr>
              <a:t>Bucket ACL – Less common, same as above but higher level for each bucket.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Exam is important to understand User IAM and Bucket policies. </a:t>
            </a: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409079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Other</a:t>
            </a:r>
          </a:p>
          <a:p>
            <a:pPr>
              <a:lnSpc>
                <a:spcPct val="120000"/>
              </a:lnSpc>
            </a:pPr>
            <a:endParaRPr lang="en-GB" b="1" u="sng"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Networking VPC Endpoint Gateway:</a:t>
            </a:r>
          </a:p>
          <a:p>
            <a:pPr>
              <a:lnSpc>
                <a:spcPct val="120000"/>
              </a:lnSpc>
            </a:pPr>
            <a:r>
              <a:rPr lang="en-GB" sz="1400" i="1" dirty="0">
                <a:solidFill>
                  <a:schemeClr val="tx1"/>
                </a:solidFill>
              </a:rPr>
              <a:t>      - Allow traffic to stay within your VPC (instead of going through public web)</a:t>
            </a:r>
          </a:p>
          <a:p>
            <a:pPr>
              <a:lnSpc>
                <a:spcPct val="120000"/>
              </a:lnSpc>
            </a:pPr>
            <a:r>
              <a:rPr lang="en-GB" sz="1400" i="1" dirty="0">
                <a:solidFill>
                  <a:schemeClr val="tx1"/>
                </a:solidFill>
              </a:rPr>
              <a:t>      - Make sure your private services (AWS SageMaker ) can access S3</a:t>
            </a:r>
          </a:p>
          <a:p>
            <a:pPr>
              <a:lnSpc>
                <a:spcPct val="120000"/>
              </a:lnSpc>
            </a:pPr>
            <a:r>
              <a:rPr lang="en-GB" sz="1400" i="1" dirty="0">
                <a:solidFill>
                  <a:schemeClr val="tx1"/>
                </a:solidFill>
              </a:rPr>
              <a:t>      - Very important for AWS ML Exam</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Logging and Audit</a:t>
            </a:r>
          </a:p>
          <a:p>
            <a:pPr>
              <a:lnSpc>
                <a:spcPct val="120000"/>
              </a:lnSpc>
            </a:pPr>
            <a:r>
              <a:rPr lang="en-GB" sz="1400" i="1" dirty="0">
                <a:solidFill>
                  <a:schemeClr val="tx1"/>
                </a:solidFill>
              </a:rPr>
              <a:t>      - Can store logs of who accessed your bucket directly in S3. </a:t>
            </a:r>
          </a:p>
          <a:p>
            <a:pPr>
              <a:lnSpc>
                <a:spcPct val="120000"/>
              </a:lnSpc>
            </a:pPr>
            <a:r>
              <a:rPr lang="en-GB" sz="1400" i="1" dirty="0">
                <a:solidFill>
                  <a:schemeClr val="tx1"/>
                </a:solidFill>
              </a:rPr>
              <a:t>      - API calls can be logged in AWS CloudTrail</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Tag based</a:t>
            </a:r>
          </a:p>
          <a:p>
            <a:pPr>
              <a:lnSpc>
                <a:spcPct val="120000"/>
              </a:lnSpc>
            </a:pPr>
            <a:r>
              <a:rPr lang="en-GB" dirty="0">
                <a:solidFill>
                  <a:schemeClr val="tx1"/>
                </a:solidFill>
              </a:rPr>
              <a:t>      </a:t>
            </a:r>
            <a:r>
              <a:rPr lang="en-GB" sz="1400" i="1" dirty="0">
                <a:solidFill>
                  <a:schemeClr val="tx1"/>
                </a:solidFill>
              </a:rPr>
              <a:t>- You can add tags e.g. classification=PHI (public health information). No info on how this may be useful, hopefully it will become clearer later. </a:t>
            </a:r>
            <a:endParaRPr lang="en-GB" i="1" dirty="0">
              <a:solidFill>
                <a:schemeClr val="tx1"/>
              </a:solidFill>
            </a:endParaRPr>
          </a:p>
        </p:txBody>
      </p:sp>
    </p:spTree>
    <p:extLst>
      <p:ext uri="{BB962C8B-B14F-4D97-AF65-F5344CB8AC3E}">
        <p14:creationId xmlns:p14="http://schemas.microsoft.com/office/powerpoint/2010/main" val="314168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087580"/>
            <a:ext cx="11834658" cy="5724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AWS Kinesis</a:t>
            </a:r>
            <a:endParaRPr lang="en-GB" b="1" i="1" u="sng" dirty="0">
              <a:solidFill>
                <a:schemeClr val="tx1"/>
              </a:solidFill>
            </a:endParaRPr>
          </a:p>
          <a:p>
            <a:pPr>
              <a:lnSpc>
                <a:spcPct val="120000"/>
              </a:lnSpc>
            </a:pPr>
            <a:r>
              <a:rPr lang="en-GB" dirty="0">
                <a:solidFill>
                  <a:schemeClr val="tx1"/>
                </a:solidFill>
              </a:rPr>
              <a:t>Kinesis is split into 4 services that all run on real time or near real time data. This real time data could be website clicks, live football stats, video etc. (effectively anything that may be feeding/producing data to you, the consumer).</a:t>
            </a:r>
          </a:p>
          <a:p>
            <a:pPr marL="285750" indent="-285750">
              <a:lnSpc>
                <a:spcPct val="120000"/>
              </a:lnSpc>
              <a:buFont typeface="Arial" panose="020B0604020202020204" pitchFamily="34" charset="0"/>
              <a:buChar char="•"/>
            </a:pPr>
            <a:r>
              <a:rPr lang="en-GB" dirty="0">
                <a:solidFill>
                  <a:schemeClr val="tx1"/>
                </a:solidFill>
              </a:rPr>
              <a:t>Kinesis Streams – allows you to ingest data at low latency (~200ms classic, ~70ms for enhanced).</a:t>
            </a:r>
          </a:p>
          <a:p>
            <a:pPr marL="285750" indent="-285750">
              <a:lnSpc>
                <a:spcPct val="120000"/>
              </a:lnSpc>
              <a:buFont typeface="Arial" panose="020B0604020202020204" pitchFamily="34" charset="0"/>
              <a:buChar char="•"/>
            </a:pPr>
            <a:r>
              <a:rPr lang="en-GB" dirty="0">
                <a:solidFill>
                  <a:schemeClr val="tx1"/>
                </a:solidFill>
              </a:rPr>
              <a:t>Kinesis Analytics – perform real time analytics using SQL. </a:t>
            </a:r>
          </a:p>
          <a:p>
            <a:pPr marL="285750" indent="-285750">
              <a:lnSpc>
                <a:spcPct val="120000"/>
              </a:lnSpc>
              <a:buFont typeface="Arial" panose="020B0604020202020204" pitchFamily="34" charset="0"/>
              <a:buChar char="•"/>
            </a:pPr>
            <a:r>
              <a:rPr lang="en-GB" dirty="0">
                <a:solidFill>
                  <a:schemeClr val="tx1"/>
                </a:solidFill>
              </a:rPr>
              <a:t>Kinesis Firehose – allows you to write data ‘near real time’ (down to every second) to storage in S3, Redshift and Splunk.</a:t>
            </a:r>
          </a:p>
          <a:p>
            <a:pPr marL="285750" indent="-285750">
              <a:lnSpc>
                <a:spcPct val="120000"/>
              </a:lnSpc>
              <a:buFont typeface="Arial" panose="020B0604020202020204" pitchFamily="34" charset="0"/>
              <a:buChar char="•"/>
            </a:pPr>
            <a:r>
              <a:rPr lang="en-GB" dirty="0">
                <a:solidFill>
                  <a:schemeClr val="tx1"/>
                </a:solidFill>
              </a:rPr>
              <a:t>Kinesis Video Streams – allows you to ingest video data.</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dirty="0">
                <a:solidFill>
                  <a:schemeClr val="tx1"/>
                </a:solidFill>
              </a:rPr>
              <a:t>Source is where the data is being generated (say peoples smart phones if its click data). The data is ingested into the stream storage (in this case this is Kinesis streams). We can then apply some transforms or processing using AWS Lambda for example. Then the data is sent to its destination using Kinesis firehose.  </a:t>
            </a: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3" name="Picture 2">
            <a:extLst>
              <a:ext uri="{FF2B5EF4-FFF2-40B4-BE49-F238E27FC236}">
                <a16:creationId xmlns:a16="http://schemas.microsoft.com/office/drawing/2014/main" id="{DE3D4F24-88B7-450F-ACD0-C41EBB98CC3E}"/>
              </a:ext>
            </a:extLst>
          </p:cNvPr>
          <p:cNvPicPr>
            <a:picLocks noChangeAspect="1"/>
          </p:cNvPicPr>
          <p:nvPr/>
        </p:nvPicPr>
        <p:blipFill>
          <a:blip r:embed="rId3"/>
          <a:stretch>
            <a:fillRect/>
          </a:stretch>
        </p:blipFill>
        <p:spPr>
          <a:xfrm>
            <a:off x="507078" y="3539836"/>
            <a:ext cx="10715625" cy="1914525"/>
          </a:xfrm>
          <a:prstGeom prst="rect">
            <a:avLst/>
          </a:prstGeom>
        </p:spPr>
      </p:pic>
    </p:spTree>
    <p:extLst>
      <p:ext uri="{BB962C8B-B14F-4D97-AF65-F5344CB8AC3E}">
        <p14:creationId xmlns:p14="http://schemas.microsoft.com/office/powerpoint/2010/main" val="85484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dirty="0">
                <a:solidFill>
                  <a:schemeClr val="tx1"/>
                </a:solidFill>
              </a:rPr>
              <a:t>In this pipeline example below we are not sending our data to </a:t>
            </a:r>
            <a:r>
              <a:rPr lang="en-GB" dirty="0" err="1">
                <a:solidFill>
                  <a:schemeClr val="tx1"/>
                </a:solidFill>
              </a:rPr>
              <a:t>permantent</a:t>
            </a:r>
            <a:r>
              <a:rPr lang="en-GB" dirty="0">
                <a:solidFill>
                  <a:schemeClr val="tx1"/>
                </a:solidFill>
              </a:rPr>
              <a:t> storage using kinesis firehose. Instead our direct producer of the data is Kinesis data analytics, AWS lambda, AWS EC2 (Elastic compute cloud – basically a virtual computer)</a:t>
            </a:r>
          </a:p>
          <a:p>
            <a:pPr>
              <a:lnSpc>
                <a:spcPct val="120000"/>
              </a:lnSpc>
            </a:pP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4" name="Picture 3">
            <a:extLst>
              <a:ext uri="{FF2B5EF4-FFF2-40B4-BE49-F238E27FC236}">
                <a16:creationId xmlns:a16="http://schemas.microsoft.com/office/drawing/2014/main" id="{8BA6ABE5-993E-4895-A668-B9904404F97E}"/>
              </a:ext>
            </a:extLst>
          </p:cNvPr>
          <p:cNvPicPr>
            <a:picLocks noChangeAspect="1"/>
          </p:cNvPicPr>
          <p:nvPr/>
        </p:nvPicPr>
        <p:blipFill rotWithShape="1">
          <a:blip r:embed="rId3"/>
          <a:srcRect t="19609"/>
          <a:stretch/>
        </p:blipFill>
        <p:spPr>
          <a:xfrm>
            <a:off x="1311965" y="2080364"/>
            <a:ext cx="10010632" cy="4526808"/>
          </a:xfrm>
          <a:prstGeom prst="rect">
            <a:avLst/>
          </a:prstGeom>
        </p:spPr>
      </p:pic>
      <p:sp>
        <p:nvSpPr>
          <p:cNvPr id="7" name="Rectangle 6">
            <a:extLst>
              <a:ext uri="{FF2B5EF4-FFF2-40B4-BE49-F238E27FC236}">
                <a16:creationId xmlns:a16="http://schemas.microsoft.com/office/drawing/2014/main" id="{52625F23-1E31-40DB-AB62-950B4505464C}"/>
              </a:ext>
            </a:extLst>
          </p:cNvPr>
          <p:cNvSpPr/>
          <p:nvPr/>
        </p:nvSpPr>
        <p:spPr>
          <a:xfrm>
            <a:off x="1699591" y="2080364"/>
            <a:ext cx="9382539" cy="64295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625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Streams (temporary storage of live data)</a:t>
            </a:r>
          </a:p>
          <a:p>
            <a:pPr marL="285750" indent="-285750">
              <a:lnSpc>
                <a:spcPct val="120000"/>
              </a:lnSpc>
              <a:buFont typeface="Arial" panose="020B0604020202020204" pitchFamily="34" charset="0"/>
              <a:buChar char="•"/>
            </a:pPr>
            <a:r>
              <a:rPr lang="en-GB" sz="1600" dirty="0">
                <a:solidFill>
                  <a:schemeClr val="tx1"/>
                </a:solidFill>
              </a:rPr>
              <a:t>Streams are partitioned into shards. Each shard can ingest up to 1mb/s of data and store that data for a default of 24hours (can be increased to 365 days). If you attempt to ingest more you will get a ‘</a:t>
            </a:r>
            <a:r>
              <a:rPr lang="en-GB" sz="1600" dirty="0" err="1">
                <a:solidFill>
                  <a:schemeClr val="tx1"/>
                </a:solidFill>
              </a:rPr>
              <a:t>ProvisionedThroughputException</a:t>
            </a:r>
            <a:r>
              <a:rPr lang="en-GB" sz="1600" dirty="0">
                <a:solidFill>
                  <a:schemeClr val="tx1"/>
                </a:solidFill>
              </a:rPr>
              <a:t>’.</a:t>
            </a:r>
          </a:p>
          <a:p>
            <a:pPr marL="285750" indent="-285750">
              <a:lnSpc>
                <a:spcPct val="120000"/>
              </a:lnSpc>
              <a:buFont typeface="Arial" panose="020B0604020202020204" pitchFamily="34" charset="0"/>
              <a:buChar char="•"/>
            </a:pPr>
            <a:r>
              <a:rPr lang="en-GB" sz="1600" dirty="0">
                <a:solidFill>
                  <a:schemeClr val="tx1"/>
                </a:solidFill>
              </a:rPr>
              <a:t>We can therefore do our on the fly analytics using Kinesis analytics, or we must send our live data to permanent storage for example into S3, before the data is removed from the shard. If we are only interested in showing live data on our applications however, we may not need to send this data to storage.</a:t>
            </a:r>
          </a:p>
          <a:p>
            <a:pPr marL="285750" indent="-285750">
              <a:lnSpc>
                <a:spcPct val="120000"/>
              </a:lnSpc>
              <a:buFont typeface="Arial" panose="020B0604020202020204" pitchFamily="34" charset="0"/>
              <a:buChar char="•"/>
            </a:pPr>
            <a:r>
              <a:rPr lang="en-GB" sz="1600" dirty="0">
                <a:solidFill>
                  <a:schemeClr val="tx1"/>
                </a:solidFill>
              </a:rPr>
              <a:t>On the consumer side, you can read 2mb/s or make a max of 5 API calls/s per shard.</a:t>
            </a:r>
          </a:p>
          <a:p>
            <a:pPr marL="285750" indent="-285750">
              <a:lnSpc>
                <a:spcPct val="120000"/>
              </a:lnSpc>
              <a:buFont typeface="Arial" panose="020B0604020202020204" pitchFamily="34" charset="0"/>
              <a:buChar char="•"/>
            </a:pPr>
            <a:r>
              <a:rPr lang="en-GB" sz="1600" dirty="0">
                <a:solidFill>
                  <a:schemeClr val="tx1"/>
                </a:solidFill>
              </a:rPr>
              <a:t>Kinesis data streams only scales if you add additional shards, it does not scale automatically.</a:t>
            </a:r>
          </a:p>
          <a:p>
            <a:pPr marL="285750" indent="-285750">
              <a:lnSpc>
                <a:spcPct val="120000"/>
              </a:lnSpc>
              <a:buFont typeface="Arial" panose="020B0604020202020204" pitchFamily="34" charset="0"/>
              <a:buChar char="•"/>
            </a:pPr>
            <a:r>
              <a:rPr lang="en-GB" sz="1600" dirty="0">
                <a:solidFill>
                  <a:schemeClr val="tx1"/>
                </a:solidFill>
              </a:rPr>
              <a:t>Main use case for kinesis streams is in building live applications.</a:t>
            </a:r>
          </a:p>
          <a:p>
            <a:pPr>
              <a:lnSpc>
                <a:spcPct val="120000"/>
              </a:lnSpc>
            </a:pPr>
            <a:endParaRPr lang="en-GB" sz="1600" b="1" dirty="0">
              <a:solidFill>
                <a:schemeClr val="tx1"/>
              </a:solidFill>
            </a:endParaRPr>
          </a:p>
          <a:p>
            <a:pPr>
              <a:lnSpc>
                <a:spcPct val="120000"/>
              </a:lnSpc>
            </a:pPr>
            <a:r>
              <a:rPr lang="en-GB" sz="1600" b="1" dirty="0">
                <a:solidFill>
                  <a:schemeClr val="tx1"/>
                </a:solidFill>
              </a:rPr>
              <a:t>Kinesis Firehose (delivery of ‘near live’ data)</a:t>
            </a:r>
          </a:p>
          <a:p>
            <a:pPr marL="285750" indent="-285750">
              <a:lnSpc>
                <a:spcPct val="120000"/>
              </a:lnSpc>
              <a:buFont typeface="Arial" panose="020B0604020202020204" pitchFamily="34" charset="0"/>
              <a:buChar char="•"/>
            </a:pPr>
            <a:r>
              <a:rPr lang="en-GB" sz="1600" dirty="0">
                <a:solidFill>
                  <a:schemeClr val="tx1"/>
                </a:solidFill>
              </a:rPr>
              <a:t>Kinesis firehose can ingest data directly from the producers themselves, or from kinesis streams. </a:t>
            </a:r>
          </a:p>
          <a:p>
            <a:pPr marL="285750" indent="-285750">
              <a:lnSpc>
                <a:spcPct val="120000"/>
              </a:lnSpc>
              <a:buFont typeface="Arial" panose="020B0604020202020204" pitchFamily="34" charset="0"/>
              <a:buChar char="•"/>
            </a:pPr>
            <a:r>
              <a:rPr lang="en-GB" sz="1600" dirty="0">
                <a:solidFill>
                  <a:schemeClr val="tx1"/>
                </a:solidFill>
              </a:rPr>
              <a:t>Firehose will read the data in &lt;1mb chunks (if from kinesis streams), and write these to the target area(s) in batches.</a:t>
            </a:r>
          </a:p>
          <a:p>
            <a:pPr marL="285750" indent="-285750">
              <a:lnSpc>
                <a:spcPct val="120000"/>
              </a:lnSpc>
              <a:buFont typeface="Arial" panose="020B0604020202020204" pitchFamily="34" charset="0"/>
              <a:buChar char="•"/>
            </a:pPr>
            <a:r>
              <a:rPr lang="en-GB" sz="1600" dirty="0">
                <a:solidFill>
                  <a:schemeClr val="tx1"/>
                </a:solidFill>
              </a:rPr>
              <a:t>These target areas include Amazon </a:t>
            </a:r>
            <a:r>
              <a:rPr lang="en-GB" sz="1600" b="1" dirty="0">
                <a:solidFill>
                  <a:schemeClr val="tx1"/>
                </a:solidFill>
              </a:rPr>
              <a:t>S3</a:t>
            </a:r>
            <a:r>
              <a:rPr lang="en-GB" sz="1600" dirty="0">
                <a:solidFill>
                  <a:schemeClr val="tx1"/>
                </a:solidFill>
              </a:rPr>
              <a:t>, Amazon </a:t>
            </a:r>
            <a:r>
              <a:rPr lang="en-GB" sz="1600" b="1" dirty="0">
                <a:solidFill>
                  <a:schemeClr val="tx1"/>
                </a:solidFill>
              </a:rPr>
              <a:t>Redshift</a:t>
            </a:r>
            <a:r>
              <a:rPr lang="en-GB" sz="1600" dirty="0">
                <a:solidFill>
                  <a:schemeClr val="tx1"/>
                </a:solidFill>
              </a:rPr>
              <a:t> (which is a copy through S3), Amazon </a:t>
            </a:r>
            <a:r>
              <a:rPr lang="en-GB" sz="1600" b="1" dirty="0">
                <a:solidFill>
                  <a:schemeClr val="tx1"/>
                </a:solidFill>
              </a:rPr>
              <a:t>ElasticSearch</a:t>
            </a:r>
            <a:r>
              <a:rPr lang="en-GB" sz="1600" dirty="0">
                <a:solidFill>
                  <a:schemeClr val="tx1"/>
                </a:solidFill>
              </a:rPr>
              <a:t>, third party destination such as </a:t>
            </a:r>
            <a:r>
              <a:rPr lang="en-GB" sz="1600" b="1" dirty="0" err="1">
                <a:solidFill>
                  <a:schemeClr val="tx1"/>
                </a:solidFill>
              </a:rPr>
              <a:t>splunk</a:t>
            </a:r>
            <a:r>
              <a:rPr lang="en-GB" sz="1600" dirty="0">
                <a:solidFill>
                  <a:schemeClr val="tx1"/>
                </a:solidFill>
              </a:rPr>
              <a:t>, or a custom non AWS destination with a HTTP endpoint.</a:t>
            </a:r>
          </a:p>
          <a:p>
            <a:pPr marL="285750" indent="-285750">
              <a:lnSpc>
                <a:spcPct val="120000"/>
              </a:lnSpc>
              <a:buFont typeface="Arial" panose="020B0604020202020204" pitchFamily="34" charset="0"/>
              <a:buChar char="•"/>
            </a:pPr>
            <a:r>
              <a:rPr lang="en-GB" sz="1600" dirty="0">
                <a:solidFill>
                  <a:schemeClr val="tx1"/>
                </a:solidFill>
              </a:rPr>
              <a:t>Batches are written to the destination at a minimum of 60seconds; so it is classed ‘near real-time’.</a:t>
            </a:r>
          </a:p>
          <a:p>
            <a:pPr marL="285750" indent="-285750">
              <a:lnSpc>
                <a:spcPct val="120000"/>
              </a:lnSpc>
              <a:buFont typeface="Arial" panose="020B0604020202020204" pitchFamily="34" charset="0"/>
              <a:buChar char="•"/>
            </a:pPr>
            <a:r>
              <a:rPr lang="en-GB" sz="1600" dirty="0">
                <a:solidFill>
                  <a:schemeClr val="tx1"/>
                </a:solidFill>
              </a:rPr>
              <a:t>There is automatic scaling, no need for pre-defined shards – you only pay for the amount of data going through firehose. </a:t>
            </a:r>
            <a:endParaRPr lang="en-GB" sz="1600" i="1"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Supports data transformations using AWS Lambda and compression into zip files for example. </a:t>
            </a:r>
          </a:p>
        </p:txBody>
      </p:sp>
    </p:spTree>
    <p:extLst>
      <p:ext uri="{BB962C8B-B14F-4D97-AF65-F5344CB8AC3E}">
        <p14:creationId xmlns:p14="http://schemas.microsoft.com/office/powerpoint/2010/main" val="77313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751AE10-0ECC-40C4-93B8-7AC3C05FC850}"/>
              </a:ext>
            </a:extLst>
          </p:cNvPr>
          <p:cNvPicPr>
            <a:picLocks noChangeAspect="1"/>
          </p:cNvPicPr>
          <p:nvPr/>
        </p:nvPicPr>
        <p:blipFill>
          <a:blip r:embed="rId3"/>
          <a:stretch>
            <a:fillRect/>
          </a:stretch>
        </p:blipFill>
        <p:spPr>
          <a:xfrm>
            <a:off x="7985033" y="4455039"/>
            <a:ext cx="3974317" cy="2212319"/>
          </a:xfrm>
          <a:prstGeom prst="rect">
            <a:avLst/>
          </a:prstGeom>
        </p:spPr>
      </p:pic>
      <p:pic>
        <p:nvPicPr>
          <p:cNvPr id="7" name="Picture 6">
            <a:extLst>
              <a:ext uri="{FF2B5EF4-FFF2-40B4-BE49-F238E27FC236}">
                <a16:creationId xmlns:a16="http://schemas.microsoft.com/office/drawing/2014/main" id="{EB54A201-A847-4B50-8947-9195DD24F37B}"/>
              </a:ext>
            </a:extLst>
          </p:cNvPr>
          <p:cNvPicPr>
            <a:picLocks noChangeAspect="1"/>
          </p:cNvPicPr>
          <p:nvPr/>
        </p:nvPicPr>
        <p:blipFill>
          <a:blip r:embed="rId4"/>
          <a:stretch>
            <a:fillRect/>
          </a:stretch>
        </p:blipFill>
        <p:spPr>
          <a:xfrm>
            <a:off x="1682752" y="4417189"/>
            <a:ext cx="4586057" cy="1991223"/>
          </a:xfrm>
          <a:prstGeom prst="rect">
            <a:avLst/>
          </a:prstGeom>
        </p:spPr>
      </p:pic>
      <p:sp>
        <p:nvSpPr>
          <p:cNvPr id="17" name="Rectangle 16">
            <a:extLst>
              <a:ext uri="{FF2B5EF4-FFF2-40B4-BE49-F238E27FC236}">
                <a16:creationId xmlns:a16="http://schemas.microsoft.com/office/drawing/2014/main" id="{B6BDF055-51CF-4EFD-BC58-C36E01DBEE85}"/>
              </a:ext>
            </a:extLst>
          </p:cNvPr>
          <p:cNvSpPr/>
          <p:nvPr/>
        </p:nvSpPr>
        <p:spPr>
          <a:xfrm>
            <a:off x="277093" y="1110669"/>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Data Analytics</a:t>
            </a:r>
          </a:p>
          <a:p>
            <a:pPr>
              <a:lnSpc>
                <a:spcPct val="120000"/>
              </a:lnSpc>
            </a:pPr>
            <a:r>
              <a:rPr lang="en-GB" sz="1400" dirty="0">
                <a:solidFill>
                  <a:schemeClr val="tx1"/>
                </a:solidFill>
              </a:rPr>
              <a:t>Data analytics can actually take data directly from Kinesis firehose as well as Kinesis streams.</a:t>
            </a:r>
          </a:p>
          <a:p>
            <a:pPr marL="285750" indent="-285750">
              <a:lnSpc>
                <a:spcPct val="120000"/>
              </a:lnSpc>
              <a:buFont typeface="Arial" panose="020B0604020202020204" pitchFamily="34" charset="0"/>
              <a:buChar char="•"/>
            </a:pPr>
            <a:r>
              <a:rPr lang="en-GB" sz="1400" dirty="0">
                <a:solidFill>
                  <a:schemeClr val="tx1"/>
                </a:solidFill>
              </a:rPr>
              <a:t>We can also combine the input streams above, with reference tables from an S3 bucket. For example, using an SQL command we could perform a lookup with the S3 bucket reference table and convert our input stream data into another form.</a:t>
            </a:r>
          </a:p>
          <a:p>
            <a:pPr marL="285750" indent="-285750">
              <a:lnSpc>
                <a:spcPct val="120000"/>
              </a:lnSpc>
              <a:buFont typeface="Arial" panose="020B0604020202020204" pitchFamily="34" charset="0"/>
              <a:buChar char="•"/>
            </a:pPr>
            <a:r>
              <a:rPr lang="en-GB" sz="1400" dirty="0">
                <a:solidFill>
                  <a:schemeClr val="tx1"/>
                </a:solidFill>
              </a:rPr>
              <a:t>Or we can reduce the size of our dataset by performing simple transformations, often referred to as ETL (extract, transform, load). </a:t>
            </a:r>
          </a:p>
          <a:p>
            <a:pPr marL="285750" indent="-285750">
              <a:lnSpc>
                <a:spcPct val="120000"/>
              </a:lnSpc>
              <a:buFont typeface="Arial" panose="020B0604020202020204" pitchFamily="34" charset="0"/>
              <a:buChar char="•"/>
            </a:pPr>
            <a:r>
              <a:rPr lang="en-GB" sz="1400" dirty="0">
                <a:solidFill>
                  <a:schemeClr val="tx1"/>
                </a:solidFill>
              </a:rPr>
              <a:t>An example use case of the above is we could have continuous metric generation for say a leader board on a game. Or we could have responsive analytics where we’re looking for a certain criteria before being alerted.</a:t>
            </a:r>
          </a:p>
          <a:p>
            <a:pPr marL="285750" indent="-285750">
              <a:lnSpc>
                <a:spcPct val="120000"/>
              </a:lnSpc>
              <a:buFont typeface="Arial" panose="020B0604020202020204" pitchFamily="34" charset="0"/>
              <a:buChar char="•"/>
            </a:pPr>
            <a:r>
              <a:rPr lang="en-GB" sz="1400" dirty="0">
                <a:solidFill>
                  <a:schemeClr val="tx1"/>
                </a:solidFill>
              </a:rPr>
              <a:t>We can use SQL or </a:t>
            </a:r>
            <a:r>
              <a:rPr lang="en-GB" sz="1400" dirty="0" err="1">
                <a:solidFill>
                  <a:schemeClr val="tx1"/>
                </a:solidFill>
              </a:rPr>
              <a:t>Flink</a:t>
            </a:r>
            <a:r>
              <a:rPr lang="en-GB" sz="1400" dirty="0">
                <a:solidFill>
                  <a:schemeClr val="tx1"/>
                </a:solidFill>
              </a:rPr>
              <a:t> to write the above, or Lambda for pre-processing.</a:t>
            </a:r>
          </a:p>
          <a:p>
            <a:pPr marL="285750" indent="-285750">
              <a:lnSpc>
                <a:spcPct val="120000"/>
              </a:lnSpc>
              <a:buFont typeface="Arial" panose="020B0604020202020204" pitchFamily="34" charset="0"/>
              <a:buChar char="•"/>
            </a:pPr>
            <a:r>
              <a:rPr lang="en-GB" sz="1400" dirty="0">
                <a:solidFill>
                  <a:schemeClr val="tx1"/>
                </a:solidFill>
              </a:rPr>
              <a:t>Pay for resource consumed and it is serverless (</a:t>
            </a:r>
            <a:r>
              <a:rPr lang="en-GB" sz="1400" dirty="0">
                <a:solidFill>
                  <a:schemeClr val="tx1"/>
                </a:solidFill>
                <a:hlinkClick r:id="rId5"/>
              </a:rPr>
              <a:t>https://aws.amazon.com/lambda/serverless-architectures-learn-more/</a:t>
            </a:r>
            <a:r>
              <a:rPr lang="en-GB" sz="1400" dirty="0">
                <a:solidFill>
                  <a:schemeClr val="tx1"/>
                </a:solidFill>
              </a:rPr>
              <a:t>). This is still run on amazon servers, it just means server management is done by AWS. It is costly though.</a:t>
            </a:r>
          </a:p>
          <a:p>
            <a:pPr marL="285750" indent="-285750">
              <a:lnSpc>
                <a:spcPct val="120000"/>
              </a:lnSpc>
              <a:buFont typeface="Arial" panose="020B0604020202020204" pitchFamily="34" charset="0"/>
              <a:buChar char="•"/>
            </a:pPr>
            <a:r>
              <a:rPr lang="en-GB" sz="1400" dirty="0">
                <a:solidFill>
                  <a:schemeClr val="tx1"/>
                </a:solidFill>
              </a:rPr>
              <a:t>IAM permissions need to be granted to access the streaming source and destinations.</a:t>
            </a:r>
          </a:p>
          <a:p>
            <a:pPr>
              <a:lnSpc>
                <a:spcPct val="120000"/>
              </a:lnSpc>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sp>
        <p:nvSpPr>
          <p:cNvPr id="14" name="Rectangle 13">
            <a:extLst>
              <a:ext uri="{FF2B5EF4-FFF2-40B4-BE49-F238E27FC236}">
                <a16:creationId xmlns:a16="http://schemas.microsoft.com/office/drawing/2014/main" id="{B01E1798-C4F1-437C-9F75-0A5E16E14BDA}"/>
              </a:ext>
            </a:extLst>
          </p:cNvPr>
          <p:cNvSpPr/>
          <p:nvPr/>
        </p:nvSpPr>
        <p:spPr>
          <a:xfrm>
            <a:off x="274211" y="45318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firehose demo setup which is sending chunked JSON files into my S3 bucket every 60 seconds </a:t>
            </a:r>
            <a:endParaRPr lang="en-GB" sz="1400" dirty="0">
              <a:solidFill>
                <a:schemeClr val="tx1"/>
              </a:solidFill>
            </a:endParaRPr>
          </a:p>
          <a:p>
            <a:pPr>
              <a:lnSpc>
                <a:spcPct val="120000"/>
              </a:lnSpc>
            </a:pPr>
            <a:endParaRPr lang="en-GB" sz="1400" dirty="0">
              <a:solidFill>
                <a:schemeClr val="tx1"/>
              </a:solidFill>
            </a:endParaRPr>
          </a:p>
        </p:txBody>
      </p:sp>
      <p:sp>
        <p:nvSpPr>
          <p:cNvPr id="19" name="Rectangle 18">
            <a:extLst>
              <a:ext uri="{FF2B5EF4-FFF2-40B4-BE49-F238E27FC236}">
                <a16:creationId xmlns:a16="http://schemas.microsoft.com/office/drawing/2014/main" id="{9905A7D7-9072-4A3F-9B33-51D17F15D75F}"/>
              </a:ext>
            </a:extLst>
          </p:cNvPr>
          <p:cNvSpPr/>
          <p:nvPr/>
        </p:nvSpPr>
        <p:spPr>
          <a:xfrm>
            <a:off x="6637097" y="46465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analytics setup to receive data directly from my kinesis firehose setup previously</a:t>
            </a:r>
            <a:endParaRPr lang="en-GB" sz="1400" dirty="0">
              <a:solidFill>
                <a:schemeClr val="tx1"/>
              </a:solidFill>
            </a:endParaRPr>
          </a:p>
          <a:p>
            <a:pPr>
              <a:lnSpc>
                <a:spcPct val="120000"/>
              </a:lnSpc>
            </a:pPr>
            <a:endParaRPr lang="en-GB" sz="1400" dirty="0">
              <a:solidFill>
                <a:schemeClr val="tx1"/>
              </a:solidFill>
            </a:endParaRPr>
          </a:p>
        </p:txBody>
      </p:sp>
    </p:spTree>
    <p:extLst>
      <p:ext uri="{BB962C8B-B14F-4D97-AF65-F5344CB8AC3E}">
        <p14:creationId xmlns:p14="http://schemas.microsoft.com/office/powerpoint/2010/main" val="935812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852</TotalTime>
  <Words>3065</Words>
  <Application>Microsoft Office PowerPoint</Application>
  <PresentationFormat>Widescreen</PresentationFormat>
  <Paragraphs>238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97</cp:revision>
  <dcterms:created xsi:type="dcterms:W3CDTF">2021-12-05T12:21:15Z</dcterms:created>
  <dcterms:modified xsi:type="dcterms:W3CDTF">2021-12-17T12:58:56Z</dcterms:modified>
</cp:coreProperties>
</file>