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03" r:id="rId4"/>
    <p:sldId id="291" r:id="rId5"/>
    <p:sldId id="304" r:id="rId6"/>
    <p:sldId id="305" r:id="rId7"/>
    <p:sldId id="306" r:id="rId8"/>
    <p:sldId id="307" r:id="rId9"/>
    <p:sldId id="292" r:id="rId10"/>
    <p:sldId id="308" r:id="rId11"/>
    <p:sldId id="309" r:id="rId12"/>
    <p:sldId id="310" r:id="rId13"/>
    <p:sldId id="311" r:id="rId14"/>
    <p:sldId id="293" r:id="rId15"/>
    <p:sldId id="312" r:id="rId16"/>
    <p:sldId id="313" r:id="rId17"/>
    <p:sldId id="314" r:id="rId18"/>
    <p:sldId id="315" r:id="rId19"/>
    <p:sldId id="316" r:id="rId20"/>
    <p:sldId id="317" r:id="rId21"/>
    <p:sldId id="294" r:id="rId22"/>
    <p:sldId id="318" r:id="rId23"/>
    <p:sldId id="319" r:id="rId24"/>
    <p:sldId id="320" r:id="rId25"/>
    <p:sldId id="321" r:id="rId26"/>
    <p:sldId id="295" r:id="rId27"/>
    <p:sldId id="323" r:id="rId28"/>
    <p:sldId id="322" r:id="rId29"/>
    <p:sldId id="324" r:id="rId30"/>
    <p:sldId id="296" r:id="rId31"/>
    <p:sldId id="325" r:id="rId32"/>
    <p:sldId id="326" r:id="rId33"/>
    <p:sldId id="297" r:id="rId34"/>
    <p:sldId id="327" r:id="rId35"/>
    <p:sldId id="328" r:id="rId36"/>
    <p:sldId id="298" r:id="rId37"/>
    <p:sldId id="329" r:id="rId38"/>
    <p:sldId id="299" r:id="rId39"/>
    <p:sldId id="300" r:id="rId40"/>
    <p:sldId id="301" r:id="rId41"/>
    <p:sldId id="302" r:id="rId42"/>
    <p:sldId id="330" r:id="rId43"/>
    <p:sldId id="33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5" autoAdjust="0"/>
    <p:restoredTop sz="94660"/>
  </p:normalViewPr>
  <p:slideViewPr>
    <p:cSldViewPr snapToGrid="0">
      <p:cViewPr varScale="1">
        <p:scale>
          <a:sx n="67" d="100"/>
          <a:sy n="67" d="100"/>
        </p:scale>
        <p:origin x="6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16/05/2022</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16/05/2022</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16/05/2022</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16/05/2022</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16/05/2022</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16/05/2022</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16/05/2022</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16/05/2022</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16/05/2022</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16/05/2022</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16/05/2022</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16/05/2022</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private-link/tutorial-private-endpoint-storage-porta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hyperlink" Target="https://aws.amazon.com/devops/what-is-devops/#:~:text=DevOps%20is%20the%20combination%20of,development%20and%20infrastructure%20management%20processe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zure-monitor/overview"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zure.microsoft.com/en-gb/services/active-directory/"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docs.microsoft.com/en-us/azure/virtual-network/network-security-groups-overview"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4.12</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 name="TextBox 1">
            <a:extLst>
              <a:ext uri="{FF2B5EF4-FFF2-40B4-BE49-F238E27FC236}">
                <a16:creationId xmlns:a16="http://schemas.microsoft.com/office/drawing/2014/main" id="{0CD0CB28-8EEB-4C99-B042-4DF35ADBC008}"/>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Core Azure Services (15-20%)</a:t>
            </a:r>
          </a:p>
        </p:txBody>
      </p:sp>
      <p:sp>
        <p:nvSpPr>
          <p:cNvPr id="14" name="TextBox 13">
            <a:extLst>
              <a:ext uri="{FF2B5EF4-FFF2-40B4-BE49-F238E27FC236}">
                <a16:creationId xmlns:a16="http://schemas.microsoft.com/office/drawing/2014/main" id="{0B604862-C53E-443E-A373-9FB2878C567A}"/>
              </a:ext>
            </a:extLst>
          </p:cNvPr>
          <p:cNvSpPr txBox="1"/>
          <p:nvPr/>
        </p:nvSpPr>
        <p:spPr>
          <a:xfrm>
            <a:off x="276015" y="1487324"/>
            <a:ext cx="11864419" cy="2276329"/>
          </a:xfrm>
          <a:prstGeom prst="rect">
            <a:avLst/>
          </a:prstGeom>
          <a:noFill/>
        </p:spPr>
        <p:txBody>
          <a:bodyPr wrap="square" rtlCol="0">
            <a:spAutoFit/>
          </a:bodyPr>
          <a:lstStyle/>
          <a:p>
            <a:pPr>
              <a:lnSpc>
                <a:spcPct val="120000"/>
              </a:lnSpc>
            </a:pPr>
            <a:r>
              <a:rPr lang="en-GB" sz="1600" b="1" dirty="0"/>
              <a:t>Regions</a:t>
            </a:r>
          </a:p>
          <a:p>
            <a:pPr marL="285750" indent="-285750">
              <a:lnSpc>
                <a:spcPct val="120000"/>
              </a:lnSpc>
              <a:buFontTx/>
              <a:buChar char="-"/>
            </a:pPr>
            <a:r>
              <a:rPr lang="en-GB" sz="1600" dirty="0"/>
              <a:t>Broken up the map into 60+ regions. When choosing say a VM or most other products you need to specify a region.</a:t>
            </a:r>
          </a:p>
          <a:p>
            <a:pPr marL="285750" indent="-285750">
              <a:lnSpc>
                <a:spcPct val="120000"/>
              </a:lnSpc>
              <a:buFontTx/>
              <a:buChar char="-"/>
            </a:pPr>
            <a:r>
              <a:rPr lang="en-GB" sz="1600" dirty="0"/>
              <a:t>Not every region is available to everyone and will not be visible when selecting. An example is Azure in China. This is organised by a different company and you will need a specific agreement with them.</a:t>
            </a:r>
          </a:p>
          <a:p>
            <a:pPr>
              <a:lnSpc>
                <a:spcPct val="120000"/>
              </a:lnSpc>
            </a:pPr>
            <a:endParaRPr lang="en-GB" sz="1600" dirty="0"/>
          </a:p>
          <a:p>
            <a:pPr>
              <a:lnSpc>
                <a:spcPct val="120000"/>
              </a:lnSpc>
            </a:pPr>
            <a:endParaRPr lang="en-GB" sz="1600" dirty="0"/>
          </a:p>
          <a:p>
            <a:pPr marL="285750" indent="-285750">
              <a:lnSpc>
                <a:spcPct val="120000"/>
              </a:lnSpc>
              <a:buFontTx/>
              <a:buChar char="-"/>
            </a:pPr>
            <a:endParaRPr lang="en-GB" sz="1200" dirty="0"/>
          </a:p>
          <a:p>
            <a:pPr>
              <a:lnSpc>
                <a:spcPct val="120000"/>
              </a:lnSpc>
            </a:pPr>
            <a:endParaRPr lang="en-GB" sz="1100" dirty="0"/>
          </a:p>
        </p:txBody>
      </p:sp>
      <p:pic>
        <p:nvPicPr>
          <p:cNvPr id="1028" name="Picture 4" descr="Global map showing Azure regions and Availability Zones">
            <a:extLst>
              <a:ext uri="{FF2B5EF4-FFF2-40B4-BE49-F238E27FC236}">
                <a16:creationId xmlns:a16="http://schemas.microsoft.com/office/drawing/2014/main" id="{5030E525-BB3D-4F00-AC7D-14DB8FED8C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378" b="7000"/>
          <a:stretch/>
        </p:blipFill>
        <p:spPr bwMode="auto">
          <a:xfrm>
            <a:off x="1999538" y="2976106"/>
            <a:ext cx="8192923" cy="369070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16D89F6-F486-4F96-A7EC-949DE5CBC646}"/>
              </a:ext>
            </a:extLst>
          </p:cNvPr>
          <p:cNvSpPr txBox="1"/>
          <p:nvPr/>
        </p:nvSpPr>
        <p:spPr>
          <a:xfrm>
            <a:off x="9534699" y="2976106"/>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Tree>
    <p:extLst>
      <p:ext uri="{BB962C8B-B14F-4D97-AF65-F5344CB8AC3E}">
        <p14:creationId xmlns:p14="http://schemas.microsoft.com/office/powerpoint/2010/main" val="194083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4.12, 4.13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4" name="TextBox 13">
            <a:extLst>
              <a:ext uri="{FF2B5EF4-FFF2-40B4-BE49-F238E27FC236}">
                <a16:creationId xmlns:a16="http://schemas.microsoft.com/office/drawing/2014/main" id="{0B604862-C53E-443E-A373-9FB2878C567A}"/>
              </a:ext>
            </a:extLst>
          </p:cNvPr>
          <p:cNvSpPr txBox="1"/>
          <p:nvPr/>
        </p:nvSpPr>
        <p:spPr>
          <a:xfrm>
            <a:off x="327581" y="1143501"/>
            <a:ext cx="11864419" cy="3618170"/>
          </a:xfrm>
          <a:prstGeom prst="rect">
            <a:avLst/>
          </a:prstGeom>
          <a:noFill/>
        </p:spPr>
        <p:txBody>
          <a:bodyPr wrap="square" rtlCol="0">
            <a:spAutoFit/>
          </a:bodyPr>
          <a:lstStyle/>
          <a:p>
            <a:pPr>
              <a:lnSpc>
                <a:spcPct val="120000"/>
              </a:lnSpc>
            </a:pPr>
            <a:r>
              <a:rPr lang="en-GB" sz="1600" b="1" dirty="0"/>
              <a:t>Region Pairs </a:t>
            </a:r>
            <a:endParaRPr lang="en-GB" sz="1600" dirty="0"/>
          </a:p>
          <a:p>
            <a:pPr marL="285750" indent="-285750">
              <a:lnSpc>
                <a:spcPct val="120000"/>
              </a:lnSpc>
              <a:buFontTx/>
              <a:buChar char="-"/>
            </a:pPr>
            <a:r>
              <a:rPr lang="en-GB" sz="1600" dirty="0"/>
              <a:t>Each region has on other region which is pre-defined and setup as a ‘pair’ by Azure. </a:t>
            </a:r>
          </a:p>
          <a:p>
            <a:pPr marL="285750" indent="-285750">
              <a:lnSpc>
                <a:spcPct val="120000"/>
              </a:lnSpc>
              <a:buFontTx/>
              <a:buChar char="-"/>
            </a:pPr>
            <a:r>
              <a:rPr lang="en-GB" sz="1600" dirty="0"/>
              <a:t>This pair is the best place to provide a backup for the user selected region.</a:t>
            </a:r>
          </a:p>
          <a:p>
            <a:pPr marL="285750" indent="-285750">
              <a:lnSpc>
                <a:spcPct val="120000"/>
              </a:lnSpc>
              <a:buFontTx/>
              <a:buChar char="-"/>
            </a:pPr>
            <a:r>
              <a:rPr lang="en-GB" sz="1600" dirty="0"/>
              <a:t>Its important that the pair is located where there are the same data laws and in a similar location so the latency is low (typically ~300 miles apart)</a:t>
            </a:r>
          </a:p>
          <a:p>
            <a:pPr marL="285750" indent="-285750">
              <a:lnSpc>
                <a:spcPct val="120000"/>
              </a:lnSpc>
              <a:buFontTx/>
              <a:buChar char="-"/>
            </a:pPr>
            <a:r>
              <a:rPr lang="en-GB" sz="1600" dirty="0"/>
              <a:t>I believe the user has control over where their backup goes, but it makes sense to chose the pair.</a:t>
            </a:r>
          </a:p>
          <a:p>
            <a:pPr marL="285750" indent="-285750">
              <a:lnSpc>
                <a:spcPct val="120000"/>
              </a:lnSpc>
              <a:buFontTx/>
              <a:buChar char="-"/>
            </a:pPr>
            <a:r>
              <a:rPr lang="en-GB" sz="1600" dirty="0"/>
              <a:t>If one region goes down the pair is on ‘high importance’. </a:t>
            </a:r>
          </a:p>
          <a:p>
            <a:pPr>
              <a:lnSpc>
                <a:spcPct val="120000"/>
              </a:lnSpc>
            </a:pPr>
            <a:endParaRPr lang="en-GB" sz="1600" dirty="0"/>
          </a:p>
          <a:p>
            <a:pPr>
              <a:lnSpc>
                <a:spcPct val="120000"/>
              </a:lnSpc>
            </a:pPr>
            <a:r>
              <a:rPr lang="en-GB" sz="1600" b="1" dirty="0"/>
              <a:t>Example of some pairs</a:t>
            </a:r>
          </a:p>
          <a:p>
            <a:pPr marL="285750" indent="-285750">
              <a:lnSpc>
                <a:spcPct val="120000"/>
              </a:lnSpc>
              <a:buFontTx/>
              <a:buChar char="-"/>
            </a:pPr>
            <a:r>
              <a:rPr lang="en-GB" sz="1600" dirty="0"/>
              <a:t>Canada Central – Canada East </a:t>
            </a:r>
          </a:p>
          <a:p>
            <a:pPr marL="285750" indent="-285750">
              <a:lnSpc>
                <a:spcPct val="120000"/>
              </a:lnSpc>
              <a:buFontTx/>
              <a:buChar char="-"/>
            </a:pPr>
            <a:r>
              <a:rPr lang="en-GB" sz="1600" dirty="0"/>
              <a:t>North Europe – West Europe</a:t>
            </a:r>
          </a:p>
          <a:p>
            <a:pPr marL="285750" indent="-285750">
              <a:lnSpc>
                <a:spcPct val="120000"/>
              </a:lnSpc>
              <a:buFontTx/>
              <a:buChar char="-"/>
            </a:pPr>
            <a:r>
              <a:rPr lang="en-GB" sz="1600" dirty="0"/>
              <a:t>East US – West US</a:t>
            </a:r>
            <a:endParaRPr lang="en-GB" sz="1100" dirty="0"/>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pic>
        <p:nvPicPr>
          <p:cNvPr id="2050" name="Picture 2" descr="Understanding Availability Sets and Availability Zones">
            <a:extLst>
              <a:ext uri="{FF2B5EF4-FFF2-40B4-BE49-F238E27FC236}">
                <a16:creationId xmlns:a16="http://schemas.microsoft.com/office/drawing/2014/main" id="{2799A07D-8F05-4291-AF4E-D2A198E7C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8761" y="3279213"/>
            <a:ext cx="3495658" cy="349565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3108324-1247-43BC-AEC0-E2ABE2F8CC94}"/>
              </a:ext>
            </a:extLst>
          </p:cNvPr>
          <p:cNvSpPr txBox="1"/>
          <p:nvPr/>
        </p:nvSpPr>
        <p:spPr>
          <a:xfrm>
            <a:off x="327581" y="4994926"/>
            <a:ext cx="7801351" cy="1549911"/>
          </a:xfrm>
          <a:prstGeom prst="rect">
            <a:avLst/>
          </a:prstGeom>
          <a:noFill/>
        </p:spPr>
        <p:txBody>
          <a:bodyPr wrap="square" rtlCol="0">
            <a:spAutoFit/>
          </a:bodyPr>
          <a:lstStyle/>
          <a:p>
            <a:pPr>
              <a:lnSpc>
                <a:spcPct val="120000"/>
              </a:lnSpc>
            </a:pPr>
            <a:r>
              <a:rPr lang="en-GB" sz="1600" b="1" dirty="0"/>
              <a:t>Availability Zone</a:t>
            </a:r>
          </a:p>
          <a:p>
            <a:pPr marL="285750" indent="-285750">
              <a:lnSpc>
                <a:spcPct val="120000"/>
              </a:lnSpc>
              <a:buFontTx/>
              <a:buChar char="-"/>
            </a:pPr>
            <a:r>
              <a:rPr lang="en-GB" sz="1600" dirty="0"/>
              <a:t>Within each region you will sometimes be able to deploy to individual availability zones.</a:t>
            </a:r>
          </a:p>
          <a:p>
            <a:pPr marL="285750" indent="-285750">
              <a:lnSpc>
                <a:spcPct val="120000"/>
              </a:lnSpc>
              <a:buFontTx/>
              <a:buChar char="-"/>
            </a:pPr>
            <a:r>
              <a:rPr lang="en-GB" sz="1600" dirty="0"/>
              <a:t>Each availability zone is physically separated. They are separate buildings (but on the same property perhaps) but with their own network, power supply etc. So if there is a power outage, it will likely only effect one availability centre. </a:t>
            </a:r>
            <a:endParaRPr lang="en-GB" sz="1100" dirty="0"/>
          </a:p>
        </p:txBody>
      </p:sp>
    </p:spTree>
    <p:extLst>
      <p:ext uri="{BB962C8B-B14F-4D97-AF65-F5344CB8AC3E}">
        <p14:creationId xmlns:p14="http://schemas.microsoft.com/office/powerpoint/2010/main" val="1781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a:extLst>
              <a:ext uri="{FF2B5EF4-FFF2-40B4-BE49-F238E27FC236}">
                <a16:creationId xmlns:a16="http://schemas.microsoft.com/office/drawing/2014/main" id="{97FC1CD1-024B-4FFA-8A6B-80060358D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521" y="3747741"/>
            <a:ext cx="5744935" cy="285002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7644960" cy="3027239"/>
          </a:xfrm>
          <a:prstGeom prst="rect">
            <a:avLst/>
          </a:prstGeom>
          <a:noFill/>
        </p:spPr>
        <p:txBody>
          <a:bodyPr wrap="square" rtlCol="0">
            <a:spAutoFit/>
          </a:bodyPr>
          <a:lstStyle/>
          <a:p>
            <a:pPr>
              <a:lnSpc>
                <a:spcPct val="120000"/>
              </a:lnSpc>
            </a:pPr>
            <a:r>
              <a:rPr lang="en-GB" sz="1600" b="1" dirty="0"/>
              <a:t>Management Groups</a:t>
            </a:r>
          </a:p>
          <a:p>
            <a:pPr>
              <a:lnSpc>
                <a:spcPct val="120000"/>
              </a:lnSpc>
            </a:pPr>
            <a:r>
              <a:rPr lang="en-GB" sz="1600" dirty="0"/>
              <a:t>- Top of the tree. Management groups can be nested. They’re used to set rules or policies to the subscriptions that are under that group (e.g. can only spend x amount).</a:t>
            </a:r>
          </a:p>
          <a:p>
            <a:pPr>
              <a:lnSpc>
                <a:spcPct val="120000"/>
              </a:lnSpc>
            </a:pPr>
            <a:endParaRPr lang="en-GB" sz="1600" b="1" dirty="0"/>
          </a:p>
          <a:p>
            <a:pPr>
              <a:lnSpc>
                <a:spcPct val="120000"/>
              </a:lnSpc>
            </a:pPr>
            <a:r>
              <a:rPr lang="en-GB" sz="1600" b="1" dirty="0"/>
              <a:t>Subscriptions</a:t>
            </a:r>
          </a:p>
          <a:p>
            <a:pPr marL="285750" indent="-285750">
              <a:lnSpc>
                <a:spcPct val="120000"/>
              </a:lnSpc>
              <a:buFontTx/>
              <a:buChar char="-"/>
            </a:pPr>
            <a:r>
              <a:rPr lang="en-GB" sz="1600" dirty="0"/>
              <a:t>Subscription is a billing unit or credit card. All the resources under that subscription get charged to that credit card.</a:t>
            </a:r>
          </a:p>
          <a:p>
            <a:pPr marL="285750" indent="-285750">
              <a:lnSpc>
                <a:spcPct val="120000"/>
              </a:lnSpc>
              <a:buFontTx/>
              <a:buChar char="-"/>
            </a:pPr>
            <a:r>
              <a:rPr lang="en-GB" sz="1600" dirty="0"/>
              <a:t>A user can have more than one or more subscriptions with different roles.</a:t>
            </a:r>
          </a:p>
          <a:p>
            <a:pPr marL="285750" indent="-285750">
              <a:lnSpc>
                <a:spcPct val="120000"/>
              </a:lnSpc>
              <a:buFontTx/>
              <a:buChar char="-"/>
            </a:pPr>
            <a:r>
              <a:rPr lang="en-GB" sz="1600" dirty="0"/>
              <a:t>When selecting a resource (say a VM) you need to select which subscription gets charged. </a:t>
            </a:r>
            <a:endParaRPr lang="en-GB" sz="1100" dirty="0"/>
          </a:p>
        </p:txBody>
      </p:sp>
      <p:pic>
        <p:nvPicPr>
          <p:cNvPr id="3076" name="Picture 4" descr="Azure Resource Manager overview - Azure Resource Manager | Microsoft Docs">
            <a:extLst>
              <a:ext uri="{FF2B5EF4-FFF2-40B4-BE49-F238E27FC236}">
                <a16:creationId xmlns:a16="http://schemas.microsoft.com/office/drawing/2014/main" id="{26E18DC7-2140-4567-B44F-21C3E53CC1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320" y="1151308"/>
            <a:ext cx="3710154" cy="236100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263EFB1B-AEFF-4F3A-A5C3-BD0D90D7009D}"/>
              </a:ext>
            </a:extLst>
          </p:cNvPr>
          <p:cNvSpPr txBox="1"/>
          <p:nvPr/>
        </p:nvSpPr>
        <p:spPr>
          <a:xfrm>
            <a:off x="366526" y="4176556"/>
            <a:ext cx="6478891" cy="2436308"/>
          </a:xfrm>
          <a:prstGeom prst="rect">
            <a:avLst/>
          </a:prstGeom>
          <a:noFill/>
        </p:spPr>
        <p:txBody>
          <a:bodyPr wrap="square" rtlCol="0">
            <a:spAutoFit/>
          </a:bodyPr>
          <a:lstStyle/>
          <a:p>
            <a:pPr marL="285750" indent="-285750">
              <a:lnSpc>
                <a:spcPct val="120000"/>
              </a:lnSpc>
              <a:buFontTx/>
              <a:buChar char="-"/>
            </a:pPr>
            <a:r>
              <a:rPr lang="en-GB" sz="1600" dirty="0"/>
              <a:t>Common to have different subscriptions to bill things separately, even if it’s the same credit card (I could see this being done with different projects for billing purposes).</a:t>
            </a:r>
          </a:p>
          <a:p>
            <a:pPr>
              <a:lnSpc>
                <a:spcPct val="120000"/>
              </a:lnSpc>
            </a:pPr>
            <a:endParaRPr lang="en-GB" sz="1600" b="1" dirty="0"/>
          </a:p>
          <a:p>
            <a:pPr>
              <a:lnSpc>
                <a:spcPct val="120000"/>
              </a:lnSpc>
            </a:pPr>
            <a:r>
              <a:rPr lang="en-GB" sz="1600" b="1" dirty="0"/>
              <a:t>Resource Group</a:t>
            </a:r>
          </a:p>
          <a:p>
            <a:pPr marL="285750" indent="-285750">
              <a:lnSpc>
                <a:spcPct val="120000"/>
              </a:lnSpc>
              <a:buFontTx/>
              <a:buChar char="-"/>
            </a:pPr>
            <a:r>
              <a:rPr lang="en-GB" sz="1600" dirty="0"/>
              <a:t>User defined bucket of resources available under a subscription. </a:t>
            </a:r>
          </a:p>
          <a:p>
            <a:pPr marL="285750" indent="-285750">
              <a:lnSpc>
                <a:spcPct val="120000"/>
              </a:lnSpc>
              <a:buFontTx/>
              <a:buChar char="-"/>
            </a:pPr>
            <a:r>
              <a:rPr lang="en-GB" sz="1600" dirty="0"/>
              <a:t>This is almost like a Petrel bundle. </a:t>
            </a:r>
          </a:p>
          <a:p>
            <a:pPr marL="285750" indent="-285750">
              <a:lnSpc>
                <a:spcPct val="120000"/>
              </a:lnSpc>
              <a:buFontTx/>
              <a:buChar char="-"/>
            </a:pPr>
            <a:r>
              <a:rPr lang="en-GB" sz="1600" dirty="0"/>
              <a:t>An example of how a company set this all up is on the right.</a:t>
            </a:r>
            <a:endParaRPr lang="en-GB" sz="1200" dirty="0"/>
          </a:p>
        </p:txBody>
      </p:sp>
    </p:spTree>
    <p:extLst>
      <p:ext uri="{BB962C8B-B14F-4D97-AF65-F5344CB8AC3E}">
        <p14:creationId xmlns:p14="http://schemas.microsoft.com/office/powerpoint/2010/main" val="144113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470340" cy="1549911"/>
          </a:xfrm>
          <a:prstGeom prst="rect">
            <a:avLst/>
          </a:prstGeom>
          <a:noFill/>
        </p:spPr>
        <p:txBody>
          <a:bodyPr wrap="square" rtlCol="0">
            <a:spAutoFit/>
          </a:bodyPr>
          <a:lstStyle/>
          <a:p>
            <a:pPr>
              <a:lnSpc>
                <a:spcPct val="120000"/>
              </a:lnSpc>
            </a:pPr>
            <a:r>
              <a:rPr lang="en-GB" sz="1600" b="1" dirty="0"/>
              <a:t>Azure Resource Manager (ARM)</a:t>
            </a:r>
          </a:p>
          <a:p>
            <a:pPr marL="285750" indent="-285750">
              <a:lnSpc>
                <a:spcPct val="120000"/>
              </a:lnSpc>
              <a:buFontTx/>
              <a:buChar char="-"/>
            </a:pPr>
            <a:r>
              <a:rPr lang="en-GB" sz="1600" dirty="0"/>
              <a:t>Allows you to use azure PowerShell and other tools to create, update and delete resource and resource groups.</a:t>
            </a:r>
          </a:p>
          <a:p>
            <a:pPr marL="285750" indent="-285750">
              <a:lnSpc>
                <a:spcPct val="120000"/>
              </a:lnSpc>
              <a:buFontTx/>
              <a:buChar char="-"/>
            </a:pPr>
            <a:r>
              <a:rPr lang="en-GB" sz="1600" dirty="0"/>
              <a:t>ARM template can be used (these are JSON files that can be easily updated). </a:t>
            </a:r>
          </a:p>
          <a:p>
            <a:pPr marL="285750" indent="-285750">
              <a:lnSpc>
                <a:spcPct val="120000"/>
              </a:lnSpc>
              <a:buFontTx/>
              <a:buChar char="-"/>
            </a:pPr>
            <a:endParaRPr lang="en-GB" sz="1600" dirty="0"/>
          </a:p>
          <a:p>
            <a:pPr marL="285750" indent="-285750">
              <a:lnSpc>
                <a:spcPct val="120000"/>
              </a:lnSpc>
              <a:buFontTx/>
              <a:buChar char="-"/>
            </a:pPr>
            <a:endParaRPr lang="en-GB" sz="1600" dirty="0"/>
          </a:p>
        </p:txBody>
      </p:sp>
    </p:spTree>
    <p:extLst>
      <p:ext uri="{BB962C8B-B14F-4D97-AF65-F5344CB8AC3E}">
        <p14:creationId xmlns:p14="http://schemas.microsoft.com/office/powerpoint/2010/main" val="170754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Tree>
    <p:extLst>
      <p:ext uri="{BB962C8B-B14F-4D97-AF65-F5344CB8AC3E}">
        <p14:creationId xmlns:p14="http://schemas.microsoft.com/office/powerpoint/2010/main" val="28405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220122" y="1088443"/>
            <a:ext cx="11833333" cy="5686428"/>
          </a:xfrm>
          <a:prstGeom prst="rect">
            <a:avLst/>
          </a:prstGeom>
          <a:noFill/>
        </p:spPr>
        <p:txBody>
          <a:bodyPr wrap="square" rtlCol="0">
            <a:spAutoFit/>
          </a:bodyPr>
          <a:lstStyle/>
          <a:p>
            <a:pPr>
              <a:lnSpc>
                <a:spcPct val="120000"/>
              </a:lnSpc>
            </a:pPr>
            <a:r>
              <a:rPr lang="en-GB" sz="1600" b="1" dirty="0"/>
              <a:t>Azure Core Resources </a:t>
            </a:r>
          </a:p>
          <a:p>
            <a:pPr>
              <a:lnSpc>
                <a:spcPct val="120000"/>
              </a:lnSpc>
            </a:pPr>
            <a:r>
              <a:rPr lang="en-GB" sz="1600" dirty="0"/>
              <a:t>This can be broken down into 5 main types which will be covered in more detail in the coming lectures.</a:t>
            </a:r>
          </a:p>
          <a:p>
            <a:pPr marL="285750" indent="-285750">
              <a:lnSpc>
                <a:spcPct val="120000"/>
              </a:lnSpc>
              <a:buFontTx/>
              <a:buChar char="-"/>
            </a:pPr>
            <a:r>
              <a:rPr lang="en-GB" sz="1600" dirty="0"/>
              <a:t>Compute Services (like VMs etc.)</a:t>
            </a:r>
          </a:p>
          <a:p>
            <a:pPr marL="285750" indent="-285750">
              <a:lnSpc>
                <a:spcPct val="120000"/>
              </a:lnSpc>
              <a:buFontTx/>
              <a:buChar char="-"/>
            </a:pPr>
            <a:r>
              <a:rPr lang="en-GB" sz="1600" dirty="0"/>
              <a:t>Networking Services (the way applications can communicate with each other and the security)</a:t>
            </a:r>
          </a:p>
          <a:p>
            <a:pPr marL="285750" indent="-285750">
              <a:lnSpc>
                <a:spcPct val="120000"/>
              </a:lnSpc>
              <a:buFontTx/>
              <a:buChar char="-"/>
            </a:pPr>
            <a:r>
              <a:rPr lang="en-GB" sz="1600" dirty="0"/>
              <a:t>Storage Services (just like a file system on a local machine)</a:t>
            </a:r>
          </a:p>
          <a:p>
            <a:pPr marL="285750" indent="-285750">
              <a:lnSpc>
                <a:spcPct val="120000"/>
              </a:lnSpc>
              <a:buFontTx/>
              <a:buChar char="-"/>
            </a:pPr>
            <a:r>
              <a:rPr lang="en-GB" sz="1600" dirty="0"/>
              <a:t>Database Services (similar to storage but structured)</a:t>
            </a:r>
          </a:p>
          <a:p>
            <a:pPr marL="285750" indent="-285750">
              <a:lnSpc>
                <a:spcPct val="120000"/>
              </a:lnSpc>
              <a:buFontTx/>
              <a:buChar char="-"/>
            </a:pPr>
            <a:r>
              <a:rPr lang="en-GB" sz="1600" dirty="0"/>
              <a:t>Azure Marketplace (where you go to find these services)</a:t>
            </a:r>
          </a:p>
          <a:p>
            <a:pPr>
              <a:lnSpc>
                <a:spcPct val="120000"/>
              </a:lnSpc>
            </a:pPr>
            <a:endParaRPr lang="en-GB" sz="1600" dirty="0"/>
          </a:p>
          <a:p>
            <a:pPr>
              <a:lnSpc>
                <a:spcPct val="120000"/>
              </a:lnSpc>
            </a:pPr>
            <a:r>
              <a:rPr lang="en-GB" sz="1600" b="1" dirty="0"/>
              <a:t>Compute Services</a:t>
            </a:r>
          </a:p>
          <a:p>
            <a:pPr marL="285750" indent="-285750">
              <a:lnSpc>
                <a:spcPct val="120000"/>
              </a:lnSpc>
              <a:buFontTx/>
              <a:buChar char="-"/>
            </a:pPr>
            <a:r>
              <a:rPr lang="en-GB" sz="1600" dirty="0"/>
              <a:t>Virtual Machine (VM) is IaaS and is a ‘slice’ of a physical machine shared with other customers. But you have full control over it, you can install what you like. Over 200 to chose from (CPU cores, CPU speed, RAM, disk size etc.) </a:t>
            </a:r>
          </a:p>
          <a:p>
            <a:pPr marL="285750" indent="-285750">
              <a:lnSpc>
                <a:spcPct val="120000"/>
              </a:lnSpc>
              <a:buFontTx/>
              <a:buChar char="-"/>
            </a:pPr>
            <a:r>
              <a:rPr lang="en-GB" sz="1600" dirty="0"/>
              <a:t>App services is a PaaS, provide the code and configuration to Azure and they will run it, select the compute required based on your tier etc.</a:t>
            </a:r>
          </a:p>
          <a:p>
            <a:pPr marL="285750" indent="-285750">
              <a:lnSpc>
                <a:spcPct val="120000"/>
              </a:lnSpc>
              <a:buFontTx/>
              <a:buChar char="-"/>
            </a:pPr>
            <a:r>
              <a:rPr lang="en-GB" sz="1600" dirty="0"/>
              <a:t>Containers contain everything the app needs to run in a ‘container or docker image’. Azure Container Instance runs on a single instance and is quick to deploy. Azure Kubernetes Service runs on a cluster of servers (orchestration tool that is used to control running of container instances). You can run a container in a virtual machine.</a:t>
            </a:r>
          </a:p>
          <a:p>
            <a:pPr marL="285750" indent="-285750">
              <a:lnSpc>
                <a:spcPct val="120000"/>
              </a:lnSpc>
              <a:buFontTx/>
              <a:buChar char="-"/>
            </a:pPr>
            <a:r>
              <a:rPr lang="en-GB" sz="1600" dirty="0"/>
              <a:t>Windows Virtual Desktop – intended as a hosted way for company users to access Microsoft Office and other Windows desktop software over RDP that runs in Microsoft's datacentres (which may or may not be Azure). Azure VMs are IaaS. Azure VMs only come with a license to run their own pre-packaged version of Windows, not Office.</a:t>
            </a:r>
          </a:p>
        </p:txBody>
      </p:sp>
    </p:spTree>
    <p:extLst>
      <p:ext uri="{BB962C8B-B14F-4D97-AF65-F5344CB8AC3E}">
        <p14:creationId xmlns:p14="http://schemas.microsoft.com/office/powerpoint/2010/main" val="1830113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5.18</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5390963"/>
          </a:xfrm>
          <a:prstGeom prst="rect">
            <a:avLst/>
          </a:prstGeom>
          <a:noFill/>
        </p:spPr>
        <p:txBody>
          <a:bodyPr wrap="square" rtlCol="0">
            <a:spAutoFit/>
          </a:bodyPr>
          <a:lstStyle/>
          <a:p>
            <a:pPr>
              <a:lnSpc>
                <a:spcPct val="120000"/>
              </a:lnSpc>
            </a:pPr>
            <a:r>
              <a:rPr lang="en-GB" sz="1600" b="1" dirty="0"/>
              <a:t>Networking Services</a:t>
            </a:r>
          </a:p>
          <a:p>
            <a:pPr>
              <a:lnSpc>
                <a:spcPct val="120000"/>
              </a:lnSpc>
            </a:pPr>
            <a:r>
              <a:rPr lang="en-GB" sz="1600" dirty="0"/>
              <a:t>There are 4 different types of networking services, each will be broke down in more detail here</a:t>
            </a:r>
          </a:p>
          <a:p>
            <a:pPr>
              <a:lnSpc>
                <a:spcPct val="120000"/>
              </a:lnSpc>
            </a:pPr>
            <a:endParaRPr lang="en-GB" sz="1600" dirty="0"/>
          </a:p>
          <a:p>
            <a:pPr>
              <a:lnSpc>
                <a:spcPct val="120000"/>
              </a:lnSpc>
            </a:pPr>
            <a:r>
              <a:rPr lang="en-GB" sz="1600" b="1" dirty="0"/>
              <a:t>Connectivity Services</a:t>
            </a:r>
          </a:p>
          <a:p>
            <a:pPr marL="285750" indent="-285750">
              <a:lnSpc>
                <a:spcPct val="120000"/>
              </a:lnSpc>
              <a:buFontTx/>
              <a:buChar char="-"/>
            </a:pPr>
            <a:r>
              <a:rPr lang="en-GB" sz="1600" dirty="0"/>
              <a:t>Virtual Network is effectively what connect you sitting at home or in the office to that resource you're trying to access (say a VM).</a:t>
            </a:r>
          </a:p>
          <a:p>
            <a:pPr marL="285750" indent="-285750">
              <a:lnSpc>
                <a:spcPct val="120000"/>
              </a:lnSpc>
              <a:buFontTx/>
              <a:buChar char="-"/>
            </a:pPr>
            <a:r>
              <a:rPr lang="en-GB" sz="1600" dirty="0"/>
              <a:t>Virtual Private Network (VPN) connects two networks as if they were on the same and securely. This means that if you surf online with a VPN, the VPN server becomes the source of your data. This is often used when connecting to the office from home for example. </a:t>
            </a:r>
          </a:p>
          <a:p>
            <a:pPr marL="285750" indent="-285750">
              <a:lnSpc>
                <a:spcPct val="120000"/>
              </a:lnSpc>
              <a:buFontTx/>
              <a:buChar char="-"/>
            </a:pPr>
            <a:r>
              <a:rPr lang="en-GB" sz="1600" dirty="0"/>
              <a:t>ExpressRoute – high speed private connection to Azure, but you have to pay for it and it doesn’t run on the public internet. </a:t>
            </a:r>
          </a:p>
          <a:p>
            <a:pPr>
              <a:lnSpc>
                <a:spcPct val="120000"/>
              </a:lnSpc>
            </a:pPr>
            <a:endParaRPr lang="en-GB" sz="1600" dirty="0"/>
          </a:p>
          <a:p>
            <a:pPr>
              <a:lnSpc>
                <a:spcPct val="120000"/>
              </a:lnSpc>
            </a:pPr>
            <a:r>
              <a:rPr lang="en-GB" sz="1600" b="1" dirty="0"/>
              <a:t>Protection or Security Services</a:t>
            </a:r>
          </a:p>
          <a:p>
            <a:pPr marL="285750" indent="-285750">
              <a:lnSpc>
                <a:spcPct val="120000"/>
              </a:lnSpc>
              <a:buFontTx/>
              <a:buChar char="-"/>
            </a:pPr>
            <a:r>
              <a:rPr lang="en-GB" sz="1600" dirty="0"/>
              <a:t>DDoS Protection (Distributed Denial of Service) – directing too much traffic to a single destination (e.g. web app) to overwhelm it.</a:t>
            </a:r>
          </a:p>
          <a:p>
            <a:pPr marL="285750" indent="-285750">
              <a:lnSpc>
                <a:spcPct val="120000"/>
              </a:lnSpc>
              <a:buFontTx/>
              <a:buChar char="-"/>
            </a:pPr>
            <a:r>
              <a:rPr lang="en-GB" sz="1600" dirty="0"/>
              <a:t>Azure Firewall (allow or block certain traffic)</a:t>
            </a:r>
          </a:p>
          <a:p>
            <a:pPr marL="285750" indent="-285750">
              <a:lnSpc>
                <a:spcPct val="120000"/>
              </a:lnSpc>
              <a:buFontTx/>
              <a:buChar char="-"/>
            </a:pPr>
            <a:r>
              <a:rPr lang="en-GB" sz="1600" dirty="0"/>
              <a:t>Network Security Groups is a type of firewall with basic static rules or list (such as IP address).</a:t>
            </a:r>
          </a:p>
          <a:p>
            <a:pPr marL="285750" indent="-285750">
              <a:lnSpc>
                <a:spcPct val="120000"/>
              </a:lnSpc>
              <a:buFontTx/>
              <a:buChar char="-"/>
            </a:pPr>
            <a:r>
              <a:rPr lang="en-GB" sz="1600" dirty="0"/>
              <a:t>Private Link</a:t>
            </a:r>
          </a:p>
          <a:p>
            <a:pPr>
              <a:lnSpc>
                <a:spcPct val="120000"/>
              </a:lnSpc>
            </a:pPr>
            <a:endParaRPr lang="en-GB" sz="1600" dirty="0"/>
          </a:p>
          <a:p>
            <a:pPr>
              <a:lnSpc>
                <a:spcPct val="120000"/>
              </a:lnSpc>
            </a:pPr>
            <a:r>
              <a:rPr lang="en-GB" sz="1600" b="1" dirty="0"/>
              <a:t>Delivery Services</a:t>
            </a:r>
          </a:p>
          <a:p>
            <a:pPr>
              <a:lnSpc>
                <a:spcPct val="120000"/>
              </a:lnSpc>
            </a:pPr>
            <a:r>
              <a:rPr lang="en-GB" sz="1600" b="1" dirty="0"/>
              <a:t>All about delivering data to the end user efficiently</a:t>
            </a:r>
          </a:p>
          <a:p>
            <a:pPr>
              <a:lnSpc>
                <a:spcPct val="120000"/>
              </a:lnSpc>
            </a:pPr>
            <a:r>
              <a:rPr lang="en-GB" sz="1600" dirty="0"/>
              <a:t>- Load Balancer (distributes traffic evenly between multiple backend servers</a:t>
            </a:r>
          </a:p>
        </p:txBody>
      </p:sp>
    </p:spTree>
    <p:extLst>
      <p:ext uri="{BB962C8B-B14F-4D97-AF65-F5344CB8AC3E}">
        <p14:creationId xmlns:p14="http://schemas.microsoft.com/office/powerpoint/2010/main" val="165070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5.18</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3322704"/>
          </a:xfrm>
          <a:prstGeom prst="rect">
            <a:avLst/>
          </a:prstGeom>
          <a:noFill/>
        </p:spPr>
        <p:txBody>
          <a:bodyPr wrap="square" rtlCol="0">
            <a:spAutoFit/>
          </a:bodyPr>
          <a:lstStyle/>
          <a:p>
            <a:pPr>
              <a:lnSpc>
                <a:spcPct val="120000"/>
              </a:lnSpc>
            </a:pPr>
            <a:r>
              <a:rPr lang="en-GB" sz="1600" b="1" dirty="0"/>
              <a:t>Delivery Services</a:t>
            </a:r>
          </a:p>
          <a:p>
            <a:pPr>
              <a:lnSpc>
                <a:spcPct val="120000"/>
              </a:lnSpc>
            </a:pPr>
            <a:r>
              <a:rPr lang="en-GB" sz="1600" dirty="0"/>
              <a:t>All about delivering data to the end user efficiently</a:t>
            </a:r>
          </a:p>
          <a:p>
            <a:pPr marL="285750" indent="-285750">
              <a:lnSpc>
                <a:spcPct val="120000"/>
              </a:lnSpc>
              <a:buFontTx/>
              <a:buChar char="-"/>
            </a:pPr>
            <a:r>
              <a:rPr lang="en-GB" sz="1600" dirty="0"/>
              <a:t>Load Balancer (distributes traffic evenly between multiple backend servers).</a:t>
            </a:r>
          </a:p>
          <a:p>
            <a:pPr marL="285750" indent="-285750">
              <a:lnSpc>
                <a:spcPct val="120000"/>
              </a:lnSpc>
              <a:buFontTx/>
              <a:buChar char="-"/>
            </a:pPr>
            <a:r>
              <a:rPr lang="en-GB" sz="1600" dirty="0"/>
              <a:t>Content Delivery Network (CDN) – stores data files closer to the user so things load quicker.</a:t>
            </a:r>
          </a:p>
          <a:p>
            <a:pPr marL="285750" indent="-285750">
              <a:lnSpc>
                <a:spcPct val="120000"/>
              </a:lnSpc>
              <a:buFontTx/>
              <a:buChar char="-"/>
            </a:pPr>
            <a:r>
              <a:rPr lang="en-GB" sz="1600" dirty="0"/>
              <a:t>Azure Front Door Service (combines the above for best user performance).</a:t>
            </a:r>
          </a:p>
          <a:p>
            <a:pPr>
              <a:lnSpc>
                <a:spcPct val="120000"/>
              </a:lnSpc>
            </a:pPr>
            <a:endParaRPr lang="en-GB" sz="1600" dirty="0"/>
          </a:p>
          <a:p>
            <a:pPr>
              <a:lnSpc>
                <a:spcPct val="120000"/>
              </a:lnSpc>
            </a:pPr>
            <a:r>
              <a:rPr lang="en-GB" sz="1600" b="1" dirty="0"/>
              <a:t>Monitoring Services</a:t>
            </a:r>
          </a:p>
          <a:p>
            <a:pPr>
              <a:lnSpc>
                <a:spcPct val="120000"/>
              </a:lnSpc>
            </a:pPr>
            <a:r>
              <a:rPr lang="en-GB" sz="1600" dirty="0"/>
              <a:t>Important to be able to ‘watch’ traffic going over your virtual network and make adjustments where necessary.</a:t>
            </a:r>
          </a:p>
          <a:p>
            <a:pPr marL="285750" indent="-285750">
              <a:lnSpc>
                <a:spcPct val="120000"/>
              </a:lnSpc>
              <a:buFontTx/>
              <a:buChar char="-"/>
            </a:pPr>
            <a:r>
              <a:rPr lang="en-GB" sz="1600" dirty="0"/>
              <a:t>Network Watcher</a:t>
            </a:r>
          </a:p>
          <a:p>
            <a:pPr marL="285750" indent="-285750">
              <a:lnSpc>
                <a:spcPct val="120000"/>
              </a:lnSpc>
              <a:buFontTx/>
              <a:buChar char="-"/>
            </a:pPr>
            <a:r>
              <a:rPr lang="en-GB" sz="1600" dirty="0"/>
              <a:t>ExpressRoute Monitor</a:t>
            </a:r>
          </a:p>
          <a:p>
            <a:pPr marL="285750" indent="-285750">
              <a:lnSpc>
                <a:spcPct val="120000"/>
              </a:lnSpc>
              <a:buFontTx/>
              <a:buChar char="-"/>
            </a:pPr>
            <a:r>
              <a:rPr lang="en-GB" sz="1600" dirty="0"/>
              <a:t>Azure Monitor</a:t>
            </a:r>
          </a:p>
        </p:txBody>
      </p:sp>
    </p:spTree>
    <p:extLst>
      <p:ext uri="{BB962C8B-B14F-4D97-AF65-F5344CB8AC3E}">
        <p14:creationId xmlns:p14="http://schemas.microsoft.com/office/powerpoint/2010/main" val="1328778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3913635"/>
          </a:xfrm>
          <a:prstGeom prst="rect">
            <a:avLst/>
          </a:prstGeom>
          <a:noFill/>
        </p:spPr>
        <p:txBody>
          <a:bodyPr wrap="square" rtlCol="0">
            <a:spAutoFit/>
          </a:bodyPr>
          <a:lstStyle/>
          <a:p>
            <a:pPr>
              <a:lnSpc>
                <a:spcPct val="120000"/>
              </a:lnSpc>
            </a:pPr>
            <a:r>
              <a:rPr lang="en-GB" sz="1600" b="1" dirty="0"/>
              <a:t>Setting up a Virtual Machine</a:t>
            </a:r>
          </a:p>
          <a:p>
            <a:pPr>
              <a:lnSpc>
                <a:spcPct val="120000"/>
              </a:lnSpc>
            </a:pPr>
            <a:endParaRPr lang="en-GB" sz="1600" b="1" dirty="0"/>
          </a:p>
          <a:p>
            <a:pPr>
              <a:lnSpc>
                <a:spcPct val="120000"/>
              </a:lnSpc>
            </a:pPr>
            <a:r>
              <a:rPr lang="en-GB" sz="1600" dirty="0"/>
              <a:t>The first thing we need to do is create a virtual network. Virtual machines can be created in the same virtual network and they can connect to each other using private IP addresses. Virtual machines can connect if they're in different subnets. They connect without the need to configure a gateway or use public IP addresses. To put VMs into a virtual network, you create the virtual network. As you create each VM, you assign it to the virtual network and subnet. Virtual machines acquire their network settings during deployment or </a:t>
            </a:r>
            <a:r>
              <a:rPr lang="en-GB" sz="1600" dirty="0" err="1"/>
              <a:t>startup</a:t>
            </a:r>
            <a:r>
              <a:rPr lang="en-GB" sz="1600" dirty="0"/>
              <a:t>.</a:t>
            </a:r>
          </a:p>
          <a:p>
            <a:pPr>
              <a:lnSpc>
                <a:spcPct val="120000"/>
              </a:lnSpc>
            </a:pPr>
            <a:endParaRPr lang="en-GB" sz="1600" dirty="0"/>
          </a:p>
          <a:p>
            <a:pPr>
              <a:lnSpc>
                <a:spcPct val="120000"/>
              </a:lnSpc>
            </a:pPr>
            <a:r>
              <a:rPr lang="en-GB" sz="1600" dirty="0"/>
              <a:t>Virtual machines are assigned an IP address when they're deployed. When you deploy multiple VMs into a virtual network or subnet, they're assigned IP addresses as they boot up.</a:t>
            </a:r>
          </a:p>
          <a:p>
            <a:pPr>
              <a:lnSpc>
                <a:spcPct val="120000"/>
              </a:lnSpc>
            </a:pPr>
            <a:endParaRPr lang="en-GB" sz="1600" dirty="0"/>
          </a:p>
          <a:p>
            <a:pPr>
              <a:lnSpc>
                <a:spcPct val="120000"/>
              </a:lnSpc>
            </a:pPr>
            <a:r>
              <a:rPr lang="en-GB" sz="1600" dirty="0"/>
              <a:t>Note we can enable auto shutdown which will automatically shutdown the VM at a specified time in order to prevent unwanted costs. Note VM’s are charged hourly. Also note that we’re going to be paying even when the machine is ‘off’. This is because there is storage on the VM that needs to be there constantly in order to be able to log back in and start where we left off (only the CPU and RAM isn’t in use).</a:t>
            </a:r>
          </a:p>
        </p:txBody>
      </p:sp>
    </p:spTree>
    <p:extLst>
      <p:ext uri="{BB962C8B-B14F-4D97-AF65-F5344CB8AC3E}">
        <p14:creationId xmlns:p14="http://schemas.microsoft.com/office/powerpoint/2010/main" val="350065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5.22, 5.25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4800032"/>
          </a:xfrm>
          <a:prstGeom prst="rect">
            <a:avLst/>
          </a:prstGeom>
          <a:noFill/>
        </p:spPr>
        <p:txBody>
          <a:bodyPr wrap="square" rtlCol="0">
            <a:spAutoFit/>
          </a:bodyPr>
          <a:lstStyle/>
          <a:p>
            <a:pPr>
              <a:lnSpc>
                <a:spcPct val="120000"/>
              </a:lnSpc>
            </a:pPr>
            <a:r>
              <a:rPr lang="en-GB" sz="1600" b="1" dirty="0"/>
              <a:t>Storage Services</a:t>
            </a:r>
          </a:p>
          <a:p>
            <a:pPr>
              <a:lnSpc>
                <a:spcPct val="120000"/>
              </a:lnSpc>
            </a:pPr>
            <a:r>
              <a:rPr lang="en-GB" sz="1600" dirty="0"/>
              <a:t>One of the three foundations of cloud computing: storage, compute and networking (we need data in storage, and compute to run things on that data, and networking to connect to that data and compute). </a:t>
            </a:r>
          </a:p>
          <a:p>
            <a:pPr marL="285750" indent="-285750">
              <a:lnSpc>
                <a:spcPct val="120000"/>
              </a:lnSpc>
              <a:buFontTx/>
              <a:buChar char="-"/>
            </a:pPr>
            <a:r>
              <a:rPr lang="en-GB" sz="1600" dirty="0"/>
              <a:t>Most commonly use General Purpose v2 (gpv2) with blobs, tables, queues and files. </a:t>
            </a:r>
          </a:p>
          <a:p>
            <a:pPr marL="285750" indent="-285750">
              <a:lnSpc>
                <a:spcPct val="120000"/>
              </a:lnSpc>
              <a:buFontTx/>
              <a:buChar char="-"/>
            </a:pPr>
            <a:r>
              <a:rPr lang="en-GB" sz="1600" dirty="0"/>
              <a:t>Typically charged at a few cents per Gb per month.</a:t>
            </a:r>
          </a:p>
          <a:p>
            <a:pPr marL="285750" indent="-285750">
              <a:lnSpc>
                <a:spcPct val="120000"/>
              </a:lnSpc>
              <a:buFontTx/>
              <a:buChar char="-"/>
            </a:pPr>
            <a:r>
              <a:rPr lang="en-GB" sz="1600" dirty="0"/>
              <a:t>Many options to chose from: access tier (hot, cool, archive), performance tiers, location, replication (by default 3 copies in one region or you can do 6 copies in two regions) etc.</a:t>
            </a:r>
          </a:p>
          <a:p>
            <a:pPr marL="285750" indent="-285750">
              <a:lnSpc>
                <a:spcPct val="120000"/>
              </a:lnSpc>
              <a:buFontTx/>
              <a:buChar char="-"/>
            </a:pPr>
            <a:r>
              <a:rPr lang="en-GB" sz="1600" dirty="0"/>
              <a:t>Azure Private endpoint is the fundamental building block for Private Link in Azure. It enables Azure resources, like virtual machines (VMs), to communicate with Private Link resources privately.</a:t>
            </a:r>
          </a:p>
          <a:p>
            <a:pPr marL="285750" indent="-285750">
              <a:lnSpc>
                <a:spcPct val="120000"/>
              </a:lnSpc>
              <a:buFontTx/>
              <a:buChar char="-"/>
            </a:pPr>
            <a:endParaRPr lang="en-GB" sz="1600" dirty="0"/>
          </a:p>
          <a:p>
            <a:pPr>
              <a:lnSpc>
                <a:spcPct val="120000"/>
              </a:lnSpc>
            </a:pPr>
            <a:r>
              <a:rPr lang="en-GB" sz="1600" b="1" dirty="0"/>
              <a:t>Azure Database Services </a:t>
            </a:r>
          </a:p>
          <a:p>
            <a:pPr marL="285750" indent="-285750">
              <a:lnSpc>
                <a:spcPct val="120000"/>
              </a:lnSpc>
              <a:buFontTx/>
              <a:buChar char="-"/>
            </a:pPr>
            <a:r>
              <a:rPr lang="en-GB" sz="1600" dirty="0"/>
              <a:t>Cosmos DB (NoSQL – not only SQL, very fast sub-10ms response to queries).</a:t>
            </a:r>
          </a:p>
          <a:p>
            <a:pPr marL="285750" indent="-285750">
              <a:lnSpc>
                <a:spcPct val="120000"/>
              </a:lnSpc>
              <a:buFontTx/>
              <a:buChar char="-"/>
            </a:pPr>
            <a:r>
              <a:rPr lang="en-GB" sz="1600" dirty="0"/>
              <a:t>Azure SQL Database </a:t>
            </a:r>
          </a:p>
          <a:p>
            <a:pPr marL="285750" indent="-285750">
              <a:lnSpc>
                <a:spcPct val="120000"/>
              </a:lnSpc>
              <a:buFontTx/>
              <a:buChar char="-"/>
            </a:pPr>
            <a:r>
              <a:rPr lang="en-GB" sz="1600" dirty="0"/>
              <a:t>Azure Database for MySQL</a:t>
            </a:r>
          </a:p>
          <a:p>
            <a:pPr marL="285750" indent="-285750">
              <a:lnSpc>
                <a:spcPct val="120000"/>
              </a:lnSpc>
              <a:buFontTx/>
              <a:buChar char="-"/>
            </a:pPr>
            <a:r>
              <a:rPr lang="en-GB" sz="1600" dirty="0"/>
              <a:t>Azure Database for PostgreSQL (opensource)</a:t>
            </a:r>
          </a:p>
          <a:p>
            <a:pPr marL="285750" indent="-285750">
              <a:lnSpc>
                <a:spcPct val="120000"/>
              </a:lnSpc>
              <a:buFontTx/>
              <a:buChar char="-"/>
            </a:pPr>
            <a:r>
              <a:rPr lang="en-GB" sz="1600" dirty="0"/>
              <a:t>SQL Managed Instance</a:t>
            </a:r>
          </a:p>
        </p:txBody>
      </p:sp>
      <p:sp>
        <p:nvSpPr>
          <p:cNvPr id="14" name="TextBox 13">
            <a:extLst>
              <a:ext uri="{FF2B5EF4-FFF2-40B4-BE49-F238E27FC236}">
                <a16:creationId xmlns:a16="http://schemas.microsoft.com/office/drawing/2014/main" id="{FE1E8EAB-63A0-4AE2-90AA-ED0F9406BC87}"/>
              </a:ext>
            </a:extLst>
          </p:cNvPr>
          <p:cNvSpPr txBox="1"/>
          <p:nvPr/>
        </p:nvSpPr>
        <p:spPr>
          <a:xfrm>
            <a:off x="5715690" y="3669863"/>
            <a:ext cx="6094602" cy="430887"/>
          </a:xfrm>
          <a:prstGeom prst="rect">
            <a:avLst/>
          </a:prstGeom>
          <a:noFill/>
        </p:spPr>
        <p:txBody>
          <a:bodyPr wrap="square">
            <a:spAutoFit/>
          </a:bodyPr>
          <a:lstStyle/>
          <a:p>
            <a:r>
              <a:rPr lang="en-GB" sz="1050" i="1" dirty="0">
                <a:hlinkClick r:id="rId3"/>
              </a:rPr>
              <a:t>https://docs.microsoft.com/en-us/azure/private-link/tutorial-private-endpoint-storage-portal</a:t>
            </a:r>
            <a:endParaRPr lang="en-GB" sz="1050" i="1" dirty="0"/>
          </a:p>
          <a:p>
            <a:endParaRPr lang="en-GB" sz="1050" i="1" dirty="0"/>
          </a:p>
        </p:txBody>
      </p:sp>
    </p:spTree>
    <p:extLst>
      <p:ext uri="{BB962C8B-B14F-4D97-AF65-F5344CB8AC3E}">
        <p14:creationId xmlns:p14="http://schemas.microsoft.com/office/powerpoint/2010/main" val="1492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2.5, 2.6, 2.7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 name="TextBox 1">
            <a:extLst>
              <a:ext uri="{FF2B5EF4-FFF2-40B4-BE49-F238E27FC236}">
                <a16:creationId xmlns:a16="http://schemas.microsoft.com/office/drawing/2014/main" id="{0CD0CB28-8EEB-4C99-B042-4DF35ADBC008}"/>
              </a:ext>
            </a:extLst>
          </p:cNvPr>
          <p:cNvSpPr txBox="1"/>
          <p:nvPr/>
        </p:nvSpPr>
        <p:spPr>
          <a:xfrm>
            <a:off x="276015" y="1084778"/>
            <a:ext cx="11639970" cy="700448"/>
          </a:xfrm>
          <a:prstGeom prst="rect">
            <a:avLst/>
          </a:prstGeom>
          <a:noFill/>
        </p:spPr>
        <p:txBody>
          <a:bodyPr wrap="square" rtlCol="0">
            <a:spAutoFit/>
          </a:bodyPr>
          <a:lstStyle/>
          <a:p>
            <a:pPr algn="ctr">
              <a:lnSpc>
                <a:spcPct val="120000"/>
              </a:lnSpc>
            </a:pPr>
            <a:r>
              <a:rPr lang="en-GB" b="1" dirty="0"/>
              <a:t>Describe Cloud Concepts (20-25%)</a:t>
            </a:r>
          </a:p>
          <a:p>
            <a:pPr>
              <a:lnSpc>
                <a:spcPct val="120000"/>
              </a:lnSpc>
            </a:pPr>
            <a:r>
              <a:rPr lang="en-GB" sz="1600" b="1" dirty="0"/>
              <a:t>Benefits of Cloud Computing</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7279" y="1885464"/>
            <a:ext cx="11777441" cy="4637552"/>
          </a:xfrm>
          <a:prstGeom prst="rect">
            <a:avLst/>
          </a:prstGeom>
          <a:noFill/>
        </p:spPr>
        <p:txBody>
          <a:bodyPr wrap="square" rtlCol="0">
            <a:spAutoFit/>
          </a:bodyPr>
          <a:lstStyle/>
          <a:p>
            <a:pPr>
              <a:lnSpc>
                <a:spcPct val="120000"/>
              </a:lnSpc>
            </a:pPr>
            <a:r>
              <a:rPr lang="en-GB" sz="1300" b="1" dirty="0"/>
              <a:t>Cost Saving</a:t>
            </a:r>
          </a:p>
          <a:p>
            <a:pPr marL="285750" indent="-285750">
              <a:lnSpc>
                <a:spcPct val="120000"/>
              </a:lnSpc>
              <a:buFontTx/>
              <a:buChar char="-"/>
            </a:pPr>
            <a:r>
              <a:rPr lang="en-GB" sz="1300" dirty="0"/>
              <a:t>Generally cloud companies can manage a server much cheaper than you can. More efficient air-conditioning, bulk buying hardware (economies of scale)</a:t>
            </a:r>
          </a:p>
          <a:p>
            <a:pPr marL="285750" indent="-285750">
              <a:lnSpc>
                <a:spcPct val="120000"/>
              </a:lnSpc>
              <a:buFontTx/>
              <a:buChar char="-"/>
            </a:pPr>
            <a:r>
              <a:rPr lang="en-GB" sz="1300" dirty="0"/>
              <a:t>Don’t have to overprovision resources like you do in your own environment. This is auto scaled, you pay for what you use.</a:t>
            </a:r>
          </a:p>
          <a:p>
            <a:pPr marL="285750" indent="-285750">
              <a:lnSpc>
                <a:spcPct val="120000"/>
              </a:lnSpc>
              <a:buFontTx/>
              <a:buChar char="-"/>
            </a:pPr>
            <a:r>
              <a:rPr lang="en-GB" sz="1300" dirty="0" err="1"/>
              <a:t>CapEx</a:t>
            </a:r>
            <a:r>
              <a:rPr lang="en-GB" sz="1300" dirty="0"/>
              <a:t> (capital expenditure) is money invested in assets like computers that return investment over time. </a:t>
            </a:r>
            <a:r>
              <a:rPr lang="en-GB" sz="1300" dirty="0" err="1"/>
              <a:t>OpEx</a:t>
            </a:r>
            <a:r>
              <a:rPr lang="en-GB" sz="1300" dirty="0"/>
              <a:t> (operational expenditure) is  money spent on day to day operating expenditure. All of a sudden instead of having to invest loads of money in hardware in one go, we now don’t need any </a:t>
            </a:r>
            <a:r>
              <a:rPr lang="en-GB" sz="1300" dirty="0" err="1"/>
              <a:t>CapEx</a:t>
            </a:r>
            <a:r>
              <a:rPr lang="en-GB" sz="1300" dirty="0"/>
              <a:t> on servers, paying for the cloud is entirely </a:t>
            </a:r>
            <a:r>
              <a:rPr lang="en-GB" sz="1300" dirty="0" err="1"/>
              <a:t>OpEx</a:t>
            </a:r>
            <a:r>
              <a:rPr lang="en-GB" sz="1300" dirty="0"/>
              <a:t> and this is better for tax purposes, to have only a steady amount of money going out.</a:t>
            </a:r>
          </a:p>
          <a:p>
            <a:pPr marL="285750" indent="-285750">
              <a:lnSpc>
                <a:spcPct val="120000"/>
              </a:lnSpc>
              <a:buFontTx/>
              <a:buChar char="-"/>
            </a:pPr>
            <a:endParaRPr lang="en-GB" sz="1300" dirty="0"/>
          </a:p>
          <a:p>
            <a:pPr>
              <a:lnSpc>
                <a:spcPct val="120000"/>
              </a:lnSpc>
            </a:pPr>
            <a:r>
              <a:rPr lang="en-GB" sz="1300" b="1" dirty="0"/>
              <a:t>Agility </a:t>
            </a:r>
            <a:r>
              <a:rPr lang="en-GB" sz="1300" dirty="0"/>
              <a:t>(respond to marketplace, to demand etc.)</a:t>
            </a:r>
          </a:p>
          <a:p>
            <a:pPr marL="285750" indent="-285750">
              <a:lnSpc>
                <a:spcPct val="120000"/>
              </a:lnSpc>
              <a:buFontTx/>
              <a:buChar char="-"/>
            </a:pPr>
            <a:r>
              <a:rPr lang="en-GB" sz="1300" dirty="0"/>
              <a:t>Agility is the ability to change rapidly based on changes to the market or environment (say you have a critical period of the day, for an hour then you can add more servers.)</a:t>
            </a:r>
          </a:p>
          <a:p>
            <a:pPr marL="285750" indent="-285750">
              <a:lnSpc>
                <a:spcPct val="120000"/>
              </a:lnSpc>
              <a:buFontTx/>
              <a:buChar char="-"/>
            </a:pPr>
            <a:r>
              <a:rPr lang="en-GB" sz="1300" dirty="0"/>
              <a:t>Elasticity is the ability of a system to automatically grow and shrink based on application demand. </a:t>
            </a:r>
          </a:p>
          <a:p>
            <a:pPr>
              <a:lnSpc>
                <a:spcPct val="120000"/>
              </a:lnSpc>
            </a:pPr>
            <a:endParaRPr lang="en-GB" sz="1300" dirty="0"/>
          </a:p>
          <a:p>
            <a:pPr>
              <a:lnSpc>
                <a:spcPct val="120000"/>
              </a:lnSpc>
            </a:pPr>
            <a:r>
              <a:rPr lang="en-GB" sz="1300" b="1" dirty="0"/>
              <a:t>Availability</a:t>
            </a:r>
            <a:r>
              <a:rPr lang="en-GB" sz="1300" dirty="0"/>
              <a:t> (often have duplicate data on the cloud so if a storm hits one centre, the application can still function as normal)</a:t>
            </a:r>
          </a:p>
          <a:p>
            <a:pPr marL="285750" indent="-285750">
              <a:lnSpc>
                <a:spcPct val="120000"/>
              </a:lnSpc>
              <a:buFontTx/>
              <a:buChar char="-"/>
            </a:pPr>
            <a:r>
              <a:rPr lang="en-GB" sz="1300" dirty="0"/>
              <a:t>Generally achievable to get four nines availability (99.99%). That equates to around 4 minutes a month of downtime. Importance of this depends on the use case of the application. Maybe its internal and only being used 9-5, that will have lower importance that say Facebook.</a:t>
            </a:r>
          </a:p>
          <a:p>
            <a:pPr marL="285750" indent="-285750">
              <a:lnSpc>
                <a:spcPct val="120000"/>
              </a:lnSpc>
              <a:buFontTx/>
              <a:buChar char="-"/>
            </a:pPr>
            <a:r>
              <a:rPr lang="en-GB" sz="1300" dirty="0"/>
              <a:t>Disaster recover is the ability of a system to recover from failure within a period of time and how much data is lost. Can be done easily and automatically in the cloud.</a:t>
            </a:r>
          </a:p>
          <a:p>
            <a:pPr>
              <a:lnSpc>
                <a:spcPct val="120000"/>
              </a:lnSpc>
            </a:pPr>
            <a:r>
              <a:rPr lang="en-GB" sz="1300" b="1" dirty="0"/>
              <a:t>Scalability</a:t>
            </a:r>
          </a:p>
          <a:p>
            <a:pPr marL="285750" indent="-285750">
              <a:lnSpc>
                <a:spcPct val="120000"/>
              </a:lnSpc>
              <a:buFontTx/>
              <a:buChar char="-"/>
            </a:pPr>
            <a:r>
              <a:rPr lang="en-GB" sz="1300" dirty="0"/>
              <a:t>Scaling out = adding more resource e.g. more VMs. </a:t>
            </a:r>
          </a:p>
          <a:p>
            <a:pPr marL="285750" indent="-285750">
              <a:lnSpc>
                <a:spcPct val="120000"/>
              </a:lnSpc>
              <a:buFontTx/>
              <a:buChar char="-"/>
            </a:pPr>
            <a:r>
              <a:rPr lang="en-GB" sz="1300" dirty="0"/>
              <a:t>Scaling up = adding more  power to existing resource e.g. more CPU </a:t>
            </a:r>
          </a:p>
        </p:txBody>
      </p:sp>
    </p:spTree>
    <p:extLst>
      <p:ext uri="{BB962C8B-B14F-4D97-AF65-F5344CB8AC3E}">
        <p14:creationId xmlns:p14="http://schemas.microsoft.com/office/powerpoint/2010/main" val="427339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5.26</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1845377"/>
          </a:xfrm>
          <a:prstGeom prst="rect">
            <a:avLst/>
          </a:prstGeom>
          <a:noFill/>
        </p:spPr>
        <p:txBody>
          <a:bodyPr wrap="square" rtlCol="0">
            <a:spAutoFit/>
          </a:bodyPr>
          <a:lstStyle/>
          <a:p>
            <a:pPr>
              <a:lnSpc>
                <a:spcPct val="120000"/>
              </a:lnSpc>
            </a:pPr>
            <a:r>
              <a:rPr lang="en-GB" sz="1600" b="1" dirty="0"/>
              <a:t>Azure Marketplace</a:t>
            </a:r>
          </a:p>
          <a:p>
            <a:pPr marL="285750" indent="-285750">
              <a:lnSpc>
                <a:spcPct val="120000"/>
              </a:lnSpc>
              <a:buFontTx/>
              <a:buChar char="-"/>
            </a:pPr>
            <a:r>
              <a:rPr lang="en-GB" sz="1600" dirty="0"/>
              <a:t>User interface where Azure list the services available for use. </a:t>
            </a:r>
          </a:p>
          <a:p>
            <a:pPr marL="285750" indent="-285750">
              <a:lnSpc>
                <a:spcPct val="120000"/>
              </a:lnSpc>
              <a:buFontTx/>
              <a:buChar char="-"/>
            </a:pPr>
            <a:r>
              <a:rPr lang="en-GB" sz="1600" dirty="0"/>
              <a:t>Note that its not only Microsoft products on here. </a:t>
            </a:r>
          </a:p>
          <a:p>
            <a:pPr marL="285750" indent="-285750">
              <a:lnSpc>
                <a:spcPct val="120000"/>
              </a:lnSpc>
              <a:buFontTx/>
              <a:buChar char="-"/>
            </a:pPr>
            <a:r>
              <a:rPr lang="en-GB" sz="1600" dirty="0"/>
              <a:t>There are loads to chose from. For example we can get a VM with SQL already installed. Note can also setup our own VM with everything we want installed on it. This is called a virtual machine image. Say we want anaconda, PostgreSQL and office installed. We do this and then effectively set it as a template so other users can spin up a VM instance with the same setup.</a:t>
            </a:r>
          </a:p>
        </p:txBody>
      </p:sp>
    </p:spTree>
    <p:extLst>
      <p:ext uri="{BB962C8B-B14F-4D97-AF65-F5344CB8AC3E}">
        <p14:creationId xmlns:p14="http://schemas.microsoft.com/office/powerpoint/2010/main" val="24848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6</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Tree>
    <p:extLst>
      <p:ext uri="{BB962C8B-B14F-4D97-AF65-F5344CB8AC3E}">
        <p14:creationId xmlns:p14="http://schemas.microsoft.com/office/powerpoint/2010/main" val="225642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6.27, 6.28</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618855"/>
            <a:ext cx="11621342" cy="4209101"/>
          </a:xfrm>
          <a:prstGeom prst="rect">
            <a:avLst/>
          </a:prstGeom>
          <a:noFill/>
        </p:spPr>
        <p:txBody>
          <a:bodyPr wrap="square" rtlCol="0">
            <a:spAutoFit/>
          </a:bodyPr>
          <a:lstStyle/>
          <a:p>
            <a:pPr>
              <a:lnSpc>
                <a:spcPct val="120000"/>
              </a:lnSpc>
            </a:pPr>
            <a:r>
              <a:rPr lang="en-GB" sz="1600" b="1" dirty="0"/>
              <a:t>Internet of Things (IoT)</a:t>
            </a:r>
          </a:p>
          <a:p>
            <a:pPr marL="285750" indent="-285750">
              <a:lnSpc>
                <a:spcPct val="120000"/>
              </a:lnSpc>
              <a:buFontTx/>
              <a:buChar char="-"/>
            </a:pPr>
            <a:r>
              <a:rPr lang="en-GB" sz="1600" dirty="0"/>
              <a:t>IoT Hub (receiving small and limited pieces of data coming in from many sources - like a smart fridge for example)</a:t>
            </a:r>
          </a:p>
          <a:p>
            <a:pPr marL="285750" indent="-285750">
              <a:lnSpc>
                <a:spcPct val="120000"/>
              </a:lnSpc>
              <a:buFontTx/>
              <a:buChar char="-"/>
            </a:pPr>
            <a:r>
              <a:rPr lang="en-GB" sz="1600" dirty="0"/>
              <a:t>IoT Central: connect monitor and manage IoT assets at scale.</a:t>
            </a:r>
          </a:p>
          <a:p>
            <a:pPr marL="285750" indent="-285750">
              <a:lnSpc>
                <a:spcPct val="120000"/>
              </a:lnSpc>
              <a:buFontTx/>
              <a:buChar char="-"/>
            </a:pPr>
            <a:r>
              <a:rPr lang="en-GB" sz="1600" dirty="0"/>
              <a:t>Azure Sphere (platform to maintain security of a device like the one above – includes a silicone chip and ‘Sphere operating system’)</a:t>
            </a:r>
          </a:p>
          <a:p>
            <a:pPr marL="285750" indent="-285750">
              <a:lnSpc>
                <a:spcPct val="120000"/>
              </a:lnSpc>
              <a:buFontTx/>
              <a:buChar char="-"/>
            </a:pPr>
            <a:endParaRPr lang="en-GB" sz="1600" dirty="0"/>
          </a:p>
          <a:p>
            <a:pPr>
              <a:lnSpc>
                <a:spcPct val="120000"/>
              </a:lnSpc>
            </a:pPr>
            <a:r>
              <a:rPr lang="en-GB" sz="1600" b="1" dirty="0"/>
              <a:t>Big Data and Analytics</a:t>
            </a:r>
          </a:p>
          <a:p>
            <a:pPr>
              <a:lnSpc>
                <a:spcPct val="120000"/>
              </a:lnSpc>
            </a:pPr>
            <a:r>
              <a:rPr lang="en-GB" sz="1600" dirty="0"/>
              <a:t>First lets discuss the concept of a data warehouse. Originally reports (analytics) were run on databases themselves. This slowed down the day to day operations required with that DB. So data is pulled out the data that is needed for reporting and placing it into its own database (could be done overnight). Can now modify or trim this new database (or data warehouse) without fear that it will upset operations.</a:t>
            </a:r>
          </a:p>
          <a:p>
            <a:pPr marL="285750" indent="-285750">
              <a:lnSpc>
                <a:spcPct val="120000"/>
              </a:lnSpc>
              <a:buFontTx/>
              <a:buChar char="-"/>
            </a:pPr>
            <a:r>
              <a:rPr lang="en-GB" sz="1600" dirty="0"/>
              <a:t>Azure Synapse Analytics (formerly SQL Data Warehouse). </a:t>
            </a:r>
          </a:p>
          <a:p>
            <a:pPr marL="285750" indent="-285750">
              <a:lnSpc>
                <a:spcPct val="120000"/>
              </a:lnSpc>
              <a:buFontTx/>
              <a:buChar char="-"/>
            </a:pPr>
            <a:r>
              <a:rPr lang="en-GB" sz="1600" dirty="0"/>
              <a:t>Open source big data solution is Apache Hadoop. Microsoft do offer Apache products as managed products whether they be PaaS or SaaS. All these managed Apache products fall under HDInsight.</a:t>
            </a:r>
          </a:p>
          <a:p>
            <a:pPr marL="285750" indent="-285750">
              <a:lnSpc>
                <a:spcPct val="120000"/>
              </a:lnSpc>
              <a:buFontTx/>
              <a:buChar char="-"/>
            </a:pPr>
            <a:r>
              <a:rPr lang="en-GB" sz="1600" dirty="0"/>
              <a:t>Azure Databricks (also opensource) – data analytics platform. You can run different processes in a </a:t>
            </a:r>
            <a:r>
              <a:rPr lang="en-GB" sz="1600" dirty="0" err="1"/>
              <a:t>databricks</a:t>
            </a:r>
            <a:r>
              <a:rPr lang="en-GB" sz="1600" dirty="0"/>
              <a:t> environment, main functionality appears to be using a jupyter notebook. ML dependencies in here like </a:t>
            </a:r>
            <a:r>
              <a:rPr lang="en-GB" sz="1600" dirty="0" err="1"/>
              <a:t>tensorflow</a:t>
            </a:r>
            <a:r>
              <a:rPr lang="en-GB" sz="1600" dirty="0"/>
              <a:t>.</a:t>
            </a:r>
          </a:p>
        </p:txBody>
      </p:sp>
      <p:sp>
        <p:nvSpPr>
          <p:cNvPr id="13" name="TextBox 12">
            <a:extLst>
              <a:ext uri="{FF2B5EF4-FFF2-40B4-BE49-F238E27FC236}">
                <a16:creationId xmlns:a16="http://schemas.microsoft.com/office/drawing/2014/main" id="{11435686-3BEE-4FF0-B910-717E43F6DB9F}"/>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Core Solutions and Management Tools (10-15%)</a:t>
            </a:r>
          </a:p>
        </p:txBody>
      </p:sp>
    </p:spTree>
    <p:extLst>
      <p:ext uri="{BB962C8B-B14F-4D97-AF65-F5344CB8AC3E}">
        <p14:creationId xmlns:p14="http://schemas.microsoft.com/office/powerpoint/2010/main" val="1680829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6.30, 6.31, 6.32</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253712"/>
            <a:ext cx="11621342" cy="5095497"/>
          </a:xfrm>
          <a:prstGeom prst="rect">
            <a:avLst/>
          </a:prstGeom>
          <a:noFill/>
        </p:spPr>
        <p:txBody>
          <a:bodyPr wrap="square" rtlCol="0">
            <a:spAutoFit/>
          </a:bodyPr>
          <a:lstStyle/>
          <a:p>
            <a:pPr>
              <a:lnSpc>
                <a:spcPct val="120000"/>
              </a:lnSpc>
            </a:pPr>
            <a:r>
              <a:rPr lang="en-GB" sz="1600" b="1" dirty="0"/>
              <a:t>Artificial Intelligence AI</a:t>
            </a:r>
          </a:p>
          <a:p>
            <a:pPr marL="285750" indent="-285750">
              <a:lnSpc>
                <a:spcPct val="120000"/>
              </a:lnSpc>
              <a:buFontTx/>
              <a:buChar char="-"/>
            </a:pPr>
            <a:r>
              <a:rPr lang="en-GB" sz="1600" dirty="0"/>
              <a:t>Azure Machine Learning</a:t>
            </a:r>
          </a:p>
          <a:p>
            <a:pPr marL="285750" indent="-285750">
              <a:lnSpc>
                <a:spcPct val="120000"/>
              </a:lnSpc>
              <a:buFontTx/>
              <a:buChar char="-"/>
            </a:pPr>
            <a:r>
              <a:rPr lang="en-GB" sz="1600" dirty="0"/>
              <a:t>Cognitive Services (pre-trained computer vision models, NLP models such as translators that understand the context of a sentence etc.)</a:t>
            </a:r>
          </a:p>
          <a:p>
            <a:pPr marL="285750" indent="-285750">
              <a:lnSpc>
                <a:spcPct val="120000"/>
              </a:lnSpc>
              <a:buFontTx/>
              <a:buChar char="-"/>
            </a:pPr>
            <a:r>
              <a:rPr lang="en-GB" sz="1600" dirty="0"/>
              <a:t>Azure Bot Services (natural language chatbot service – front end that allows users to ask questions)</a:t>
            </a:r>
          </a:p>
          <a:p>
            <a:pPr>
              <a:lnSpc>
                <a:spcPct val="120000"/>
              </a:lnSpc>
            </a:pPr>
            <a:endParaRPr lang="en-GB" sz="1600" dirty="0"/>
          </a:p>
          <a:p>
            <a:pPr>
              <a:lnSpc>
                <a:spcPct val="120000"/>
              </a:lnSpc>
            </a:pPr>
            <a:r>
              <a:rPr lang="en-GB" sz="1600" b="1" dirty="0"/>
              <a:t>Azure Functions</a:t>
            </a:r>
          </a:p>
          <a:p>
            <a:pPr marL="285750" indent="-285750">
              <a:lnSpc>
                <a:spcPct val="120000"/>
              </a:lnSpc>
              <a:buFontTx/>
              <a:buChar char="-"/>
            </a:pPr>
            <a:r>
              <a:rPr lang="en-GB" sz="1600" dirty="0"/>
              <a:t>Much smaller bits of code that are hosted directly within Azure. So you may want a small function to run when something happens. Ordinarily you’d need to spin up a VM and have it constantly running, looking for when to run the function. Azure functions removes this requirement making the process simpler. It’s serverless (we don’t pick the CPU, RAM etc.) </a:t>
            </a:r>
          </a:p>
          <a:p>
            <a:pPr marL="285750" indent="-285750">
              <a:lnSpc>
                <a:spcPct val="120000"/>
              </a:lnSpc>
              <a:buFontTx/>
              <a:buChar char="-"/>
            </a:pPr>
            <a:r>
              <a:rPr lang="en-GB" sz="1600" dirty="0"/>
              <a:t>1 million executions per month is free. </a:t>
            </a:r>
          </a:p>
          <a:p>
            <a:pPr>
              <a:lnSpc>
                <a:spcPct val="120000"/>
              </a:lnSpc>
            </a:pPr>
            <a:endParaRPr lang="en-GB" sz="1600" dirty="0"/>
          </a:p>
          <a:p>
            <a:pPr>
              <a:lnSpc>
                <a:spcPct val="120000"/>
              </a:lnSpc>
            </a:pPr>
            <a:r>
              <a:rPr lang="en-GB" sz="1600" b="1" dirty="0"/>
              <a:t>Logic Apps</a:t>
            </a:r>
          </a:p>
          <a:p>
            <a:pPr marL="285750" indent="-285750">
              <a:lnSpc>
                <a:spcPct val="120000"/>
              </a:lnSpc>
              <a:buFontTx/>
              <a:buChar char="-"/>
            </a:pPr>
            <a:r>
              <a:rPr lang="en-GB" sz="1600" dirty="0"/>
              <a:t>Workflow service, effectively chained functions.</a:t>
            </a:r>
          </a:p>
          <a:p>
            <a:pPr marL="285750" indent="-285750">
              <a:lnSpc>
                <a:spcPct val="120000"/>
              </a:lnSpc>
              <a:buFontTx/>
              <a:buChar char="-"/>
            </a:pPr>
            <a:r>
              <a:rPr lang="en-GB" sz="1600" dirty="0"/>
              <a:t>Like Azure Functions its also serverless. </a:t>
            </a:r>
          </a:p>
          <a:p>
            <a:pPr marL="285750" indent="-285750">
              <a:lnSpc>
                <a:spcPct val="120000"/>
              </a:lnSpc>
              <a:buFontTx/>
              <a:buChar char="-"/>
            </a:pPr>
            <a:r>
              <a:rPr lang="en-GB" sz="1600" dirty="0"/>
              <a:t>Lots of pre-defined ‘external connectors’ that are setup and ready to go like ‘copy file automatically to one drive when placed on dropbox’ or ‘email yourself new tweets about a certain keyword via twitter’. </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3969208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6.33</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253712"/>
            <a:ext cx="7229153" cy="5095497"/>
          </a:xfrm>
          <a:prstGeom prst="rect">
            <a:avLst/>
          </a:prstGeom>
          <a:noFill/>
        </p:spPr>
        <p:txBody>
          <a:bodyPr wrap="square" rtlCol="0">
            <a:spAutoFit/>
          </a:bodyPr>
          <a:lstStyle/>
          <a:p>
            <a:pPr>
              <a:lnSpc>
                <a:spcPct val="120000"/>
              </a:lnSpc>
            </a:pPr>
            <a:r>
              <a:rPr lang="en-GB" sz="1600" b="1" dirty="0"/>
              <a:t>DevOps Solutions</a:t>
            </a:r>
          </a:p>
          <a:p>
            <a:pPr>
              <a:lnSpc>
                <a:spcPct val="120000"/>
              </a:lnSpc>
            </a:pPr>
            <a:r>
              <a:rPr lang="en-GB" sz="1600" dirty="0"/>
              <a:t>Often have two teams development team working on the software itself and the operations team (or IT team), handling the servers, the hardware, keeping everything running. DevOps is a hybrid role. We may want the developers to commit their code to GitHub and then it be automatically deployed into a development server, or a testing server, with no hands on operations. There’s a significant amount of programming needed to do that automation.</a:t>
            </a:r>
          </a:p>
          <a:p>
            <a:pPr>
              <a:lnSpc>
                <a:spcPct val="120000"/>
              </a:lnSpc>
            </a:pPr>
            <a:endParaRPr lang="en-GB" sz="1600" b="1" dirty="0"/>
          </a:p>
          <a:p>
            <a:pPr>
              <a:lnSpc>
                <a:spcPct val="120000"/>
              </a:lnSpc>
            </a:pPr>
            <a:r>
              <a:rPr lang="en-GB" sz="1600" b="1" dirty="0"/>
              <a:t>DevOps Solutions</a:t>
            </a:r>
          </a:p>
          <a:p>
            <a:pPr marL="285750" indent="-285750">
              <a:lnSpc>
                <a:spcPct val="120000"/>
              </a:lnSpc>
              <a:buFontTx/>
              <a:buChar char="-"/>
            </a:pPr>
            <a:r>
              <a:rPr lang="en-GB" sz="1600" dirty="0"/>
              <a:t>Azure DevOps (Kanban boards, pipelines etc.)</a:t>
            </a:r>
          </a:p>
          <a:p>
            <a:pPr marL="285750" indent="-285750">
              <a:lnSpc>
                <a:spcPct val="120000"/>
              </a:lnSpc>
              <a:buFontTx/>
              <a:buChar char="-"/>
            </a:pPr>
            <a:r>
              <a:rPr lang="en-GB" sz="1600" dirty="0"/>
              <a:t>GitHub</a:t>
            </a:r>
          </a:p>
          <a:p>
            <a:pPr marL="285750" indent="-285750">
              <a:lnSpc>
                <a:spcPct val="120000"/>
              </a:lnSpc>
              <a:buFontTx/>
              <a:buChar char="-"/>
            </a:pPr>
            <a:r>
              <a:rPr lang="en-GB" sz="1600" dirty="0"/>
              <a:t>GitHub Actions (detects is source code has been changed, compiles it and pushes it into your development environment – called continuous integration. This might be in a test environment). </a:t>
            </a:r>
          </a:p>
          <a:p>
            <a:pPr marL="285750" indent="-285750">
              <a:lnSpc>
                <a:spcPct val="120000"/>
              </a:lnSpc>
              <a:buFontTx/>
              <a:buChar char="-"/>
            </a:pPr>
            <a:r>
              <a:rPr lang="en-GB" sz="1600" dirty="0"/>
              <a:t>Azure DevTest Labs (create environments)</a:t>
            </a:r>
          </a:p>
          <a:p>
            <a:pPr>
              <a:lnSpc>
                <a:spcPct val="120000"/>
              </a:lnSpc>
            </a:pPr>
            <a:endParaRPr lang="en-GB" sz="1600" dirty="0"/>
          </a:p>
          <a:p>
            <a:pPr marL="285750" indent="-285750">
              <a:lnSpc>
                <a:spcPct val="120000"/>
              </a:lnSpc>
              <a:buFontTx/>
              <a:buChar char="-"/>
            </a:pPr>
            <a:endParaRPr lang="en-GB" sz="1600" dirty="0"/>
          </a:p>
        </p:txBody>
      </p:sp>
      <p:pic>
        <p:nvPicPr>
          <p:cNvPr id="4098" name="Picture 2" descr="What is DevOps? | Dynatrace news">
            <a:extLst>
              <a:ext uri="{FF2B5EF4-FFF2-40B4-BE49-F238E27FC236}">
                <a16:creationId xmlns:a16="http://schemas.microsoft.com/office/drawing/2014/main" id="{C7186F56-62B0-41F7-8D8D-0D5764375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3671" y="1057954"/>
            <a:ext cx="3882705" cy="21840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0A231D0-D0C3-4A35-8FAE-621EA4606E8B}"/>
              </a:ext>
            </a:extLst>
          </p:cNvPr>
          <p:cNvPicPr>
            <a:picLocks noChangeAspect="1"/>
          </p:cNvPicPr>
          <p:nvPr/>
        </p:nvPicPr>
        <p:blipFill>
          <a:blip r:embed="rId4"/>
          <a:stretch>
            <a:fillRect/>
          </a:stretch>
        </p:blipFill>
        <p:spPr>
          <a:xfrm>
            <a:off x="7899226" y="3193524"/>
            <a:ext cx="4112969" cy="831836"/>
          </a:xfrm>
          <a:prstGeom prst="rect">
            <a:avLst/>
          </a:prstGeom>
        </p:spPr>
      </p:pic>
      <p:sp>
        <p:nvSpPr>
          <p:cNvPr id="23" name="TextBox 22">
            <a:extLst>
              <a:ext uri="{FF2B5EF4-FFF2-40B4-BE49-F238E27FC236}">
                <a16:creationId xmlns:a16="http://schemas.microsoft.com/office/drawing/2014/main" id="{93BCFB29-B118-4573-8B93-9E417EED3A76}"/>
              </a:ext>
            </a:extLst>
          </p:cNvPr>
          <p:cNvSpPr txBox="1"/>
          <p:nvPr/>
        </p:nvSpPr>
        <p:spPr>
          <a:xfrm>
            <a:off x="144770" y="5718012"/>
            <a:ext cx="11671606" cy="368049"/>
          </a:xfrm>
          <a:prstGeom prst="rect">
            <a:avLst/>
          </a:prstGeom>
          <a:noFill/>
        </p:spPr>
        <p:txBody>
          <a:bodyPr wrap="square" rtlCol="0">
            <a:spAutoFit/>
          </a:bodyPr>
          <a:lstStyle/>
          <a:p>
            <a:pPr>
              <a:lnSpc>
                <a:spcPct val="120000"/>
              </a:lnSpc>
            </a:pPr>
            <a:r>
              <a:rPr lang="en-GB" sz="1600" dirty="0"/>
              <a:t>Note./ Microsoft purchased GitHub in 2018 and have been slowly integrating it into Azure behind the scenes. </a:t>
            </a:r>
          </a:p>
        </p:txBody>
      </p:sp>
    </p:spTree>
    <p:extLst>
      <p:ext uri="{BB962C8B-B14F-4D97-AF65-F5344CB8AC3E}">
        <p14:creationId xmlns:p14="http://schemas.microsoft.com/office/powerpoint/2010/main" val="2275544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6.33</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2" name="TextBox 21">
            <a:extLst>
              <a:ext uri="{FF2B5EF4-FFF2-40B4-BE49-F238E27FC236}">
                <a16:creationId xmlns:a16="http://schemas.microsoft.com/office/drawing/2014/main" id="{3C10E635-FEA9-400D-8BAE-3BA37B2ED0BD}"/>
              </a:ext>
            </a:extLst>
          </p:cNvPr>
          <p:cNvSpPr txBox="1"/>
          <p:nvPr/>
        </p:nvSpPr>
        <p:spPr>
          <a:xfrm>
            <a:off x="1241571" y="6420586"/>
            <a:ext cx="10811885" cy="246221"/>
          </a:xfrm>
          <a:prstGeom prst="rect">
            <a:avLst/>
          </a:prstGeom>
          <a:noFill/>
        </p:spPr>
        <p:txBody>
          <a:bodyPr wrap="square">
            <a:spAutoFit/>
          </a:bodyPr>
          <a:lstStyle/>
          <a:p>
            <a:r>
              <a:rPr lang="en-GB" sz="1000" i="1" dirty="0">
                <a:hlinkClick r:id="rId3"/>
              </a:rPr>
              <a:t>https://aws.amazon.com/devops/what-is-devops/#:~:text=DevOps%20is%20the%20combination%20of,development%20and%20infrastructure%20management%20processes</a:t>
            </a:r>
            <a:r>
              <a:rPr lang="en-GB" sz="1000" i="1" dirty="0"/>
              <a:t>.</a:t>
            </a:r>
          </a:p>
        </p:txBody>
      </p:sp>
      <p:pic>
        <p:nvPicPr>
          <p:cNvPr id="4" name="Picture 3">
            <a:extLst>
              <a:ext uri="{FF2B5EF4-FFF2-40B4-BE49-F238E27FC236}">
                <a16:creationId xmlns:a16="http://schemas.microsoft.com/office/drawing/2014/main" id="{CF327CE1-9D9D-4D8F-B7DF-E353B1193E95}"/>
              </a:ext>
            </a:extLst>
          </p:cNvPr>
          <p:cNvPicPr>
            <a:picLocks noChangeAspect="1"/>
          </p:cNvPicPr>
          <p:nvPr/>
        </p:nvPicPr>
        <p:blipFill>
          <a:blip r:embed="rId4"/>
          <a:stretch>
            <a:fillRect/>
          </a:stretch>
        </p:blipFill>
        <p:spPr>
          <a:xfrm>
            <a:off x="1241571" y="1101717"/>
            <a:ext cx="9518533" cy="5173116"/>
          </a:xfrm>
          <a:prstGeom prst="rect">
            <a:avLst/>
          </a:prstGeom>
        </p:spPr>
      </p:pic>
    </p:spTree>
    <p:extLst>
      <p:ext uri="{BB962C8B-B14F-4D97-AF65-F5344CB8AC3E}">
        <p14:creationId xmlns:p14="http://schemas.microsoft.com/office/powerpoint/2010/main" val="812475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7</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Tree>
    <p:extLst>
      <p:ext uri="{BB962C8B-B14F-4D97-AF65-F5344CB8AC3E}">
        <p14:creationId xmlns:p14="http://schemas.microsoft.com/office/powerpoint/2010/main" val="3767461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3529" y="111976"/>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7.34, 7.35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9" y="1233514"/>
            <a:ext cx="6790548" cy="5390963"/>
          </a:xfrm>
          <a:prstGeom prst="rect">
            <a:avLst/>
          </a:prstGeom>
          <a:noFill/>
        </p:spPr>
        <p:txBody>
          <a:bodyPr wrap="square" rtlCol="0">
            <a:spAutoFit/>
          </a:bodyPr>
          <a:lstStyle/>
          <a:p>
            <a:pPr>
              <a:lnSpc>
                <a:spcPct val="120000"/>
              </a:lnSpc>
            </a:pPr>
            <a:r>
              <a:rPr lang="en-GB" sz="1600" b="1" dirty="0"/>
              <a:t>Azure Tools</a:t>
            </a:r>
          </a:p>
          <a:p>
            <a:pPr marL="285750" indent="-285750">
              <a:lnSpc>
                <a:spcPct val="120000"/>
              </a:lnSpc>
              <a:buFontTx/>
              <a:buChar char="-"/>
            </a:pPr>
            <a:r>
              <a:rPr lang="en-GB" sz="1600" dirty="0"/>
              <a:t>Azure Portal (this is the main tool used for interacting with Azure. It is effectively the login page and you can control all the resources from here).</a:t>
            </a:r>
          </a:p>
          <a:p>
            <a:pPr marL="285750" indent="-285750">
              <a:lnSpc>
                <a:spcPct val="120000"/>
              </a:lnSpc>
              <a:buFontTx/>
              <a:buChar char="-"/>
            </a:pPr>
            <a:r>
              <a:rPr lang="en-GB" sz="1600" dirty="0"/>
              <a:t>PowerShell (it’s possible instead to manage all the resource without the need for the portal, can control VM’s and other resources directly from the PowerShell).</a:t>
            </a:r>
          </a:p>
          <a:p>
            <a:pPr marL="285750" indent="-285750">
              <a:lnSpc>
                <a:spcPct val="120000"/>
              </a:lnSpc>
              <a:buFontTx/>
              <a:buChar char="-"/>
            </a:pPr>
            <a:r>
              <a:rPr lang="en-GB" sz="1600" dirty="0"/>
              <a:t>Azure Cloud Shell (scripting in the browser as opposed to having to install PowerShell onto you machine).</a:t>
            </a:r>
          </a:p>
          <a:p>
            <a:pPr marL="285750" indent="-285750">
              <a:lnSpc>
                <a:spcPct val="120000"/>
              </a:lnSpc>
              <a:buFontTx/>
              <a:buChar char="-"/>
            </a:pPr>
            <a:r>
              <a:rPr lang="en-GB" sz="1600" dirty="0"/>
              <a:t>Azure Mobile App (use the app to monitor health and status of the resources from your phone - but you cant perform everything on your phone).</a:t>
            </a:r>
          </a:p>
          <a:p>
            <a:pPr>
              <a:lnSpc>
                <a:spcPct val="120000"/>
              </a:lnSpc>
            </a:pPr>
            <a:endParaRPr lang="en-GB" sz="1600" dirty="0"/>
          </a:p>
          <a:p>
            <a:pPr>
              <a:lnSpc>
                <a:spcPct val="120000"/>
              </a:lnSpc>
            </a:pPr>
            <a:r>
              <a:rPr lang="en-GB" sz="1600" b="1" dirty="0"/>
              <a:t>Azure Advisor</a:t>
            </a:r>
          </a:p>
          <a:p>
            <a:pPr marL="285750" indent="-285750">
              <a:lnSpc>
                <a:spcPct val="120000"/>
              </a:lnSpc>
              <a:buFontTx/>
              <a:buChar char="-"/>
            </a:pPr>
            <a:r>
              <a:rPr lang="en-GB" sz="1600" dirty="0"/>
              <a:t>Analyse your usage of azure and make suggestions on how you can improve (e.g. under utilising a server).</a:t>
            </a:r>
          </a:p>
          <a:p>
            <a:pPr marL="285750" indent="-285750">
              <a:lnSpc>
                <a:spcPct val="120000"/>
              </a:lnSpc>
              <a:buFontTx/>
              <a:buChar char="-"/>
            </a:pPr>
            <a:r>
              <a:rPr lang="en-GB" sz="1600" dirty="0"/>
              <a:t>The categories it recommends to you is based on: High availability, Security, Performance, Operational Excellence and Cost.</a:t>
            </a:r>
          </a:p>
          <a:p>
            <a:pPr marL="285750" indent="-285750">
              <a:lnSpc>
                <a:spcPct val="120000"/>
              </a:lnSpc>
              <a:buFontTx/>
              <a:buChar char="-"/>
            </a:pPr>
            <a:r>
              <a:rPr lang="en-GB" sz="1600" dirty="0"/>
              <a:t>Recommendations are categorised as high, medium or low impact.</a:t>
            </a:r>
          </a:p>
        </p:txBody>
      </p:sp>
      <p:pic>
        <p:nvPicPr>
          <p:cNvPr id="1026" name="Picture 2" descr="Advisor recommendation types">
            <a:extLst>
              <a:ext uri="{FF2B5EF4-FFF2-40B4-BE49-F238E27FC236}">
                <a16:creationId xmlns:a16="http://schemas.microsoft.com/office/drawing/2014/main" id="{447C2BF2-D8A8-4930-A5C4-98B69F4755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2500"/>
          <a:stretch/>
        </p:blipFill>
        <p:spPr bwMode="auto">
          <a:xfrm>
            <a:off x="8347903" y="1098672"/>
            <a:ext cx="2705520" cy="2254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Advisor recommendation types">
            <a:extLst>
              <a:ext uri="{FF2B5EF4-FFF2-40B4-BE49-F238E27FC236}">
                <a16:creationId xmlns:a16="http://schemas.microsoft.com/office/drawing/2014/main" id="{05EC6EF7-5EBE-4257-98F8-CF5673DA31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576" t="36125" r="34471" b="5995"/>
          <a:stretch/>
        </p:blipFill>
        <p:spPr bwMode="auto">
          <a:xfrm>
            <a:off x="7077089" y="3589884"/>
            <a:ext cx="4976367" cy="3179799"/>
          </a:xfrm>
          <a:prstGeom prst="rect">
            <a:avLst/>
          </a:prstGeom>
          <a:noFill/>
          <a:ln w="15875">
            <a:solidFill>
              <a:srgbClr val="FF0000"/>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A32B3C5-5ADD-4B78-8706-98C9D529396A}"/>
              </a:ext>
            </a:extLst>
          </p:cNvPr>
          <p:cNvSpPr/>
          <p:nvPr/>
        </p:nvSpPr>
        <p:spPr>
          <a:xfrm>
            <a:off x="8916313" y="1878227"/>
            <a:ext cx="2051222" cy="1305843"/>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EF429E50-C7A7-4D6A-9289-2B360CB3BE3D}"/>
              </a:ext>
            </a:extLst>
          </p:cNvPr>
          <p:cNvCxnSpPr/>
          <p:nvPr/>
        </p:nvCxnSpPr>
        <p:spPr>
          <a:xfrm flipH="1">
            <a:off x="7077089" y="1878227"/>
            <a:ext cx="1839224" cy="171165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3EA9085-9553-48EE-A6AF-4081F3A24C98}"/>
              </a:ext>
            </a:extLst>
          </p:cNvPr>
          <p:cNvCxnSpPr>
            <a:cxnSpLocks/>
          </p:cNvCxnSpPr>
          <p:nvPr/>
        </p:nvCxnSpPr>
        <p:spPr>
          <a:xfrm>
            <a:off x="10967535" y="1878227"/>
            <a:ext cx="1104123" cy="171165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098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Deploy resources with Azure portal - Azure Resource Manager | Microsoft Docs">
            <a:extLst>
              <a:ext uri="{FF2B5EF4-FFF2-40B4-BE49-F238E27FC236}">
                <a16:creationId xmlns:a16="http://schemas.microsoft.com/office/drawing/2014/main" id="{B6A8F123-0124-413E-8156-AC4927187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4264" y="2696914"/>
            <a:ext cx="5358646" cy="396891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8" y="1097326"/>
            <a:ext cx="11560495" cy="1254446"/>
          </a:xfrm>
          <a:prstGeom prst="rect">
            <a:avLst/>
          </a:prstGeom>
          <a:noFill/>
        </p:spPr>
        <p:txBody>
          <a:bodyPr wrap="square" rtlCol="0">
            <a:spAutoFit/>
          </a:bodyPr>
          <a:lstStyle/>
          <a:p>
            <a:pPr>
              <a:lnSpc>
                <a:spcPct val="120000"/>
              </a:lnSpc>
            </a:pPr>
            <a:r>
              <a:rPr lang="en-GB" sz="1600" b="1" dirty="0"/>
              <a:t>Azure Resource Manager (ARM) Templates</a:t>
            </a:r>
          </a:p>
          <a:p>
            <a:pPr marL="285750" indent="-285750">
              <a:lnSpc>
                <a:spcPct val="120000"/>
              </a:lnSpc>
              <a:buFontTx/>
              <a:buChar char="-"/>
            </a:pPr>
            <a:r>
              <a:rPr lang="en-GB" sz="1600" dirty="0"/>
              <a:t>ARM is how Azure deploys resource to users under the hood.</a:t>
            </a:r>
          </a:p>
          <a:p>
            <a:pPr marL="285750" indent="-285750">
              <a:lnSpc>
                <a:spcPct val="120000"/>
              </a:lnSpc>
              <a:buFontTx/>
              <a:buChar char="-"/>
            </a:pPr>
            <a:r>
              <a:rPr lang="en-GB" sz="1600" dirty="0"/>
              <a:t>All requests funnel through the same deployment process no matter how you’re asking Azure to do it for you. It’s like the kitchen in a restaurant, I may order food in the restaurant or via an app but all the orders go through the restaurant in the same way. </a:t>
            </a:r>
          </a:p>
        </p:txBody>
      </p:sp>
      <p:pic>
        <p:nvPicPr>
          <p:cNvPr id="1030" name="Picture 6" descr="Azure Resource Manager overview - Azure Resource Manager | Microsoft Docs">
            <a:extLst>
              <a:ext uri="{FF2B5EF4-FFF2-40B4-BE49-F238E27FC236}">
                <a16:creationId xmlns:a16="http://schemas.microsoft.com/office/drawing/2014/main" id="{F3C1AF78-EB3C-4F60-8F7D-230DE17F2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503" y="4347658"/>
            <a:ext cx="4238188" cy="223062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9F27CA0-692B-45F0-87B7-18342B0BE92F}"/>
              </a:ext>
            </a:extLst>
          </p:cNvPr>
          <p:cNvSpPr txBox="1"/>
          <p:nvPr/>
        </p:nvSpPr>
        <p:spPr>
          <a:xfrm>
            <a:off x="224676" y="2333140"/>
            <a:ext cx="6205307" cy="1845377"/>
          </a:xfrm>
          <a:prstGeom prst="rect">
            <a:avLst/>
          </a:prstGeom>
          <a:noFill/>
        </p:spPr>
        <p:txBody>
          <a:bodyPr wrap="square" rtlCol="0">
            <a:spAutoFit/>
          </a:bodyPr>
          <a:lstStyle/>
          <a:p>
            <a:pPr marL="285750" indent="-285750">
              <a:lnSpc>
                <a:spcPct val="120000"/>
              </a:lnSpc>
              <a:buFontTx/>
              <a:buChar char="-"/>
            </a:pPr>
            <a:r>
              <a:rPr lang="en-GB" sz="1600" dirty="0"/>
              <a:t>See the image below outlining this, we could request resources through the portal, or through the PowerShell, ultimately it will go through the ARM.</a:t>
            </a:r>
          </a:p>
          <a:p>
            <a:pPr marL="285750" indent="-285750">
              <a:lnSpc>
                <a:spcPct val="120000"/>
              </a:lnSpc>
              <a:buFontTx/>
              <a:buChar char="-"/>
            </a:pPr>
            <a:r>
              <a:rPr lang="en-GB" sz="1600" dirty="0"/>
              <a:t>The actual thing that is written in ARM is a template, in JSON format, which we can actually edit directly. One way of documenting the infrastructure we have.</a:t>
            </a:r>
          </a:p>
        </p:txBody>
      </p:sp>
    </p:spTree>
    <p:extLst>
      <p:ext uri="{BB962C8B-B14F-4D97-AF65-F5344CB8AC3E}">
        <p14:creationId xmlns:p14="http://schemas.microsoft.com/office/powerpoint/2010/main" val="95991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8" y="1097326"/>
            <a:ext cx="11560495" cy="2731773"/>
          </a:xfrm>
          <a:prstGeom prst="rect">
            <a:avLst/>
          </a:prstGeom>
          <a:noFill/>
        </p:spPr>
        <p:txBody>
          <a:bodyPr wrap="square" rtlCol="0">
            <a:spAutoFit/>
          </a:bodyPr>
          <a:lstStyle/>
          <a:p>
            <a:pPr>
              <a:lnSpc>
                <a:spcPct val="120000"/>
              </a:lnSpc>
            </a:pPr>
            <a:r>
              <a:rPr lang="en-GB" sz="1600" b="1" dirty="0"/>
              <a:t>Azure Monitor</a:t>
            </a:r>
          </a:p>
          <a:p>
            <a:pPr marL="285750" indent="-285750">
              <a:lnSpc>
                <a:spcPct val="120000"/>
              </a:lnSpc>
              <a:buFontTx/>
              <a:buChar char="-"/>
            </a:pPr>
            <a:r>
              <a:rPr lang="en-GB" sz="1600" dirty="0"/>
              <a:t>Like a centralised dashboard for monitoring the health of most resources in Azure.</a:t>
            </a:r>
          </a:p>
          <a:p>
            <a:pPr marL="285750" indent="-285750">
              <a:lnSpc>
                <a:spcPct val="120000"/>
              </a:lnSpc>
              <a:buFontTx/>
              <a:buChar char="-"/>
            </a:pPr>
            <a:r>
              <a:rPr lang="en-GB" sz="1600" dirty="0"/>
              <a:t>Monitors your instances of resources.  </a:t>
            </a:r>
          </a:p>
          <a:p>
            <a:pPr marL="285750" indent="-285750">
              <a:lnSpc>
                <a:spcPct val="120000"/>
              </a:lnSpc>
              <a:buFontTx/>
              <a:buChar char="-"/>
            </a:pPr>
            <a:r>
              <a:rPr lang="en-GB" sz="1600" dirty="0"/>
              <a:t>Free but you need to pay for storage.</a:t>
            </a:r>
          </a:p>
          <a:p>
            <a:pPr>
              <a:lnSpc>
                <a:spcPct val="120000"/>
              </a:lnSpc>
            </a:pPr>
            <a:endParaRPr lang="en-GB" sz="1600" dirty="0"/>
          </a:p>
          <a:p>
            <a:pPr>
              <a:lnSpc>
                <a:spcPct val="120000"/>
              </a:lnSpc>
            </a:pPr>
            <a:r>
              <a:rPr lang="en-GB" sz="1600" b="1" dirty="0"/>
              <a:t>Azure Service Health</a:t>
            </a:r>
          </a:p>
          <a:p>
            <a:pPr marL="285750" indent="-285750">
              <a:lnSpc>
                <a:spcPct val="120000"/>
              </a:lnSpc>
              <a:buFontTx/>
              <a:buChar char="-"/>
            </a:pPr>
            <a:r>
              <a:rPr lang="en-GB" sz="1600" dirty="0"/>
              <a:t>Like azure monitor for azure as a whole. Its like down detector for azure.</a:t>
            </a:r>
          </a:p>
          <a:p>
            <a:pPr marL="285750" indent="-285750">
              <a:lnSpc>
                <a:spcPct val="120000"/>
              </a:lnSpc>
              <a:buFontTx/>
              <a:buChar char="-"/>
            </a:pPr>
            <a:r>
              <a:rPr lang="en-GB" sz="1600" dirty="0"/>
              <a:t>Can filter by region. If a datacentre is having issues with power in America it may not effect you if you’re region is set to Europe.</a:t>
            </a:r>
          </a:p>
          <a:p>
            <a:pPr marL="285750" indent="-285750">
              <a:lnSpc>
                <a:spcPct val="120000"/>
              </a:lnSpc>
              <a:buFontTx/>
              <a:buChar char="-"/>
            </a:pPr>
            <a:r>
              <a:rPr lang="en-GB" sz="1600" dirty="0"/>
              <a:t>Can setup alerts to notify you when certain parts of azure are down. You may chose to only be notified about incidents that effect you. </a:t>
            </a:r>
          </a:p>
        </p:txBody>
      </p:sp>
      <p:sp>
        <p:nvSpPr>
          <p:cNvPr id="17" name="TextBox 16">
            <a:extLst>
              <a:ext uri="{FF2B5EF4-FFF2-40B4-BE49-F238E27FC236}">
                <a16:creationId xmlns:a16="http://schemas.microsoft.com/office/drawing/2014/main" id="{5A13B70B-6121-4A21-9F01-6C8B7F59916D}"/>
              </a:ext>
            </a:extLst>
          </p:cNvPr>
          <p:cNvSpPr txBox="1"/>
          <p:nvPr/>
        </p:nvSpPr>
        <p:spPr>
          <a:xfrm>
            <a:off x="268338" y="6405197"/>
            <a:ext cx="6094378" cy="261610"/>
          </a:xfrm>
          <a:prstGeom prst="rect">
            <a:avLst/>
          </a:prstGeom>
          <a:noFill/>
        </p:spPr>
        <p:txBody>
          <a:bodyPr wrap="square">
            <a:spAutoFit/>
          </a:bodyPr>
          <a:lstStyle/>
          <a:p>
            <a:r>
              <a:rPr lang="en-GB" sz="1100" i="1" dirty="0">
                <a:hlinkClick r:id="rId3"/>
              </a:rPr>
              <a:t>https://docs.microsoft.com/en-us/azure/azure-monitor/overview</a:t>
            </a:r>
            <a:endParaRPr lang="en-GB" sz="1100" i="1" dirty="0"/>
          </a:p>
        </p:txBody>
      </p:sp>
    </p:spTree>
    <p:extLst>
      <p:ext uri="{BB962C8B-B14F-4D97-AF65-F5344CB8AC3E}">
        <p14:creationId xmlns:p14="http://schemas.microsoft.com/office/powerpoint/2010/main" val="376486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2.5, 2.6, 2.7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7" y="1223139"/>
            <a:ext cx="11501426" cy="3436005"/>
          </a:xfrm>
          <a:prstGeom prst="rect">
            <a:avLst/>
          </a:prstGeom>
          <a:noFill/>
        </p:spPr>
        <p:txBody>
          <a:bodyPr wrap="square" rtlCol="0">
            <a:spAutoFit/>
          </a:bodyPr>
          <a:lstStyle/>
          <a:p>
            <a:pPr>
              <a:lnSpc>
                <a:spcPct val="120000"/>
              </a:lnSpc>
            </a:pPr>
            <a:r>
              <a:rPr lang="en-GB" sz="1400" b="1" dirty="0"/>
              <a:t>Security </a:t>
            </a:r>
          </a:p>
          <a:p>
            <a:pPr>
              <a:lnSpc>
                <a:spcPct val="120000"/>
              </a:lnSpc>
            </a:pPr>
            <a:endParaRPr lang="en-GB" sz="1400" b="1" dirty="0"/>
          </a:p>
          <a:p>
            <a:pPr>
              <a:lnSpc>
                <a:spcPct val="120000"/>
              </a:lnSpc>
            </a:pPr>
            <a:r>
              <a:rPr lang="en-GB" sz="1400" b="1" dirty="0"/>
              <a:t>Global reach</a:t>
            </a:r>
          </a:p>
          <a:p>
            <a:pPr marL="285750" indent="-285750">
              <a:lnSpc>
                <a:spcPct val="120000"/>
              </a:lnSpc>
              <a:buFontTx/>
              <a:buChar char="-"/>
            </a:pPr>
            <a:r>
              <a:rPr lang="en-GB" sz="1400" dirty="0"/>
              <a:t>It’s often not possible to setup datacentres in multiple countries (end users will gain the speed improvements from cloud datacentres positioned correctly for who is using them.)</a:t>
            </a:r>
          </a:p>
          <a:p>
            <a:pPr>
              <a:lnSpc>
                <a:spcPct val="120000"/>
              </a:lnSpc>
            </a:pPr>
            <a:endParaRPr lang="en-GB" sz="1400" b="1" dirty="0"/>
          </a:p>
          <a:p>
            <a:pPr>
              <a:lnSpc>
                <a:spcPct val="120000"/>
              </a:lnSpc>
            </a:pPr>
            <a:r>
              <a:rPr lang="en-GB" sz="1400" b="1" dirty="0"/>
              <a:t>Ready to go on-demand services </a:t>
            </a:r>
          </a:p>
          <a:p>
            <a:pPr marL="285750" indent="-285750">
              <a:lnSpc>
                <a:spcPct val="120000"/>
              </a:lnSpc>
              <a:buFontTx/>
              <a:buChar char="-"/>
            </a:pPr>
            <a:r>
              <a:rPr lang="en-GB" sz="1400" dirty="0"/>
              <a:t>Such as pre-trained AI models, dashboards, analytics tools etc.</a:t>
            </a:r>
          </a:p>
          <a:p>
            <a:pPr>
              <a:lnSpc>
                <a:spcPct val="120000"/>
              </a:lnSpc>
            </a:pPr>
            <a:endParaRPr lang="en-GB" sz="1400" b="1" dirty="0"/>
          </a:p>
          <a:p>
            <a:pPr>
              <a:lnSpc>
                <a:spcPct val="120000"/>
              </a:lnSpc>
            </a:pPr>
            <a:r>
              <a:rPr lang="en-GB" sz="1400" b="1" dirty="0"/>
              <a:t>Range of tools </a:t>
            </a:r>
          </a:p>
          <a:p>
            <a:pPr marL="285750" indent="-285750">
              <a:lnSpc>
                <a:spcPct val="120000"/>
              </a:lnSpc>
              <a:buFontTx/>
              <a:buChar char="-"/>
            </a:pPr>
            <a:r>
              <a:rPr lang="en-GB" sz="1400" dirty="0"/>
              <a:t>Many tools designed to help you manage the server are already built.</a:t>
            </a:r>
          </a:p>
          <a:p>
            <a:pPr marL="285750" indent="-285750">
              <a:lnSpc>
                <a:spcPct val="120000"/>
              </a:lnSpc>
              <a:buFontTx/>
              <a:buChar char="-"/>
            </a:pPr>
            <a:endParaRPr lang="en-GB" sz="1400" b="1" dirty="0"/>
          </a:p>
          <a:p>
            <a:pPr>
              <a:lnSpc>
                <a:spcPct val="120000"/>
              </a:lnSpc>
            </a:pPr>
            <a:endParaRPr lang="en-GB" sz="1400" dirty="0"/>
          </a:p>
        </p:txBody>
      </p:sp>
    </p:spTree>
    <p:extLst>
      <p:ext uri="{BB962C8B-B14F-4D97-AF65-F5344CB8AC3E}">
        <p14:creationId xmlns:p14="http://schemas.microsoft.com/office/powerpoint/2010/main" val="2385542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8</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Tree>
    <p:extLst>
      <p:ext uri="{BB962C8B-B14F-4D97-AF65-F5344CB8AC3E}">
        <p14:creationId xmlns:p14="http://schemas.microsoft.com/office/powerpoint/2010/main" val="3466284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8.39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564252"/>
            <a:ext cx="11560495" cy="1254446"/>
          </a:xfrm>
          <a:prstGeom prst="rect">
            <a:avLst/>
          </a:prstGeom>
          <a:noFill/>
        </p:spPr>
        <p:txBody>
          <a:bodyPr wrap="square" rtlCol="0">
            <a:spAutoFit/>
          </a:bodyPr>
          <a:lstStyle/>
          <a:p>
            <a:pPr>
              <a:lnSpc>
                <a:spcPct val="120000"/>
              </a:lnSpc>
            </a:pPr>
            <a:r>
              <a:rPr lang="en-GB" sz="1600" b="1" dirty="0"/>
              <a:t>Azure Security Centre</a:t>
            </a:r>
          </a:p>
          <a:p>
            <a:pPr marL="285750" indent="-285750">
              <a:lnSpc>
                <a:spcPct val="120000"/>
              </a:lnSpc>
              <a:buFontTx/>
              <a:buChar char="-"/>
            </a:pPr>
            <a:r>
              <a:rPr lang="en-GB" sz="1600" dirty="0"/>
              <a:t>Centralised dashboard that monitors and protects your systems inside and outside of Azure (need to install software agents locally).</a:t>
            </a:r>
          </a:p>
          <a:p>
            <a:pPr marL="285750" indent="-285750">
              <a:lnSpc>
                <a:spcPct val="120000"/>
              </a:lnSpc>
              <a:buFontTx/>
              <a:buChar char="-"/>
            </a:pPr>
            <a:r>
              <a:rPr lang="en-GB" sz="1600" dirty="0"/>
              <a:t>Ties in with Azure Advisor, which has security as one of the five categories. Completing the recommendations will improve your ‘secure score’</a:t>
            </a:r>
          </a:p>
        </p:txBody>
      </p:sp>
      <p:sp>
        <p:nvSpPr>
          <p:cNvPr id="13" name="TextBox 12">
            <a:extLst>
              <a:ext uri="{FF2B5EF4-FFF2-40B4-BE49-F238E27FC236}">
                <a16:creationId xmlns:a16="http://schemas.microsoft.com/office/drawing/2014/main" id="{68DAFE19-3BDA-420D-B062-F76BF1E3625A}"/>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General and Network Security Features (10-15%)</a:t>
            </a:r>
          </a:p>
        </p:txBody>
      </p:sp>
      <p:pic>
        <p:nvPicPr>
          <p:cNvPr id="2052" name="Picture 4" descr="Ignite 2019 releases for Azure Security Center and Azure platform security  - Microsoft Tech Community">
            <a:extLst>
              <a:ext uri="{FF2B5EF4-FFF2-40B4-BE49-F238E27FC236}">
                <a16:creationId xmlns:a16="http://schemas.microsoft.com/office/drawing/2014/main" id="{16233CCB-C5A8-49D5-88C3-F62DC9C2F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2585" y="2895626"/>
            <a:ext cx="6906829" cy="375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08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8.40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160593"/>
            <a:ext cx="11560495" cy="5390963"/>
          </a:xfrm>
          <a:prstGeom prst="rect">
            <a:avLst/>
          </a:prstGeom>
          <a:noFill/>
        </p:spPr>
        <p:txBody>
          <a:bodyPr wrap="square" rtlCol="0">
            <a:spAutoFit/>
          </a:bodyPr>
          <a:lstStyle/>
          <a:p>
            <a:pPr>
              <a:lnSpc>
                <a:spcPct val="120000"/>
              </a:lnSpc>
            </a:pPr>
            <a:r>
              <a:rPr lang="en-GB" sz="1600" b="1" dirty="0"/>
              <a:t>Azure Key Vaults</a:t>
            </a:r>
          </a:p>
          <a:p>
            <a:pPr marL="285750" indent="-285750">
              <a:lnSpc>
                <a:spcPct val="120000"/>
              </a:lnSpc>
              <a:buFontTx/>
              <a:buChar char="-"/>
            </a:pPr>
            <a:r>
              <a:rPr lang="en-GB" sz="1600" dirty="0"/>
              <a:t>Secure repository for storing secrets (user ID and password), certificates and keys.</a:t>
            </a:r>
          </a:p>
          <a:p>
            <a:pPr marL="285750" indent="-285750">
              <a:lnSpc>
                <a:spcPct val="120000"/>
              </a:lnSpc>
              <a:buFontTx/>
              <a:buChar char="-"/>
            </a:pPr>
            <a:r>
              <a:rPr lang="en-GB" sz="1600" dirty="0"/>
              <a:t>Previously some people hard coded the user ID and password to access certain information. Later it was stored externally in a configuration file. But now this information can be stored in Azure Key Vaults such that even the developers don’t have access to those values.</a:t>
            </a:r>
          </a:p>
          <a:p>
            <a:pPr marL="285750" indent="-285750">
              <a:lnSpc>
                <a:spcPct val="120000"/>
              </a:lnSpc>
              <a:buFontTx/>
              <a:buChar char="-"/>
            </a:pPr>
            <a:r>
              <a:rPr lang="en-GB" sz="1600" dirty="0"/>
              <a:t>Improves security as its no longer stored within the codebase.</a:t>
            </a:r>
          </a:p>
          <a:p>
            <a:pPr marL="285750" indent="-285750">
              <a:lnSpc>
                <a:spcPct val="120000"/>
              </a:lnSpc>
              <a:buFontTx/>
              <a:buChar char="-"/>
            </a:pPr>
            <a:r>
              <a:rPr lang="en-GB" sz="1600" dirty="0"/>
              <a:t>You grant access to the applications to retrieve information from Azure Key Vault. </a:t>
            </a:r>
          </a:p>
          <a:p>
            <a:pPr>
              <a:lnSpc>
                <a:spcPct val="120000"/>
              </a:lnSpc>
            </a:pPr>
            <a:endParaRPr lang="en-GB" sz="1600" dirty="0"/>
          </a:p>
          <a:p>
            <a:pPr>
              <a:lnSpc>
                <a:spcPct val="120000"/>
              </a:lnSpc>
            </a:pPr>
            <a:r>
              <a:rPr lang="en-GB" sz="1600" b="1" dirty="0"/>
              <a:t>Azure Sentinel</a:t>
            </a:r>
          </a:p>
          <a:p>
            <a:pPr marL="285750" indent="-285750">
              <a:lnSpc>
                <a:spcPct val="120000"/>
              </a:lnSpc>
              <a:buFontTx/>
              <a:buChar char="-"/>
            </a:pPr>
            <a:r>
              <a:rPr lang="en-GB" sz="1600" dirty="0"/>
              <a:t>Has access to the log files from various resources. </a:t>
            </a:r>
          </a:p>
          <a:p>
            <a:pPr marL="285750" indent="-285750">
              <a:lnSpc>
                <a:spcPct val="120000"/>
              </a:lnSpc>
              <a:buFontTx/>
              <a:buChar char="-"/>
            </a:pPr>
            <a:r>
              <a:rPr lang="en-GB" sz="1600" dirty="0"/>
              <a:t>For example if someone keeps trying to log in and failing, it may trigger an alert on Azure Sentinel.</a:t>
            </a:r>
          </a:p>
          <a:p>
            <a:pPr marL="285750" indent="-285750">
              <a:lnSpc>
                <a:spcPct val="120000"/>
              </a:lnSpc>
              <a:buFontTx/>
              <a:buChar char="-"/>
            </a:pPr>
            <a:r>
              <a:rPr lang="en-GB" sz="1600" dirty="0"/>
              <a:t>You can also implement the fix to an identified security problem in sentinel as well.</a:t>
            </a:r>
          </a:p>
          <a:p>
            <a:pPr>
              <a:lnSpc>
                <a:spcPct val="120000"/>
              </a:lnSpc>
            </a:pPr>
            <a:endParaRPr lang="en-GB" sz="1600" dirty="0"/>
          </a:p>
          <a:p>
            <a:pPr>
              <a:lnSpc>
                <a:spcPct val="120000"/>
              </a:lnSpc>
            </a:pPr>
            <a:r>
              <a:rPr lang="en-GB" sz="1600" b="1" dirty="0"/>
              <a:t>Azure Dedicated Hosts</a:t>
            </a:r>
          </a:p>
          <a:p>
            <a:pPr marL="285750" indent="-285750">
              <a:lnSpc>
                <a:spcPct val="120000"/>
              </a:lnSpc>
              <a:buFontTx/>
              <a:buChar char="-"/>
            </a:pPr>
            <a:r>
              <a:rPr lang="en-GB" sz="1600" dirty="0"/>
              <a:t>You can ask Azure to dedicate hardware only to you, so no other customers can use it and you have access to exactly the same machine every time you work on it. </a:t>
            </a:r>
          </a:p>
          <a:p>
            <a:pPr marL="285750" indent="-285750">
              <a:lnSpc>
                <a:spcPct val="120000"/>
              </a:lnSpc>
              <a:buFontTx/>
              <a:buChar char="-"/>
            </a:pPr>
            <a:r>
              <a:rPr lang="en-GB" sz="1600" dirty="0"/>
              <a:t>You can reserve a piece of hardware and even run multiple VM’s on it.</a:t>
            </a:r>
          </a:p>
          <a:p>
            <a:pPr marL="285750" indent="-285750">
              <a:lnSpc>
                <a:spcPct val="120000"/>
              </a:lnSpc>
              <a:buFontTx/>
              <a:buChar char="-"/>
            </a:pPr>
            <a:r>
              <a:rPr lang="en-GB" sz="1600" dirty="0"/>
              <a:t>Useful for ‘hyper sensitive’ companies or for those that need the max security on a given project say.</a:t>
            </a:r>
          </a:p>
        </p:txBody>
      </p:sp>
    </p:spTree>
    <p:extLst>
      <p:ext uri="{BB962C8B-B14F-4D97-AF65-F5344CB8AC3E}">
        <p14:creationId xmlns:p14="http://schemas.microsoft.com/office/powerpoint/2010/main" val="3467840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9</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Tree>
    <p:extLst>
      <p:ext uri="{BB962C8B-B14F-4D97-AF65-F5344CB8AC3E}">
        <p14:creationId xmlns:p14="http://schemas.microsoft.com/office/powerpoint/2010/main" val="377507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9.41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160593"/>
            <a:ext cx="11560495" cy="3322704"/>
          </a:xfrm>
          <a:prstGeom prst="rect">
            <a:avLst/>
          </a:prstGeom>
          <a:noFill/>
        </p:spPr>
        <p:txBody>
          <a:bodyPr wrap="square" rtlCol="0">
            <a:spAutoFit/>
          </a:bodyPr>
          <a:lstStyle/>
          <a:p>
            <a:pPr>
              <a:lnSpc>
                <a:spcPct val="120000"/>
              </a:lnSpc>
            </a:pPr>
            <a:r>
              <a:rPr lang="en-GB" sz="1600" b="1" dirty="0"/>
              <a:t>Defence in Depth or Security Layers</a:t>
            </a:r>
          </a:p>
          <a:p>
            <a:pPr>
              <a:lnSpc>
                <a:spcPct val="120000"/>
              </a:lnSpc>
            </a:pPr>
            <a:r>
              <a:rPr lang="en-GB" sz="1600" dirty="0"/>
              <a:t>This is the swiss cheese model for security. No single security is relied upon.</a:t>
            </a:r>
          </a:p>
          <a:p>
            <a:pPr marL="285750" indent="-285750">
              <a:lnSpc>
                <a:spcPct val="120000"/>
              </a:lnSpc>
              <a:buFontTx/>
              <a:buChar char="-"/>
            </a:pPr>
            <a:r>
              <a:rPr lang="en-GB" sz="1600" dirty="0"/>
              <a:t>Physical (doors, locks, key cards etc. around the physical datacentres.)</a:t>
            </a:r>
          </a:p>
          <a:p>
            <a:pPr marL="285750" indent="-285750">
              <a:lnSpc>
                <a:spcPct val="120000"/>
              </a:lnSpc>
              <a:buFontTx/>
              <a:buChar char="-"/>
            </a:pPr>
            <a:r>
              <a:rPr lang="en-GB" sz="1600" dirty="0"/>
              <a:t>Azure AD - Active Directory (provides single sign-on, multifactor authentication, and conditional access)</a:t>
            </a:r>
          </a:p>
          <a:p>
            <a:pPr marL="285750" indent="-285750">
              <a:lnSpc>
                <a:spcPct val="120000"/>
              </a:lnSpc>
              <a:buFontTx/>
              <a:buChar char="-"/>
            </a:pPr>
            <a:r>
              <a:rPr lang="en-GB" sz="1600" dirty="0"/>
              <a:t>Perimeter (DDoS, firewalls)</a:t>
            </a:r>
          </a:p>
          <a:p>
            <a:pPr marL="285750" indent="-285750">
              <a:lnSpc>
                <a:spcPct val="120000"/>
              </a:lnSpc>
              <a:buFontTx/>
              <a:buChar char="-"/>
            </a:pPr>
            <a:r>
              <a:rPr lang="en-GB" sz="1600" dirty="0"/>
              <a:t>Network Security Groups – NSGs (Azure network security group to filter network traffic to and from Azure resources in a VN. A network security group contains security rules that allow or deny inbound network traffic to, or outbound network traffic from, several types of Azure resources)</a:t>
            </a:r>
          </a:p>
          <a:p>
            <a:pPr marL="285750" indent="-285750">
              <a:lnSpc>
                <a:spcPct val="120000"/>
              </a:lnSpc>
              <a:buFontTx/>
              <a:buChar char="-"/>
            </a:pPr>
            <a:r>
              <a:rPr lang="en-GB" sz="1600" dirty="0"/>
              <a:t>Compute (windows updates, limit VM access)</a:t>
            </a:r>
          </a:p>
          <a:p>
            <a:pPr marL="285750" indent="-285750">
              <a:lnSpc>
                <a:spcPct val="120000"/>
              </a:lnSpc>
              <a:buFontTx/>
              <a:buChar char="-"/>
            </a:pPr>
            <a:r>
              <a:rPr lang="en-GB" sz="1600" dirty="0"/>
              <a:t>Application (API management)</a:t>
            </a:r>
          </a:p>
          <a:p>
            <a:pPr marL="285750" indent="-285750">
              <a:lnSpc>
                <a:spcPct val="120000"/>
              </a:lnSpc>
              <a:buFontTx/>
              <a:buChar char="-"/>
            </a:pPr>
            <a:r>
              <a:rPr lang="en-GB" sz="1600" dirty="0"/>
              <a:t>Data (virtual network endpoint)</a:t>
            </a:r>
          </a:p>
        </p:txBody>
      </p:sp>
      <p:sp>
        <p:nvSpPr>
          <p:cNvPr id="14" name="TextBox 13">
            <a:extLst>
              <a:ext uri="{FF2B5EF4-FFF2-40B4-BE49-F238E27FC236}">
                <a16:creationId xmlns:a16="http://schemas.microsoft.com/office/drawing/2014/main" id="{4BB267B2-42C6-422F-B562-5C0CB28D8B44}"/>
              </a:ext>
            </a:extLst>
          </p:cNvPr>
          <p:cNvSpPr txBox="1"/>
          <p:nvPr/>
        </p:nvSpPr>
        <p:spPr>
          <a:xfrm>
            <a:off x="378941" y="6405197"/>
            <a:ext cx="6096000" cy="261610"/>
          </a:xfrm>
          <a:prstGeom prst="rect">
            <a:avLst/>
          </a:prstGeom>
          <a:noFill/>
        </p:spPr>
        <p:txBody>
          <a:bodyPr wrap="square">
            <a:spAutoFit/>
          </a:bodyPr>
          <a:lstStyle/>
          <a:p>
            <a:r>
              <a:rPr lang="en-GB" sz="1100" dirty="0">
                <a:hlinkClick r:id="rId3"/>
              </a:rPr>
              <a:t>https://azure.microsoft.com/en-gb/services/active-directory/</a:t>
            </a:r>
            <a:endParaRPr lang="en-GB" sz="1100" dirty="0"/>
          </a:p>
        </p:txBody>
      </p:sp>
      <p:sp>
        <p:nvSpPr>
          <p:cNvPr id="17" name="TextBox 16">
            <a:extLst>
              <a:ext uri="{FF2B5EF4-FFF2-40B4-BE49-F238E27FC236}">
                <a16:creationId xmlns:a16="http://schemas.microsoft.com/office/drawing/2014/main" id="{0017B6EE-0329-47E6-B5B0-5F23C4867C1E}"/>
              </a:ext>
            </a:extLst>
          </p:cNvPr>
          <p:cNvSpPr txBox="1"/>
          <p:nvPr/>
        </p:nvSpPr>
        <p:spPr>
          <a:xfrm>
            <a:off x="378941" y="6208443"/>
            <a:ext cx="6096000" cy="261610"/>
          </a:xfrm>
          <a:prstGeom prst="rect">
            <a:avLst/>
          </a:prstGeom>
          <a:noFill/>
        </p:spPr>
        <p:txBody>
          <a:bodyPr wrap="square">
            <a:spAutoFit/>
          </a:bodyPr>
          <a:lstStyle/>
          <a:p>
            <a:r>
              <a:rPr lang="en-GB" sz="1100" dirty="0">
                <a:hlinkClick r:id="rId4"/>
              </a:rPr>
              <a:t>https://docs.microsoft.com/en-us/azure/virtual-network/network-security-groups-overview</a:t>
            </a:r>
            <a:endParaRPr lang="en-GB" sz="1100" dirty="0"/>
          </a:p>
        </p:txBody>
      </p:sp>
      <p:pic>
        <p:nvPicPr>
          <p:cNvPr id="1026" name="Picture 2" descr="Azure Security">
            <a:extLst>
              <a:ext uri="{FF2B5EF4-FFF2-40B4-BE49-F238E27FC236}">
                <a16:creationId xmlns:a16="http://schemas.microsoft.com/office/drawing/2014/main" id="{B0CF3929-70D2-4CF8-8957-DCC227B504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2800" y="3946924"/>
            <a:ext cx="2702814" cy="245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988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9.42</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01</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/03/22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160593"/>
            <a:ext cx="7605984" cy="2731773"/>
          </a:xfrm>
          <a:prstGeom prst="rect">
            <a:avLst/>
          </a:prstGeom>
          <a:noFill/>
        </p:spPr>
        <p:txBody>
          <a:bodyPr wrap="square" rtlCol="0">
            <a:spAutoFit/>
          </a:bodyPr>
          <a:lstStyle/>
          <a:p>
            <a:pPr>
              <a:lnSpc>
                <a:spcPct val="120000"/>
              </a:lnSpc>
            </a:pPr>
            <a:r>
              <a:rPr lang="en-GB" sz="1600" b="1" dirty="0"/>
              <a:t>Network Security Group</a:t>
            </a:r>
          </a:p>
          <a:p>
            <a:pPr marL="285750" indent="-285750">
              <a:lnSpc>
                <a:spcPct val="120000"/>
              </a:lnSpc>
              <a:buFontTx/>
              <a:buChar char="-"/>
            </a:pPr>
            <a:r>
              <a:rPr lang="en-GB" sz="1600" dirty="0"/>
              <a:t>When setting up a virtual network we often split into multiple subnets designed for different purposes and with the aim of keeping things separate</a:t>
            </a:r>
          </a:p>
          <a:p>
            <a:pPr marL="285750" indent="-285750">
              <a:lnSpc>
                <a:spcPct val="120000"/>
              </a:lnSpc>
              <a:buFontTx/>
              <a:buChar char="-"/>
            </a:pPr>
            <a:r>
              <a:rPr lang="en-GB" sz="1600" dirty="0"/>
              <a:t>NSG is a set of rules around a subnet. For example we may grant limited access to certain areas (e.g. VMs in that subnet may only access data from port x say.)</a:t>
            </a:r>
          </a:p>
          <a:p>
            <a:pPr marL="285750" indent="-285750">
              <a:lnSpc>
                <a:spcPct val="120000"/>
              </a:lnSpc>
              <a:buFontTx/>
              <a:buChar char="-"/>
            </a:pPr>
            <a:endParaRPr lang="en-GB" sz="1600" dirty="0"/>
          </a:p>
          <a:p>
            <a:pPr>
              <a:lnSpc>
                <a:spcPct val="120000"/>
              </a:lnSpc>
            </a:pPr>
            <a:r>
              <a:rPr lang="en-GB" sz="1600" b="1" dirty="0"/>
              <a:t>Azure Firewall</a:t>
            </a:r>
          </a:p>
          <a:p>
            <a:pPr marL="285750" indent="-285750">
              <a:lnSpc>
                <a:spcPct val="120000"/>
              </a:lnSpc>
              <a:buFontTx/>
              <a:buChar char="-"/>
            </a:pPr>
            <a:r>
              <a:rPr lang="en-GB" sz="1600" dirty="0"/>
              <a:t>Analyses traffic trying to come in and see if it matches known bad patterns</a:t>
            </a:r>
          </a:p>
          <a:p>
            <a:pPr marL="285750" indent="-285750">
              <a:lnSpc>
                <a:spcPct val="120000"/>
              </a:lnSpc>
              <a:buFontTx/>
              <a:buChar char="-"/>
            </a:pPr>
            <a:endParaRPr lang="en-GB" sz="1600" dirty="0"/>
          </a:p>
        </p:txBody>
      </p:sp>
      <p:pic>
        <p:nvPicPr>
          <p:cNvPr id="3" name="Picture 2">
            <a:extLst>
              <a:ext uri="{FF2B5EF4-FFF2-40B4-BE49-F238E27FC236}">
                <a16:creationId xmlns:a16="http://schemas.microsoft.com/office/drawing/2014/main" id="{CE5BF10D-FE77-472F-8B61-09A0FDC21E97}"/>
              </a:ext>
            </a:extLst>
          </p:cNvPr>
          <p:cNvPicPr>
            <a:picLocks noChangeAspect="1"/>
          </p:cNvPicPr>
          <p:nvPr/>
        </p:nvPicPr>
        <p:blipFill>
          <a:blip r:embed="rId3"/>
          <a:stretch>
            <a:fillRect/>
          </a:stretch>
        </p:blipFill>
        <p:spPr>
          <a:xfrm>
            <a:off x="8384739" y="1074403"/>
            <a:ext cx="3468466" cy="3854543"/>
          </a:xfrm>
          <a:prstGeom prst="rect">
            <a:avLst/>
          </a:prstGeom>
        </p:spPr>
      </p:pic>
      <p:pic>
        <p:nvPicPr>
          <p:cNvPr id="6" name="Picture 5">
            <a:extLst>
              <a:ext uri="{FF2B5EF4-FFF2-40B4-BE49-F238E27FC236}">
                <a16:creationId xmlns:a16="http://schemas.microsoft.com/office/drawing/2014/main" id="{542ADC00-26B5-49A1-B8FB-ABCF5E174725}"/>
              </a:ext>
            </a:extLst>
          </p:cNvPr>
          <p:cNvPicPr>
            <a:picLocks noChangeAspect="1"/>
          </p:cNvPicPr>
          <p:nvPr/>
        </p:nvPicPr>
        <p:blipFill>
          <a:blip r:embed="rId4"/>
          <a:stretch>
            <a:fillRect/>
          </a:stretch>
        </p:blipFill>
        <p:spPr>
          <a:xfrm>
            <a:off x="3135810" y="3985717"/>
            <a:ext cx="4766531" cy="2358369"/>
          </a:xfrm>
          <a:prstGeom prst="rect">
            <a:avLst/>
          </a:prstGeom>
        </p:spPr>
      </p:pic>
      <p:sp>
        <p:nvSpPr>
          <p:cNvPr id="22" name="TextBox 21">
            <a:extLst>
              <a:ext uri="{FF2B5EF4-FFF2-40B4-BE49-F238E27FC236}">
                <a16:creationId xmlns:a16="http://schemas.microsoft.com/office/drawing/2014/main" id="{78DC40C7-595F-462E-8322-976B7253D99E}"/>
              </a:ext>
            </a:extLst>
          </p:cNvPr>
          <p:cNvSpPr txBox="1"/>
          <p:nvPr/>
        </p:nvSpPr>
        <p:spPr>
          <a:xfrm>
            <a:off x="296357" y="3705664"/>
            <a:ext cx="2741437" cy="2731773"/>
          </a:xfrm>
          <a:prstGeom prst="rect">
            <a:avLst/>
          </a:prstGeom>
          <a:noFill/>
        </p:spPr>
        <p:txBody>
          <a:bodyPr wrap="square" rtlCol="0">
            <a:spAutoFit/>
          </a:bodyPr>
          <a:lstStyle/>
          <a:p>
            <a:pPr>
              <a:lnSpc>
                <a:spcPct val="120000"/>
              </a:lnSpc>
            </a:pPr>
            <a:endParaRPr lang="en-GB" sz="1600" dirty="0"/>
          </a:p>
          <a:p>
            <a:pPr>
              <a:lnSpc>
                <a:spcPct val="120000"/>
              </a:lnSpc>
            </a:pPr>
            <a:r>
              <a:rPr lang="en-GB" sz="1600" b="1" dirty="0"/>
              <a:t>Azure </a:t>
            </a:r>
            <a:r>
              <a:rPr lang="en-GB" sz="1600" b="1" dirty="0" err="1"/>
              <a:t>DDoD</a:t>
            </a:r>
            <a:r>
              <a:rPr lang="en-GB" sz="1600" b="1" dirty="0"/>
              <a:t> Protection</a:t>
            </a:r>
          </a:p>
          <a:p>
            <a:pPr marL="285750" indent="-285750">
              <a:lnSpc>
                <a:spcPct val="120000"/>
              </a:lnSpc>
              <a:buFontTx/>
              <a:buChar char="-"/>
            </a:pPr>
            <a:r>
              <a:rPr lang="en-GB" sz="1600" dirty="0"/>
              <a:t>Main difference between basic and standard is instead of having general policies, the policies will be specifically tuned to you and your needs.</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374184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Tree>
    <p:extLst>
      <p:ext uri="{BB962C8B-B14F-4D97-AF65-F5344CB8AC3E}">
        <p14:creationId xmlns:p14="http://schemas.microsoft.com/office/powerpoint/2010/main" val="1246039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10.43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01</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/03/22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584103"/>
            <a:ext cx="11494590" cy="2731773"/>
          </a:xfrm>
          <a:prstGeom prst="rect">
            <a:avLst/>
          </a:prstGeom>
          <a:noFill/>
        </p:spPr>
        <p:txBody>
          <a:bodyPr wrap="square" rtlCol="0">
            <a:spAutoFit/>
          </a:bodyPr>
          <a:lstStyle/>
          <a:p>
            <a:pPr>
              <a:lnSpc>
                <a:spcPct val="120000"/>
              </a:lnSpc>
            </a:pPr>
            <a:r>
              <a:rPr lang="en-GB" sz="1600" dirty="0"/>
              <a:t>Identity is a very important in cloud computing, its all about how you identify who people are and what access privileges they have to applications and to Azure. Applications also have their own identity, because sometimes an application needs to run like it’s a person controlling something, it may need to access data from a certain location, just like a person may want to do that. So the identity of a person or application and what permissions they have is very important.</a:t>
            </a:r>
          </a:p>
          <a:p>
            <a:pPr marL="285750" indent="-285750">
              <a:lnSpc>
                <a:spcPct val="120000"/>
              </a:lnSpc>
              <a:buFontTx/>
              <a:buChar char="-"/>
            </a:pPr>
            <a:r>
              <a:rPr lang="en-GB" sz="1600" dirty="0"/>
              <a:t>Usually a password, key or certificate is required to grant access.</a:t>
            </a:r>
          </a:p>
          <a:p>
            <a:pPr marL="285750" indent="-285750">
              <a:lnSpc>
                <a:spcPct val="120000"/>
              </a:lnSpc>
              <a:buFontTx/>
              <a:buChar char="-"/>
            </a:pPr>
            <a:endParaRPr lang="en-GB" sz="1600" dirty="0"/>
          </a:p>
          <a:p>
            <a:pPr>
              <a:lnSpc>
                <a:spcPct val="120000"/>
              </a:lnSpc>
            </a:pPr>
            <a:endParaRPr lang="en-GB" sz="1600" dirty="0"/>
          </a:p>
          <a:p>
            <a:pPr>
              <a:lnSpc>
                <a:spcPct val="120000"/>
              </a:lnSpc>
            </a:pPr>
            <a:endParaRPr lang="en-GB" sz="1600" dirty="0"/>
          </a:p>
          <a:p>
            <a:pPr marL="285750" indent="-285750">
              <a:lnSpc>
                <a:spcPct val="120000"/>
              </a:lnSpc>
              <a:buFontTx/>
              <a:buChar char="-"/>
            </a:pPr>
            <a:endParaRPr lang="en-GB" sz="1600" dirty="0"/>
          </a:p>
        </p:txBody>
      </p:sp>
      <p:sp>
        <p:nvSpPr>
          <p:cNvPr id="19" name="TextBox 18">
            <a:extLst>
              <a:ext uri="{FF2B5EF4-FFF2-40B4-BE49-F238E27FC236}">
                <a16:creationId xmlns:a16="http://schemas.microsoft.com/office/drawing/2014/main" id="{D5E13F83-83ED-4309-86E5-511760953432}"/>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Identity Governance, Privacy and Compliance Features (20-25%)</a:t>
            </a:r>
          </a:p>
        </p:txBody>
      </p:sp>
    </p:spTree>
    <p:extLst>
      <p:ext uri="{BB962C8B-B14F-4D97-AF65-F5344CB8AC3E}">
        <p14:creationId xmlns:p14="http://schemas.microsoft.com/office/powerpoint/2010/main" val="576463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Governance Features</a:t>
            </a:r>
          </a:p>
        </p:txBody>
      </p:sp>
    </p:spTree>
    <p:extLst>
      <p:ext uri="{BB962C8B-B14F-4D97-AF65-F5344CB8AC3E}">
        <p14:creationId xmlns:p14="http://schemas.microsoft.com/office/powerpoint/2010/main" val="4014461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12</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Policy and Compliance Features</a:t>
            </a:r>
          </a:p>
        </p:txBody>
      </p:sp>
    </p:spTree>
    <p:extLst>
      <p:ext uri="{BB962C8B-B14F-4D97-AF65-F5344CB8AC3E}">
        <p14:creationId xmlns:p14="http://schemas.microsoft.com/office/powerpoint/2010/main" val="285049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Tree>
    <p:extLst>
      <p:ext uri="{BB962C8B-B14F-4D97-AF65-F5344CB8AC3E}">
        <p14:creationId xmlns:p14="http://schemas.microsoft.com/office/powerpoint/2010/main" val="38782927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13</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Managing Azure Costs</a:t>
            </a:r>
          </a:p>
        </p:txBody>
      </p:sp>
    </p:spTree>
    <p:extLst>
      <p:ext uri="{BB962C8B-B14F-4D97-AF65-F5344CB8AC3E}">
        <p14:creationId xmlns:p14="http://schemas.microsoft.com/office/powerpoint/2010/main" val="508385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Service Level Agreement</a:t>
            </a:r>
          </a:p>
        </p:txBody>
      </p:sp>
    </p:spTree>
    <p:extLst>
      <p:ext uri="{BB962C8B-B14F-4D97-AF65-F5344CB8AC3E}">
        <p14:creationId xmlns:p14="http://schemas.microsoft.com/office/powerpoint/2010/main" val="1136276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Additional</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a:t>
            </a:r>
            <a:r>
              <a:rPr lang="en-GB" sz="3200" b="1" dirty="0">
                <a:solidFill>
                  <a:prstClr val="black"/>
                </a:solidFill>
                <a:latin typeface="Calibri" panose="020F0502020204030204"/>
              </a:rPr>
              <a:t>t Azure Virtual Training</a:t>
            </a: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1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7429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Fundamental Virtual Course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16/05/22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Tree>
    <p:extLst>
      <p:ext uri="{BB962C8B-B14F-4D97-AF65-F5344CB8AC3E}">
        <p14:creationId xmlns:p14="http://schemas.microsoft.com/office/powerpoint/2010/main" val="687039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3.8, 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5541197"/>
          </a:xfrm>
          <a:prstGeom prst="rect">
            <a:avLst/>
          </a:prstGeom>
          <a:noFill/>
        </p:spPr>
        <p:txBody>
          <a:bodyPr wrap="square" rtlCol="0">
            <a:spAutoFit/>
          </a:bodyPr>
          <a:lstStyle/>
          <a:p>
            <a:pPr>
              <a:lnSpc>
                <a:spcPct val="120000"/>
              </a:lnSpc>
            </a:pPr>
            <a:r>
              <a:rPr lang="en-GB" sz="1600" b="1" dirty="0"/>
              <a:t>Cloud Models</a:t>
            </a:r>
          </a:p>
          <a:p>
            <a:pPr>
              <a:lnSpc>
                <a:spcPct val="120000"/>
              </a:lnSpc>
            </a:pPr>
            <a:r>
              <a:rPr lang="en-GB" sz="1400" dirty="0"/>
              <a:t>All of these are ‘as a service’. The reason for this is that we don’t own the thing, we rent it and therefore it is a service. In IaaS we don’t own the virtual machine we provision we rent them. A great analogy is cooking at home versus going to a restaurant. Going to a restaurant could be described as CaaS (cooking as a service). We don’t have any </a:t>
            </a:r>
            <a:r>
              <a:rPr lang="en-GB" sz="1400" dirty="0" err="1"/>
              <a:t>CapEx</a:t>
            </a:r>
            <a:r>
              <a:rPr lang="en-GB" sz="1400" dirty="0"/>
              <a:t> (we don’t pay for the oven, the pots the pans etc.) we just pay the </a:t>
            </a:r>
            <a:r>
              <a:rPr lang="en-GB" sz="1400" dirty="0" err="1"/>
              <a:t>OpEx</a:t>
            </a:r>
            <a:r>
              <a:rPr lang="en-GB" sz="1400" dirty="0"/>
              <a:t>. We also have no control over the maintenance of the hardware (oven)</a:t>
            </a:r>
          </a:p>
          <a:p>
            <a:pPr>
              <a:lnSpc>
                <a:spcPct val="120000"/>
              </a:lnSpc>
            </a:pPr>
            <a:endParaRPr lang="en-GB" sz="1400" b="1" dirty="0"/>
          </a:p>
          <a:p>
            <a:pPr>
              <a:lnSpc>
                <a:spcPct val="120000"/>
              </a:lnSpc>
            </a:pPr>
            <a:r>
              <a:rPr lang="en-GB" sz="1400" b="1" dirty="0"/>
              <a:t>Infrastructure-as-a-Service (IaaS)</a:t>
            </a:r>
          </a:p>
          <a:p>
            <a:pPr marL="285750" indent="-285750">
              <a:lnSpc>
                <a:spcPct val="120000"/>
              </a:lnSpc>
              <a:buFontTx/>
              <a:buChar char="-"/>
            </a:pPr>
            <a:r>
              <a:rPr lang="en-GB" sz="1400" dirty="0"/>
              <a:t>Most basic foundational type of cloud model.</a:t>
            </a:r>
          </a:p>
          <a:p>
            <a:pPr marL="285750" indent="-285750">
              <a:lnSpc>
                <a:spcPct val="120000"/>
              </a:lnSpc>
              <a:buFontTx/>
              <a:buChar char="-"/>
            </a:pPr>
            <a:r>
              <a:rPr lang="en-GB" sz="1400" dirty="0"/>
              <a:t>This is where you’re receiving virtual machine. You basically take what you’re doing on your local machine and transfer that to the cloud. </a:t>
            </a:r>
          </a:p>
          <a:p>
            <a:pPr marL="285750" indent="-285750">
              <a:lnSpc>
                <a:spcPct val="120000"/>
              </a:lnSpc>
              <a:buFontTx/>
              <a:buChar char="-"/>
            </a:pPr>
            <a:r>
              <a:rPr lang="en-GB" sz="1400" dirty="0"/>
              <a:t>We need to configure IaaS, we need to select the CPU’s, RAM etc. Examples include VMs, Azure Storage, Load Balancer etc.</a:t>
            </a:r>
          </a:p>
          <a:p>
            <a:pPr>
              <a:lnSpc>
                <a:spcPct val="120000"/>
              </a:lnSpc>
            </a:pPr>
            <a:endParaRPr lang="en-GB" sz="1400" dirty="0"/>
          </a:p>
          <a:p>
            <a:pPr>
              <a:lnSpc>
                <a:spcPct val="120000"/>
              </a:lnSpc>
            </a:pPr>
            <a:r>
              <a:rPr lang="en-GB" sz="1400" b="1" dirty="0"/>
              <a:t>Platform-as-a-Service (PaaS)</a:t>
            </a:r>
          </a:p>
          <a:p>
            <a:pPr marL="285750" indent="-285750">
              <a:lnSpc>
                <a:spcPct val="120000"/>
              </a:lnSpc>
              <a:buFontTx/>
              <a:buChar char="-"/>
            </a:pPr>
            <a:r>
              <a:rPr lang="en-GB" sz="1400" dirty="0"/>
              <a:t>Next level of abstraction. Here you take you code, place it in a zip file, upload and the cloud will run it for you.</a:t>
            </a:r>
          </a:p>
          <a:p>
            <a:pPr marL="285750" indent="-285750">
              <a:lnSpc>
                <a:spcPct val="120000"/>
              </a:lnSpc>
              <a:buFontTx/>
              <a:buChar char="-"/>
            </a:pPr>
            <a:r>
              <a:rPr lang="en-GB" sz="1400" dirty="0"/>
              <a:t>You may need to select a tier, but you don’t have to manage the CPU’s the RAM etc. like you do when running a IaaS. </a:t>
            </a:r>
          </a:p>
          <a:p>
            <a:pPr marL="285750" indent="-285750">
              <a:lnSpc>
                <a:spcPct val="120000"/>
              </a:lnSpc>
              <a:buFontTx/>
              <a:buChar char="-"/>
            </a:pPr>
            <a:r>
              <a:rPr lang="en-GB" sz="1400" dirty="0"/>
              <a:t>An example is ‘App Services’, ‘Azure SQL Database’ or ‘Azure ML Studio’. Key here is that you need to build upon this platform with code for it to be useful.</a:t>
            </a:r>
          </a:p>
          <a:p>
            <a:pPr>
              <a:lnSpc>
                <a:spcPct val="120000"/>
              </a:lnSpc>
            </a:pPr>
            <a:endParaRPr lang="en-GB" sz="1400" dirty="0"/>
          </a:p>
          <a:p>
            <a:pPr>
              <a:lnSpc>
                <a:spcPct val="120000"/>
              </a:lnSpc>
            </a:pPr>
            <a:r>
              <a:rPr lang="en-GB" sz="1400" b="1" dirty="0"/>
              <a:t>Software-as-a-Service (SaaS)</a:t>
            </a:r>
          </a:p>
          <a:p>
            <a:pPr marL="285750" indent="-285750">
              <a:lnSpc>
                <a:spcPct val="120000"/>
              </a:lnSpc>
              <a:buFontTx/>
              <a:buChar char="-"/>
            </a:pPr>
            <a:r>
              <a:rPr lang="en-GB" sz="1400" dirty="0"/>
              <a:t>This is the next level of abstraction. An example of this is dropbox, google drive, Microsoft docs etc. Here we’re accessing a piece of ready made software on the cloud.</a:t>
            </a:r>
          </a:p>
          <a:p>
            <a:pPr marL="285750" indent="-285750">
              <a:lnSpc>
                <a:spcPct val="120000"/>
              </a:lnSpc>
              <a:buFontTx/>
              <a:buChar char="-"/>
            </a:pPr>
            <a:r>
              <a:rPr lang="en-GB" sz="1400" dirty="0"/>
              <a:t>Anything where you use a web browser to access a service is typically a SaaS service. </a:t>
            </a:r>
          </a:p>
          <a:p>
            <a:pPr marL="285750" indent="-285750">
              <a:lnSpc>
                <a:spcPct val="120000"/>
              </a:lnSpc>
              <a:buFontTx/>
              <a:buChar char="-"/>
            </a:pPr>
            <a:r>
              <a:rPr lang="en-GB" sz="1400" dirty="0"/>
              <a:t>It should be useful as a standalone product.</a:t>
            </a:r>
          </a:p>
        </p:txBody>
      </p:sp>
    </p:spTree>
    <p:extLst>
      <p:ext uri="{BB962C8B-B14F-4D97-AF65-F5344CB8AC3E}">
        <p14:creationId xmlns:p14="http://schemas.microsoft.com/office/powerpoint/2010/main" val="248738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3.8, 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95133" y="1204044"/>
            <a:ext cx="11501426" cy="368049"/>
          </a:xfrm>
          <a:prstGeom prst="rect">
            <a:avLst/>
          </a:prstGeom>
          <a:noFill/>
        </p:spPr>
        <p:txBody>
          <a:bodyPr wrap="square" rtlCol="0">
            <a:spAutoFit/>
          </a:bodyPr>
          <a:lstStyle/>
          <a:p>
            <a:pPr>
              <a:lnSpc>
                <a:spcPct val="120000"/>
              </a:lnSpc>
            </a:pPr>
            <a:r>
              <a:rPr lang="en-GB" sz="1600" b="1" dirty="0"/>
              <a:t>IaaS, PaaS and SaaS Shared Responsibility Model.</a:t>
            </a:r>
          </a:p>
        </p:txBody>
      </p:sp>
      <p:pic>
        <p:nvPicPr>
          <p:cNvPr id="1026" name="Picture 2" descr="Microsoft Azure Shared Responsibility Model">
            <a:extLst>
              <a:ext uri="{FF2B5EF4-FFF2-40B4-BE49-F238E27FC236}">
                <a16:creationId xmlns:a16="http://schemas.microsoft.com/office/drawing/2014/main" id="{CCE7BBAB-43D2-483C-A772-2B32D12BC9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967"/>
          <a:stretch/>
        </p:blipFill>
        <p:spPr bwMode="auto">
          <a:xfrm>
            <a:off x="390144" y="1762322"/>
            <a:ext cx="11411712" cy="477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75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3.10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2992807"/>
          </a:xfrm>
          <a:prstGeom prst="rect">
            <a:avLst/>
          </a:prstGeom>
          <a:noFill/>
        </p:spPr>
        <p:txBody>
          <a:bodyPr wrap="square" rtlCol="0">
            <a:spAutoFit/>
          </a:bodyPr>
          <a:lstStyle/>
          <a:p>
            <a:pPr>
              <a:lnSpc>
                <a:spcPct val="120000"/>
              </a:lnSpc>
            </a:pPr>
            <a:r>
              <a:rPr lang="en-GB" sz="1600" b="1" dirty="0"/>
              <a:t>Cloud Models</a:t>
            </a:r>
          </a:p>
          <a:p>
            <a:pPr>
              <a:lnSpc>
                <a:spcPct val="120000"/>
              </a:lnSpc>
            </a:pPr>
            <a:endParaRPr lang="en-GB" sz="1600" b="1" dirty="0"/>
          </a:p>
          <a:p>
            <a:pPr>
              <a:lnSpc>
                <a:spcPct val="120000"/>
              </a:lnSpc>
            </a:pPr>
            <a:r>
              <a:rPr lang="en-GB" sz="1400" b="1" dirty="0"/>
              <a:t>Serverless Model</a:t>
            </a:r>
          </a:p>
          <a:p>
            <a:pPr marL="285750" indent="-285750">
              <a:lnSpc>
                <a:spcPct val="120000"/>
              </a:lnSpc>
              <a:buFont typeface="Arial" panose="020B0604020202020204" pitchFamily="34" charset="0"/>
              <a:buChar char="•"/>
            </a:pPr>
            <a:r>
              <a:rPr lang="en-GB" sz="1400" dirty="0"/>
              <a:t>The most prominent other cloud model available out there is called the serverless model. It’s a little confusing, there are still servers, its just the user will never have to deal with them.</a:t>
            </a:r>
          </a:p>
          <a:p>
            <a:pPr marL="285750" indent="-285750">
              <a:lnSpc>
                <a:spcPct val="120000"/>
              </a:lnSpc>
              <a:buFont typeface="Arial" panose="020B0604020202020204" pitchFamily="34" charset="0"/>
              <a:buChar char="•"/>
            </a:pPr>
            <a:r>
              <a:rPr lang="en-GB" sz="1400" dirty="0"/>
              <a:t>Here we have even less control that PaaS. In PaaS we can at least select a performance tier and pay more for more or less. In serverless we do not even have access to this.</a:t>
            </a:r>
          </a:p>
          <a:p>
            <a:pPr marL="285750" indent="-285750">
              <a:lnSpc>
                <a:spcPct val="120000"/>
              </a:lnSpc>
              <a:buFont typeface="Arial" panose="020B0604020202020204" pitchFamily="34" charset="0"/>
              <a:buChar char="•"/>
            </a:pPr>
            <a:r>
              <a:rPr lang="en-GB" sz="1400" dirty="0"/>
              <a:t>In a serverless model, you give them the code and they will take responsibility for scaling. If traffic increases, they will handle adding more CPU. In PaaS we have control over this scaling, we may need to up the tier to pay for more performance. </a:t>
            </a:r>
          </a:p>
          <a:p>
            <a:pPr marL="285750" indent="-285750">
              <a:lnSpc>
                <a:spcPct val="120000"/>
              </a:lnSpc>
              <a:buFont typeface="Arial" panose="020B0604020202020204" pitchFamily="34" charset="0"/>
              <a:buChar char="•"/>
            </a:pPr>
            <a:r>
              <a:rPr lang="en-GB" sz="1400" dirty="0"/>
              <a:t>So with serverless we don’t even need to worry about choosing the right plan or tier. </a:t>
            </a:r>
          </a:p>
          <a:p>
            <a:pPr marL="285750" indent="-285750">
              <a:lnSpc>
                <a:spcPct val="120000"/>
              </a:lnSpc>
              <a:buFont typeface="Arial" panose="020B0604020202020204" pitchFamily="34" charset="0"/>
              <a:buChar char="•"/>
            </a:pPr>
            <a:r>
              <a:rPr lang="en-GB" sz="1400" dirty="0"/>
              <a:t>Serverless also means you might actually pay nothing. If you host a website and no one visits, then you wont pay anything. In PaaS you will be.</a:t>
            </a:r>
          </a:p>
        </p:txBody>
      </p:sp>
    </p:spTree>
    <p:extLst>
      <p:ext uri="{BB962C8B-B14F-4D97-AF65-F5344CB8AC3E}">
        <p14:creationId xmlns:p14="http://schemas.microsoft.com/office/powerpoint/2010/main" val="294950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3.11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5506764"/>
          </a:xfrm>
          <a:prstGeom prst="rect">
            <a:avLst/>
          </a:prstGeom>
          <a:noFill/>
        </p:spPr>
        <p:txBody>
          <a:bodyPr wrap="square" rtlCol="0">
            <a:spAutoFit/>
          </a:bodyPr>
          <a:lstStyle/>
          <a:p>
            <a:pPr>
              <a:lnSpc>
                <a:spcPct val="120000"/>
              </a:lnSpc>
            </a:pPr>
            <a:r>
              <a:rPr lang="en-GB" sz="1600" b="1" dirty="0"/>
              <a:t>Cloud Types</a:t>
            </a:r>
          </a:p>
          <a:p>
            <a:pPr>
              <a:lnSpc>
                <a:spcPct val="120000"/>
              </a:lnSpc>
            </a:pPr>
            <a:endParaRPr lang="en-GB" sz="1400" b="1" dirty="0"/>
          </a:p>
          <a:p>
            <a:pPr>
              <a:lnSpc>
                <a:spcPct val="120000"/>
              </a:lnSpc>
            </a:pPr>
            <a:r>
              <a:rPr lang="en-GB" sz="1400" b="1" dirty="0"/>
              <a:t>Public Cloud</a:t>
            </a:r>
          </a:p>
          <a:p>
            <a:pPr marL="285750" indent="-285750">
              <a:lnSpc>
                <a:spcPct val="120000"/>
              </a:lnSpc>
              <a:buFontTx/>
              <a:buChar char="-"/>
            </a:pPr>
            <a:r>
              <a:rPr lang="en-GB" sz="1400" dirty="0"/>
              <a:t>Basically if you have a credit card you can sign up for it.</a:t>
            </a:r>
          </a:p>
          <a:p>
            <a:pPr marL="285750" indent="-285750">
              <a:lnSpc>
                <a:spcPct val="120000"/>
              </a:lnSpc>
              <a:buFontTx/>
              <a:buChar char="-"/>
            </a:pPr>
            <a:r>
              <a:rPr lang="en-GB" sz="1400" dirty="0"/>
              <a:t>AWS, Azure, Google Cloud are all examples of public cloud providers.</a:t>
            </a:r>
          </a:p>
          <a:p>
            <a:pPr marL="285750" indent="-285750">
              <a:lnSpc>
                <a:spcPct val="120000"/>
              </a:lnSpc>
              <a:buFontTx/>
              <a:buChar char="-"/>
            </a:pPr>
            <a:endParaRPr lang="en-GB" sz="1400" dirty="0"/>
          </a:p>
          <a:p>
            <a:pPr>
              <a:lnSpc>
                <a:spcPct val="120000"/>
              </a:lnSpc>
            </a:pPr>
            <a:r>
              <a:rPr lang="en-GB" sz="1400" b="1" dirty="0"/>
              <a:t>Private Cloud</a:t>
            </a:r>
          </a:p>
          <a:p>
            <a:pPr marL="285750" indent="-285750">
              <a:lnSpc>
                <a:spcPct val="120000"/>
              </a:lnSpc>
              <a:buFontTx/>
              <a:buChar char="-"/>
            </a:pPr>
            <a:r>
              <a:rPr lang="en-GB" sz="1400" dirty="0"/>
              <a:t>Can setup a cloud environment with your own hardware. A large enterprise with their own data centre may want to do this. They may be running many applications all with varying demand from different parts of the business and a private cloud can offer much of the same benefits around scalability and elasticity that a public cloud offers.</a:t>
            </a:r>
          </a:p>
          <a:p>
            <a:pPr marL="285750" indent="-285750">
              <a:lnSpc>
                <a:spcPct val="120000"/>
              </a:lnSpc>
              <a:buFontTx/>
              <a:buChar char="-"/>
            </a:pPr>
            <a:r>
              <a:rPr lang="en-GB" sz="1400" dirty="0"/>
              <a:t>Often have to work with a company like IBM to help set this up.</a:t>
            </a:r>
          </a:p>
          <a:p>
            <a:pPr>
              <a:lnSpc>
                <a:spcPct val="120000"/>
              </a:lnSpc>
            </a:pPr>
            <a:endParaRPr lang="en-GB" sz="1400" dirty="0"/>
          </a:p>
          <a:p>
            <a:pPr>
              <a:lnSpc>
                <a:spcPct val="120000"/>
              </a:lnSpc>
            </a:pPr>
            <a:r>
              <a:rPr lang="en-GB" sz="1400" b="1" dirty="0"/>
              <a:t>Hybrid</a:t>
            </a:r>
          </a:p>
          <a:p>
            <a:pPr marL="285750" indent="-285750">
              <a:lnSpc>
                <a:spcPct val="120000"/>
              </a:lnSpc>
              <a:buFontTx/>
              <a:buChar char="-"/>
            </a:pPr>
            <a:r>
              <a:rPr lang="en-GB" sz="1400" dirty="0"/>
              <a:t>Microsoft is bigger on this than Google or Amazon.</a:t>
            </a:r>
          </a:p>
          <a:p>
            <a:pPr marL="285750" indent="-285750">
              <a:lnSpc>
                <a:spcPct val="120000"/>
              </a:lnSpc>
              <a:buFontTx/>
              <a:buChar char="-"/>
            </a:pPr>
            <a:r>
              <a:rPr lang="en-GB" sz="1400" dirty="0"/>
              <a:t>It’s a combination of public and private clouds. You could have agents installed on a local machine that allows you to connect to the public cloud. If I understand correctly you don’t even need a full private cloud, the private part can simply be your own machine. </a:t>
            </a:r>
          </a:p>
          <a:p>
            <a:pPr marL="285750" indent="-285750">
              <a:lnSpc>
                <a:spcPct val="120000"/>
              </a:lnSpc>
              <a:buFontTx/>
              <a:buChar char="-"/>
            </a:pPr>
            <a:r>
              <a:rPr lang="en-GB" sz="1400" dirty="0"/>
              <a:t>Usually useful if there are regulation around where some data needs to be stored and processed.</a:t>
            </a:r>
          </a:p>
          <a:p>
            <a:pPr marL="285750" indent="-285750">
              <a:lnSpc>
                <a:spcPct val="120000"/>
              </a:lnSpc>
              <a:buFontTx/>
              <a:buChar char="-"/>
            </a:pPr>
            <a:endParaRPr lang="en-GB" sz="1400" dirty="0"/>
          </a:p>
          <a:p>
            <a:pPr>
              <a:lnSpc>
                <a:spcPct val="120000"/>
              </a:lnSpc>
            </a:pPr>
            <a:endParaRPr lang="en-GB" sz="1400" dirty="0"/>
          </a:p>
          <a:p>
            <a:pPr marL="285750" indent="-285750">
              <a:lnSpc>
                <a:spcPct val="120000"/>
              </a:lnSpc>
              <a:buFontTx/>
              <a:buChar char="-"/>
            </a:pPr>
            <a:endParaRPr lang="en-GB" sz="1400" dirty="0"/>
          </a:p>
          <a:p>
            <a:pPr>
              <a:lnSpc>
                <a:spcPct val="120000"/>
              </a:lnSpc>
            </a:pPr>
            <a:endParaRPr lang="en-GB" sz="1200" dirty="0"/>
          </a:p>
        </p:txBody>
      </p:sp>
    </p:spTree>
    <p:extLst>
      <p:ext uri="{BB962C8B-B14F-4D97-AF65-F5344CB8AC3E}">
        <p14:creationId xmlns:p14="http://schemas.microsoft.com/office/powerpoint/2010/main" val="29503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Tree>
    <p:extLst>
      <p:ext uri="{BB962C8B-B14F-4D97-AF65-F5344CB8AC3E}">
        <p14:creationId xmlns:p14="http://schemas.microsoft.com/office/powerpoint/2010/main" val="2403884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4347</TotalTime>
  <Words>4937</Words>
  <Application>Microsoft Office PowerPoint</Application>
  <PresentationFormat>Widescreen</PresentationFormat>
  <Paragraphs>457</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355</cp:revision>
  <dcterms:created xsi:type="dcterms:W3CDTF">2021-12-05T12:21:15Z</dcterms:created>
  <dcterms:modified xsi:type="dcterms:W3CDTF">2022-05-16T10:43:04Z</dcterms:modified>
</cp:coreProperties>
</file>