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6" r:id="rId4"/>
    <p:sldId id="267" r:id="rId5"/>
    <p:sldId id="262" r:id="rId6"/>
    <p:sldId id="270" r:id="rId7"/>
    <p:sldId id="268" r:id="rId8"/>
    <p:sldId id="269" r:id="rId9"/>
    <p:sldId id="264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5838"/>
    <a:srgbClr val="4F28AF"/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5" autoAdjust="0"/>
    <p:restoredTop sz="94660"/>
  </p:normalViewPr>
  <p:slideViewPr>
    <p:cSldViewPr snapToGrid="0">
      <p:cViewPr>
        <p:scale>
          <a:sx n="80" d="100"/>
          <a:sy n="80" d="100"/>
        </p:scale>
        <p:origin x="366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25D5-0A49-4F21-8F47-7CD3ED996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1F9C7-456C-4683-8173-6C0CD3B98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93188-CF57-46AA-872B-9B22DC88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D696A-CC92-43E4-A1AB-94F65AB0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9DFA9-9D24-44B0-B720-0A323E16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68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9852-4A1F-4534-A26C-07DAF152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D4250-E39F-4B4F-9DE9-E34B83DE0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74809-53F4-4795-A1AA-DF31B42F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FA38D-12A2-42A6-993F-C6A5EEF1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0BB32-EDDE-444A-9B25-5BE7FBAF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40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A5C9E-9D2C-4790-8FCF-88B68CE94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3D2EA-E858-4A0F-B927-0424563B4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E80BC-E023-4400-A601-FEC4AE33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F523C-248B-4AA1-958A-9202E522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5408B-ADCB-4468-A71C-8DF409A3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38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DBF13-2AE5-41DF-9990-C746F2C3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556A-CC17-4966-9B0E-1D9B4D05A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219E-C487-43F0-B92D-EE52B180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976D-8EC4-49A5-96E6-B2981505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4721B-47EE-4192-ADEB-CDA1E47C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02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1133-3756-481E-B71A-B0A44EB5F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674F9-C281-48FD-ADED-240B0022D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080EF-97C4-4A47-B7F4-5799E361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576A-0C98-4197-B552-5A1FD9EE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C5722-7FCC-47CE-B040-FA5B6FB0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09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E3BD-F001-4EB7-91F7-0F90ED44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984ED-96E7-4038-90A1-5DB59CB43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63563-8253-4166-850E-B973667E4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A34BA-6711-45B7-B2DF-9E511CC0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682FF-D043-4CD9-85DD-06DCDA02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0D064-369A-4B84-A4B6-7B0AB4CA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75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6D76-8132-4A6D-B398-827B951D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001B0-38E9-45D6-93E2-9922A8CE8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CAE58-15CC-4FB4-9CFC-5B66F2D04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EEA97-A779-46D4-B939-DB05AD0CA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B13A1-5AAE-4F72-AC8F-49CC43F43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C9284-4133-40B9-BA1A-DE000772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3DE33-3BB9-4E73-8BDA-7CB9152D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3FA04-A010-46E5-BB3B-48730296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90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0232-DCE2-4776-9B8B-9FADEA17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96787-E84C-48C3-AF04-F94EF2D0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DD866-152C-4F9F-92DE-94061173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B93CF-8038-45E0-BD85-9120EE9C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12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5F380-1FF9-430D-98B7-D2917D30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A85EA-98A4-496F-9F56-144CAA5C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BE35B-8471-4048-8328-6ADB1FA1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24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C86C-5EAA-4625-8BB6-9EE0CA0A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4B20-438E-4483-BFB7-8AC7879A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02787-3E38-4BB8-B724-DB95548D5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0DDD5-FC28-4304-9812-2FC3FC76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0E43A-39E4-423C-8C5A-74A6EEE4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AE7BE-9122-44FD-8840-D6D9ED07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A7A2-1194-44B2-A24D-309B6953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55119-F4AB-4C8B-B4A5-1D815CC85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40740-3523-42C7-9B50-C5167DB44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C0CEA-C7D7-4B0E-87C1-1180B68D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40D92-F412-43E0-AA64-961BC645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8A016-D7F3-4D38-8E7E-08B1AD15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25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99167-3E93-4CF9-B3B8-18253605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3474D-735D-4086-A981-EABD7F7CB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B44C2-0112-4FBB-8FC0-0E76B6545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AA731-BE5F-44DA-AAEA-300254B29F16}" type="datetimeFigureOut">
              <a:rPr lang="en-GB" smtClean="0"/>
              <a:t>29/01/2022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E1CD1-DE38-4370-8C53-AA09D8B81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8084C-535D-495E-B6E2-A71392360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33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mathsisfun.com/numbers/e-eulers-number.html#:~:text=It%20is%20often%20called%20Euler's,so%20is%20worth%20learning%20about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Exponential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AEB3A7-0A6C-409B-830E-F8836BC82932}"/>
              </a:ext>
            </a:extLst>
          </p:cNvPr>
          <p:cNvSpPr txBox="1"/>
          <p:nvPr/>
        </p:nvSpPr>
        <p:spPr>
          <a:xfrm>
            <a:off x="296377" y="4329753"/>
            <a:ext cx="73610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In fact, there are many ways of calculating the value of e, but none of them ever give a totally exact answer, because e is irrational, and its digits go on forever without repeating. It can be defined to 10 significant figures as the following:</a:t>
            </a:r>
          </a:p>
          <a:p>
            <a:endParaRPr lang="en-US" sz="1600" dirty="0"/>
          </a:p>
          <a:p>
            <a:r>
              <a:rPr lang="en-GB" sz="1600" dirty="0"/>
              <a:t>e = 2.7 1828 1828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2AED9A-33A0-42EB-BEAB-E1B4873BCD69}"/>
              </a:ext>
            </a:extLst>
          </p:cNvPr>
          <p:cNvSpPr txBox="1"/>
          <p:nvPr/>
        </p:nvSpPr>
        <p:spPr>
          <a:xfrm>
            <a:off x="350355" y="12381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What's so special about Euler's Number?</a:t>
            </a:r>
            <a:endParaRPr lang="en-GB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864550-F372-4118-9E7F-9A32D6AE5D6F}"/>
              </a:ext>
            </a:extLst>
          </p:cNvPr>
          <p:cNvSpPr txBox="1"/>
          <p:nvPr/>
        </p:nvSpPr>
        <p:spPr>
          <a:xfrm>
            <a:off x="140575" y="6271249"/>
            <a:ext cx="75168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i="1" dirty="0">
                <a:hlinkClick r:id="rId3"/>
              </a:rPr>
              <a:t>https://www.mathsisfun.com/numbers/e-eulers-number.html#:~:text=It%20is%20often%20called%20Euler's,so%20is%20worth%20learning%20about</a:t>
            </a:r>
            <a:r>
              <a:rPr lang="en-GB" sz="1050" i="1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43BCBB-2062-4B2F-A755-698AF74B6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921" y="3649263"/>
            <a:ext cx="3838575" cy="2988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8BA2E9-75B2-4484-849D-9A8A56089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4921" y="304418"/>
            <a:ext cx="4019357" cy="29644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BEB6AD-635E-4268-8277-9E1A2229B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8117" y="485715"/>
            <a:ext cx="809725" cy="290151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6ED5A1D-B7AC-4DC4-9197-1743B06955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3840" y="5344209"/>
            <a:ext cx="1762125" cy="736513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C430A40-B877-400C-AD33-C6B5F70FB2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5350" y="4053873"/>
            <a:ext cx="757238" cy="2312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EDE5DF6-E8DD-4D39-83FD-A5D37DEE13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6711" y="2856493"/>
            <a:ext cx="1537193" cy="96673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788770A-8AF5-40F9-AEF9-9D6C25D2B5B1}"/>
              </a:ext>
            </a:extLst>
          </p:cNvPr>
          <p:cNvSpPr txBox="1"/>
          <p:nvPr/>
        </p:nvSpPr>
        <p:spPr>
          <a:xfrm>
            <a:off x="296377" y="1939613"/>
            <a:ext cx="73610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Euler originally defined e through calculating the first 15 components of the following summation: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27D908-3F91-4814-92AC-ADBD410CF570}"/>
              </a:ext>
            </a:extLst>
          </p:cNvPr>
          <p:cNvSpPr txBox="1"/>
          <p:nvPr/>
        </p:nvSpPr>
        <p:spPr>
          <a:xfrm>
            <a:off x="10532125" y="3965782"/>
            <a:ext cx="137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i="1" dirty="0"/>
              <a:t>Note that this graph is asymptotic to e.</a:t>
            </a:r>
          </a:p>
        </p:txBody>
      </p:sp>
    </p:spTree>
    <p:extLst>
      <p:ext uri="{BB962C8B-B14F-4D97-AF65-F5344CB8AC3E}">
        <p14:creationId xmlns:p14="http://schemas.microsoft.com/office/powerpoint/2010/main" val="3114230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Cross-Entropy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55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Loss Functions</a:t>
            </a:r>
          </a:p>
        </p:txBody>
      </p:sp>
    </p:spTree>
    <p:extLst>
      <p:ext uri="{BB962C8B-B14F-4D97-AF65-F5344CB8AC3E}">
        <p14:creationId xmlns:p14="http://schemas.microsoft.com/office/powerpoint/2010/main" val="667099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/>
                </a:rPr>
                <a:t>Sigmoid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5" y="304418"/>
            <a:ext cx="247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04830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Exponential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2AED9A-33A0-42EB-BEAB-E1B4873BCD69}"/>
              </a:ext>
            </a:extLst>
          </p:cNvPr>
          <p:cNvSpPr txBox="1"/>
          <p:nvPr/>
        </p:nvSpPr>
        <p:spPr>
          <a:xfrm>
            <a:off x="350355" y="12381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What's so special about Euler's Number?</a:t>
            </a:r>
            <a:endParaRPr lang="en-GB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88770A-8AF5-40F9-AEF9-9D6C25D2B5B1}"/>
              </a:ext>
            </a:extLst>
          </p:cNvPr>
          <p:cNvSpPr txBox="1"/>
          <p:nvPr/>
        </p:nvSpPr>
        <p:spPr>
          <a:xfrm>
            <a:off x="350355" y="1977713"/>
            <a:ext cx="68734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e has many very interesting properties. The most remarkable is that the differential of </a:t>
            </a:r>
            <a:r>
              <a:rPr lang="en-GB" sz="1600" dirty="0" err="1"/>
              <a:t>e^x</a:t>
            </a:r>
            <a:r>
              <a:rPr lang="en-GB" sz="1600" dirty="0"/>
              <a:t> is </a:t>
            </a:r>
            <a:r>
              <a:rPr lang="en-GB" sz="1600" dirty="0" err="1"/>
              <a:t>e^x</a:t>
            </a:r>
            <a:r>
              <a:rPr lang="en-GB" sz="1600" dirty="0"/>
              <a:t>. That’s to say when: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F7707-88B0-4689-BE4F-C07437AAF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711" y="2867213"/>
            <a:ext cx="1954422" cy="90963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AD1DC6E-4626-4F4B-8B63-169AA484E4E5}"/>
              </a:ext>
            </a:extLst>
          </p:cNvPr>
          <p:cNvSpPr txBox="1"/>
          <p:nvPr/>
        </p:nvSpPr>
        <p:spPr>
          <a:xfrm>
            <a:off x="350355" y="4286748"/>
            <a:ext cx="74686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If that value of e was any larger the derivative would be larger than </a:t>
            </a:r>
            <a:r>
              <a:rPr lang="en-GB" sz="1600" dirty="0" err="1"/>
              <a:t>e^x</a:t>
            </a:r>
            <a:r>
              <a:rPr lang="en-GB" sz="1600" dirty="0"/>
              <a:t> and if it were any smaller the derivative would be smaller.   </a:t>
            </a:r>
          </a:p>
          <a:p>
            <a:endParaRPr lang="en-GB" sz="1600" dirty="0"/>
          </a:p>
          <a:p>
            <a:r>
              <a:rPr lang="en-GB" sz="1600" dirty="0"/>
              <a:t>Therefore on the flip side the integral of </a:t>
            </a:r>
            <a:r>
              <a:rPr lang="en-GB" sz="1600" dirty="0" err="1"/>
              <a:t>e^x</a:t>
            </a:r>
            <a:r>
              <a:rPr lang="en-GB" sz="1600" dirty="0"/>
              <a:t> is also </a:t>
            </a:r>
            <a:r>
              <a:rPr lang="en-GB" sz="1600" dirty="0" err="1"/>
              <a:t>e^x</a:t>
            </a:r>
            <a:r>
              <a:rPr lang="en-GB" sz="1600" dirty="0"/>
              <a:t>. This means that we know the area under the graph </a:t>
            </a:r>
          </a:p>
          <a:p>
            <a:endParaRPr lang="en-GB" sz="1600" dirty="0"/>
          </a:p>
          <a:p>
            <a:endParaRPr lang="en-GB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77332B-ACED-4B28-BAF4-5E0D1A6EE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727" y="316140"/>
            <a:ext cx="3940697" cy="29064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5BCC92-A66C-4592-984B-4F339D5AD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726" y="3519911"/>
            <a:ext cx="3940697" cy="290645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D1069D-1C68-4D0F-86A7-6CD3AC21730B}"/>
              </a:ext>
            </a:extLst>
          </p:cNvPr>
          <p:cNvCxnSpPr/>
          <p:nvPr/>
        </p:nvCxnSpPr>
        <p:spPr>
          <a:xfrm flipV="1">
            <a:off x="9244584" y="2359152"/>
            <a:ext cx="1709928" cy="6492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493C86-486B-47DA-B629-AD034D7822F1}"/>
              </a:ext>
            </a:extLst>
          </p:cNvPr>
          <p:cNvSpPr txBox="1"/>
          <p:nvPr/>
        </p:nvSpPr>
        <p:spPr>
          <a:xfrm>
            <a:off x="10669352" y="2377822"/>
            <a:ext cx="105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/>
              <a:t>Slope is equal to 1 where y=1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4CE35A-6D5E-4180-A6B1-210470A5D734}"/>
              </a:ext>
            </a:extLst>
          </p:cNvPr>
          <p:cNvSpPr/>
          <p:nvPr/>
        </p:nvSpPr>
        <p:spPr>
          <a:xfrm>
            <a:off x="8383836" y="4869455"/>
            <a:ext cx="2919470" cy="1388126"/>
          </a:xfrm>
          <a:custGeom>
            <a:avLst/>
            <a:gdLst>
              <a:gd name="connsiteX0" fmla="*/ 0 w 2919470"/>
              <a:gd name="connsiteY0" fmla="*/ 1299991 h 1388126"/>
              <a:gd name="connsiteX1" fmla="*/ 374574 w 2919470"/>
              <a:gd name="connsiteY1" fmla="*/ 1299991 h 1388126"/>
              <a:gd name="connsiteX2" fmla="*/ 815248 w 2919470"/>
              <a:gd name="connsiteY2" fmla="*/ 1255923 h 1388126"/>
              <a:gd name="connsiteX3" fmla="*/ 1079653 w 2919470"/>
              <a:gd name="connsiteY3" fmla="*/ 1211856 h 1388126"/>
              <a:gd name="connsiteX4" fmla="*/ 1575412 w 2919470"/>
              <a:gd name="connsiteY4" fmla="*/ 1079653 h 1388126"/>
              <a:gd name="connsiteX5" fmla="*/ 2005070 w 2919470"/>
              <a:gd name="connsiteY5" fmla="*/ 859316 h 1388126"/>
              <a:gd name="connsiteX6" fmla="*/ 2291509 w 2919470"/>
              <a:gd name="connsiteY6" fmla="*/ 672029 h 1388126"/>
              <a:gd name="connsiteX7" fmla="*/ 2544897 w 2919470"/>
              <a:gd name="connsiteY7" fmla="*/ 462709 h 1388126"/>
              <a:gd name="connsiteX8" fmla="*/ 2886419 w 2919470"/>
              <a:gd name="connsiteY8" fmla="*/ 0 h 1388126"/>
              <a:gd name="connsiteX9" fmla="*/ 2919470 w 2919470"/>
              <a:gd name="connsiteY9" fmla="*/ 1377109 h 1388126"/>
              <a:gd name="connsiteX10" fmla="*/ 11017 w 2919470"/>
              <a:gd name="connsiteY10" fmla="*/ 1388126 h 1388126"/>
              <a:gd name="connsiteX11" fmla="*/ 0 w 2919470"/>
              <a:gd name="connsiteY11" fmla="*/ 1299991 h 1388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19470" h="1388126">
                <a:moveTo>
                  <a:pt x="0" y="1299991"/>
                </a:moveTo>
                <a:lnTo>
                  <a:pt x="374574" y="1299991"/>
                </a:lnTo>
                <a:lnTo>
                  <a:pt x="815248" y="1255923"/>
                </a:lnTo>
                <a:lnTo>
                  <a:pt x="1079653" y="1211856"/>
                </a:lnTo>
                <a:lnTo>
                  <a:pt x="1575412" y="1079653"/>
                </a:lnTo>
                <a:lnTo>
                  <a:pt x="2005070" y="859316"/>
                </a:lnTo>
                <a:lnTo>
                  <a:pt x="2291509" y="672029"/>
                </a:lnTo>
                <a:lnTo>
                  <a:pt x="2544897" y="462709"/>
                </a:lnTo>
                <a:lnTo>
                  <a:pt x="2886419" y="0"/>
                </a:lnTo>
                <a:lnTo>
                  <a:pt x="2919470" y="1377109"/>
                </a:lnTo>
                <a:lnTo>
                  <a:pt x="11017" y="1388126"/>
                </a:lnTo>
                <a:lnTo>
                  <a:pt x="0" y="1299991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E5D2FF-0145-4B9B-A990-819671225020}"/>
              </a:ext>
            </a:extLst>
          </p:cNvPr>
          <p:cNvSpPr txBox="1"/>
          <p:nvPr/>
        </p:nvSpPr>
        <p:spPr>
          <a:xfrm>
            <a:off x="10846589" y="4772569"/>
            <a:ext cx="6109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/>
              <a:t>Y=4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D731AF-25F9-4B8B-B84E-E8C440A398A3}"/>
              </a:ext>
            </a:extLst>
          </p:cNvPr>
          <p:cNvSpPr txBox="1"/>
          <p:nvPr/>
        </p:nvSpPr>
        <p:spPr>
          <a:xfrm>
            <a:off x="10504404" y="5680102"/>
            <a:ext cx="7989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/>
              <a:t>Hence the area is equal to 4</a:t>
            </a:r>
          </a:p>
        </p:txBody>
      </p:sp>
    </p:spTree>
    <p:extLst>
      <p:ext uri="{BB962C8B-B14F-4D97-AF65-F5344CB8AC3E}">
        <p14:creationId xmlns:p14="http://schemas.microsoft.com/office/powerpoint/2010/main" val="188393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Exponential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2AED9A-33A0-42EB-BEAB-E1B4873BCD69}"/>
              </a:ext>
            </a:extLst>
          </p:cNvPr>
          <p:cNvSpPr txBox="1"/>
          <p:nvPr/>
        </p:nvSpPr>
        <p:spPr>
          <a:xfrm>
            <a:off x="350355" y="12381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Other Exponential Functions</a:t>
            </a:r>
            <a:endParaRPr lang="en-GB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681C5E-98F6-45A2-9B0C-D0DC1D1A7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503" y="1909256"/>
            <a:ext cx="3608044" cy="30394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0AEA39D-0D69-4AAF-AE1B-D6FF9AFF0A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19" b="9331"/>
          <a:stretch/>
        </p:blipFill>
        <p:spPr>
          <a:xfrm>
            <a:off x="7018352" y="2068248"/>
            <a:ext cx="803597" cy="284778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F84609-9B69-4B94-959C-12E0B6E11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5658" y="2475072"/>
            <a:ext cx="890359" cy="289002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2F810BB-0C31-4210-8B3C-863E3D3D56C6}"/>
              </a:ext>
            </a:extLst>
          </p:cNvPr>
          <p:cNvSpPr txBox="1"/>
          <p:nvPr/>
        </p:nvSpPr>
        <p:spPr>
          <a:xfrm>
            <a:off x="4507503" y="5355566"/>
            <a:ext cx="37369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Here we’re taking the reciprocal of e^x. It is effectively a mirror around the line x=0 or y axis.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7F3731-91AD-4AAB-9BEC-787C554529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97" y="1909256"/>
            <a:ext cx="3610190" cy="30394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B221D00-5FB6-4C64-BD9A-320E9C6ECE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9867" y="1997944"/>
            <a:ext cx="3433589" cy="295079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A29DEA6-E49F-4821-9875-60A685158867}"/>
              </a:ext>
            </a:extLst>
          </p:cNvPr>
          <p:cNvSpPr txBox="1"/>
          <p:nvPr/>
        </p:nvSpPr>
        <p:spPr>
          <a:xfrm>
            <a:off x="448735" y="5377391"/>
            <a:ext cx="37369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Here we’re simply doubling the value of the exponent, meaning the gradient is increased in comparison to previous graphs shown.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C5F78C8-95A4-4418-8E5D-FBDB01D8FE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565" y="2091343"/>
            <a:ext cx="814904" cy="287613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F22962D-4798-4AB6-91D9-2146E06F1F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71827" y="4429527"/>
            <a:ext cx="911187" cy="296136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4FB1D74-ABAA-4E20-A577-99F985891100}"/>
              </a:ext>
            </a:extLst>
          </p:cNvPr>
          <p:cNvSpPr txBox="1"/>
          <p:nvPr/>
        </p:nvSpPr>
        <p:spPr>
          <a:xfrm>
            <a:off x="8455097" y="5355566"/>
            <a:ext cx="3736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The mirror this time is around y=0 or the x axis.</a:t>
            </a:r>
          </a:p>
        </p:txBody>
      </p:sp>
    </p:spTree>
    <p:extLst>
      <p:ext uri="{BB962C8B-B14F-4D97-AF65-F5344CB8AC3E}">
        <p14:creationId xmlns:p14="http://schemas.microsoft.com/office/powerpoint/2010/main" val="60031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C883479-505C-4964-89E2-267725FD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51" y="1889723"/>
            <a:ext cx="3319780" cy="2990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Exponential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2AED9A-33A0-42EB-BEAB-E1B4873BCD69}"/>
              </a:ext>
            </a:extLst>
          </p:cNvPr>
          <p:cNvSpPr txBox="1"/>
          <p:nvPr/>
        </p:nvSpPr>
        <p:spPr>
          <a:xfrm>
            <a:off x="350355" y="12381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Other Exponential Functions</a:t>
            </a:r>
            <a:endParaRPr lang="en-GB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C725B6-57F5-4711-90E6-4F899D108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271" y="1815488"/>
            <a:ext cx="3319779" cy="30649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BF83C2-B289-4782-BAD2-1041E391D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9982" y="1974028"/>
            <a:ext cx="1284556" cy="253706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B136BCC-111D-4BE8-968D-3BA53D7B3AA9}"/>
              </a:ext>
            </a:extLst>
          </p:cNvPr>
          <p:cNvSpPr txBox="1"/>
          <p:nvPr/>
        </p:nvSpPr>
        <p:spPr>
          <a:xfrm>
            <a:off x="8455097" y="5117207"/>
            <a:ext cx="37369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Combination of a sine and exponential function. By having x multiplied by 2pi in the sine function we can get a full wavelength for every increment of 1 on the x axis.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B3F6122-4289-478B-B45F-367071CBE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512" y="2093861"/>
            <a:ext cx="675186" cy="267746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20ABD03-84E3-46E2-B463-B7CBA64EC7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1050" y="1852605"/>
            <a:ext cx="3372375" cy="306498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886B5B9-5E28-4807-81B7-9D406ED6DC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4802" y="2023357"/>
            <a:ext cx="791261" cy="283822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330747F-A489-4C40-8EA3-FC90CCECBA5E}"/>
              </a:ext>
            </a:extLst>
          </p:cNvPr>
          <p:cNvSpPr txBox="1"/>
          <p:nvPr/>
        </p:nvSpPr>
        <p:spPr>
          <a:xfrm>
            <a:off x="402951" y="5117207"/>
            <a:ext cx="338654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The exponent remains x but the base is reduced from the value of e. Note the gradient or slope is now shallower in comparison. The growth is slower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36632B-5320-4813-B793-3E75C0BFA51D}"/>
              </a:ext>
            </a:extLst>
          </p:cNvPr>
          <p:cNvSpPr txBox="1"/>
          <p:nvPr/>
        </p:nvSpPr>
        <p:spPr>
          <a:xfrm>
            <a:off x="4383330" y="5169512"/>
            <a:ext cx="33865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The base has now increased to 10 and the gradient takes off. </a:t>
            </a:r>
          </a:p>
        </p:txBody>
      </p:sp>
    </p:spTree>
    <p:extLst>
      <p:ext uri="{BB962C8B-B14F-4D97-AF65-F5344CB8AC3E}">
        <p14:creationId xmlns:p14="http://schemas.microsoft.com/office/powerpoint/2010/main" val="413355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Logarithmic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04299E-6414-4D02-9165-630DDED88A33}"/>
              </a:ext>
            </a:extLst>
          </p:cNvPr>
          <p:cNvSpPr txBox="1"/>
          <p:nvPr/>
        </p:nvSpPr>
        <p:spPr>
          <a:xfrm>
            <a:off x="155086" y="1136060"/>
            <a:ext cx="1156136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Logarithmic functions are the inverse to their exponential counterparts. </a:t>
            </a:r>
            <a:r>
              <a:rPr lang="en-US" sz="1600" dirty="0"/>
              <a:t>Some basics on taking an inverse of a function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To be able to have an inverse function we need the function to produce unique values. A basic example where this is not the case is where y = x^2. In order to find the inverse of this function we need to restrict x to positive or negative values only.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When plotting the inverse, the resultant function will be mirrored around the axis y = x.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We can achieve this by reversing the values of x and y in a function.</a:t>
            </a:r>
          </a:p>
          <a:p>
            <a:endParaRPr lang="en-GB" sz="160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2964FB2-91E8-4CC0-9CD7-1FFDCE185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930" y="2601600"/>
            <a:ext cx="4804547" cy="408611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BC2DDA2-6EC0-4906-9776-624B5847DED4}"/>
              </a:ext>
            </a:extLst>
          </p:cNvPr>
          <p:cNvSpPr txBox="1"/>
          <p:nvPr/>
        </p:nvSpPr>
        <p:spPr>
          <a:xfrm>
            <a:off x="155086" y="2998118"/>
            <a:ext cx="6653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Here we take the equation: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1E7902-8065-4E5F-9ECE-6EC7C88C869A}"/>
                  </a:ext>
                </a:extLst>
              </p:cNvPr>
              <p:cNvSpPr txBox="1"/>
              <p:nvPr/>
            </p:nvSpPr>
            <p:spPr>
              <a:xfrm>
                <a:off x="3981295" y="3291705"/>
                <a:ext cx="8111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1E7902-8065-4E5F-9ECE-6EC7C88C8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295" y="3291705"/>
                <a:ext cx="811119" cy="307777"/>
              </a:xfrm>
              <a:prstGeom prst="rect">
                <a:avLst/>
              </a:prstGeom>
              <a:blipFill>
                <a:blip r:embed="rId4"/>
                <a:stretch>
                  <a:fillRect l="-7519" t="-4000" r="-3008" b="-2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C52DA20-07DB-4CBA-B06E-3B4CDD261238}"/>
                  </a:ext>
                </a:extLst>
              </p:cNvPr>
              <p:cNvSpPr txBox="1"/>
              <p:nvPr/>
            </p:nvSpPr>
            <p:spPr>
              <a:xfrm>
                <a:off x="3933126" y="4233371"/>
                <a:ext cx="8129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C52DA20-07DB-4CBA-B06E-3B4CDD261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126" y="4233371"/>
                <a:ext cx="812979" cy="307777"/>
              </a:xfrm>
              <a:prstGeom prst="rect">
                <a:avLst/>
              </a:prstGeom>
              <a:blipFill>
                <a:blip r:embed="rId5"/>
                <a:stretch>
                  <a:fillRect l="-3731" t="-1961" r="-2985" b="-23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EF2AB3D-F2F8-41BA-BEAB-3A291FC95EA3}"/>
                  </a:ext>
                </a:extLst>
              </p:cNvPr>
              <p:cNvSpPr txBox="1"/>
              <p:nvPr/>
            </p:nvSpPr>
            <p:spPr>
              <a:xfrm>
                <a:off x="3933125" y="4770130"/>
                <a:ext cx="8129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EF2AB3D-F2F8-41BA-BEAB-3A291FC95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125" y="4770130"/>
                <a:ext cx="812979" cy="307777"/>
              </a:xfrm>
              <a:prstGeom prst="rect">
                <a:avLst/>
              </a:prstGeom>
              <a:blipFill>
                <a:blip r:embed="rId6"/>
                <a:stretch>
                  <a:fillRect l="-7463" t="-4000" r="-2985" b="-2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88B9ED2-360B-4037-9509-B1F6943EE672}"/>
                  </a:ext>
                </a:extLst>
              </p:cNvPr>
              <p:cNvSpPr txBox="1"/>
              <p:nvPr/>
            </p:nvSpPr>
            <p:spPr>
              <a:xfrm>
                <a:off x="3701051" y="5612416"/>
                <a:ext cx="1171924" cy="372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88B9ED2-360B-4037-9509-B1F6943EE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051" y="5612416"/>
                <a:ext cx="1171924" cy="372731"/>
              </a:xfrm>
              <a:prstGeom prst="rect">
                <a:avLst/>
              </a:prstGeom>
              <a:blipFill>
                <a:blip r:embed="rId7"/>
                <a:stretch>
                  <a:fillRect r="-2604" b="-213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7FE1477-8BBB-4A9F-BAFF-2FDA87B883F3}"/>
                  </a:ext>
                </a:extLst>
              </p:cNvPr>
              <p:cNvSpPr txBox="1"/>
              <p:nvPr/>
            </p:nvSpPr>
            <p:spPr>
              <a:xfrm>
                <a:off x="3933973" y="6176485"/>
                <a:ext cx="958596" cy="311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7FE1477-8BBB-4A9F-BAFF-2FDA87B88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973" y="6176485"/>
                <a:ext cx="958596" cy="311304"/>
              </a:xfrm>
              <a:prstGeom prst="rect">
                <a:avLst/>
              </a:prstGeom>
              <a:blipFill>
                <a:blip r:embed="rId8"/>
                <a:stretch>
                  <a:fillRect l="-6329" r="-1899" b="-254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149A4E72-F5E4-4354-8439-6767F0B3746D}"/>
              </a:ext>
            </a:extLst>
          </p:cNvPr>
          <p:cNvSpPr txBox="1"/>
          <p:nvPr/>
        </p:nvSpPr>
        <p:spPr>
          <a:xfrm>
            <a:off x="155086" y="3813962"/>
            <a:ext cx="6653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We invert x and y and make y the subject: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6845BB5-3227-4E08-B7A8-B3A320914E92}"/>
              </a:ext>
            </a:extLst>
          </p:cNvPr>
          <p:cNvSpPr txBox="1"/>
          <p:nvPr/>
        </p:nvSpPr>
        <p:spPr>
          <a:xfrm>
            <a:off x="155086" y="5220317"/>
            <a:ext cx="6653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Square root both sides: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1F412E9-2A2F-4421-8EA6-E227625757BA}"/>
                  </a:ext>
                </a:extLst>
              </p:cNvPr>
              <p:cNvSpPr txBox="1"/>
              <p:nvPr/>
            </p:nvSpPr>
            <p:spPr>
              <a:xfrm>
                <a:off x="10185743" y="4831685"/>
                <a:ext cx="6486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1F412E9-2A2F-4421-8EA6-E22762575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743" y="4831685"/>
                <a:ext cx="648639" cy="246221"/>
              </a:xfrm>
              <a:prstGeom prst="rect">
                <a:avLst/>
              </a:prstGeom>
              <a:blipFill>
                <a:blip r:embed="rId9"/>
                <a:stretch>
                  <a:fillRect l="-7547" t="-2500" r="-2830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2A74CA1-B333-4F7F-B64C-6D1D7CC3BD17}"/>
                  </a:ext>
                </a:extLst>
              </p:cNvPr>
              <p:cNvSpPr txBox="1"/>
              <p:nvPr/>
            </p:nvSpPr>
            <p:spPr>
              <a:xfrm>
                <a:off x="8660363" y="4027994"/>
                <a:ext cx="765659" cy="24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2A74CA1-B333-4F7F-B64C-6D1D7CC3B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363" y="4027994"/>
                <a:ext cx="765659" cy="249043"/>
              </a:xfrm>
              <a:prstGeom prst="rect">
                <a:avLst/>
              </a:prstGeom>
              <a:blipFill>
                <a:blip r:embed="rId10"/>
                <a:stretch>
                  <a:fillRect l="-6400" t="-2439" r="-2400" b="-243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FB791CA-FC4C-4F0F-9A44-5EEACE9C7FBA}"/>
                  </a:ext>
                </a:extLst>
              </p:cNvPr>
              <p:cNvSpPr txBox="1"/>
              <p:nvPr/>
            </p:nvSpPr>
            <p:spPr>
              <a:xfrm rot="19417190">
                <a:off x="10596785" y="3406304"/>
                <a:ext cx="4751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y</a:t>
                </a: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FB791CA-FC4C-4F0F-9A44-5EEACE9C7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17190">
                <a:off x="10596785" y="3406304"/>
                <a:ext cx="475195" cy="246221"/>
              </a:xfrm>
              <a:prstGeom prst="rect">
                <a:avLst/>
              </a:prstGeom>
              <a:blipFill>
                <a:blip r:embed="rId11"/>
                <a:stretch>
                  <a:fillRect t="-25000" r="-30682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08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Logarithmic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1882DDE-2CB6-4ED5-B99E-1D93F7A53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637" y="2195956"/>
            <a:ext cx="5311407" cy="42730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BDA4903-8B4F-4983-AE39-8979CA8FE850}"/>
              </a:ext>
            </a:extLst>
          </p:cNvPr>
          <p:cNvSpPr txBox="1"/>
          <p:nvPr/>
        </p:nvSpPr>
        <p:spPr>
          <a:xfrm>
            <a:off x="155086" y="1136060"/>
            <a:ext cx="115613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Back to the original statement: logarithmic functions are the inverse to their exponential counterparts.</a:t>
            </a:r>
          </a:p>
          <a:p>
            <a:endParaRPr lang="en-GB" sz="1600" dirty="0"/>
          </a:p>
          <a:p>
            <a:r>
              <a:rPr lang="en-GB" sz="1600" dirty="0"/>
              <a:t>So lets take the following simple exponential function: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BD2EDD-CEEB-4FD2-8C6E-E015DA4FDEA9}"/>
              </a:ext>
            </a:extLst>
          </p:cNvPr>
          <p:cNvSpPr txBox="1"/>
          <p:nvPr/>
        </p:nvSpPr>
        <p:spPr>
          <a:xfrm>
            <a:off x="140575" y="2635602"/>
            <a:ext cx="6653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And inverse it: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1BB1E-7F12-4821-A055-3ED8ACCA254B}"/>
                  </a:ext>
                </a:extLst>
              </p:cNvPr>
              <p:cNvSpPr txBox="1"/>
              <p:nvPr/>
            </p:nvSpPr>
            <p:spPr>
              <a:xfrm>
                <a:off x="3531495" y="2147153"/>
                <a:ext cx="8160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1BB1E-7F12-4821-A055-3ED8ACCA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495" y="2147153"/>
                <a:ext cx="816057" cy="307777"/>
              </a:xfrm>
              <a:prstGeom prst="rect">
                <a:avLst/>
              </a:prstGeom>
              <a:blipFill>
                <a:blip r:embed="rId4"/>
                <a:stretch>
                  <a:fillRect l="-7463" b="-23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BFD35A-363A-4AB9-AE7F-229703B5099F}"/>
                  </a:ext>
                </a:extLst>
              </p:cNvPr>
              <p:cNvSpPr txBox="1"/>
              <p:nvPr/>
            </p:nvSpPr>
            <p:spPr>
              <a:xfrm>
                <a:off x="3511056" y="2969586"/>
                <a:ext cx="8190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BFD35A-363A-4AB9-AE7F-229703B50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056" y="2969586"/>
                <a:ext cx="819007" cy="307777"/>
              </a:xfrm>
              <a:prstGeom prst="rect">
                <a:avLst/>
              </a:prstGeom>
              <a:blipFill>
                <a:blip r:embed="rId5"/>
                <a:stretch>
                  <a:fillRect l="-4478" r="-2985"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E490C7D-4700-441C-8CAE-8AFB51D5CF17}"/>
              </a:ext>
            </a:extLst>
          </p:cNvPr>
          <p:cNvSpPr txBox="1"/>
          <p:nvPr/>
        </p:nvSpPr>
        <p:spPr>
          <a:xfrm>
            <a:off x="155086" y="3411361"/>
            <a:ext cx="6653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This is now a logarithmic equation and can be written in the form: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F50212-7D93-4BAE-9D9A-CF32799B799C}"/>
                  </a:ext>
                </a:extLst>
              </p:cNvPr>
              <p:cNvSpPr txBox="1"/>
              <p:nvPr/>
            </p:nvSpPr>
            <p:spPr>
              <a:xfrm>
                <a:off x="3316711" y="3904008"/>
                <a:ext cx="13595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0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F50212-7D93-4BAE-9D9A-CF32799B7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711" y="3904008"/>
                <a:ext cx="1359539" cy="307777"/>
              </a:xfrm>
              <a:prstGeom prst="rect">
                <a:avLst/>
              </a:prstGeom>
              <a:blipFill>
                <a:blip r:embed="rId6"/>
                <a:stretch>
                  <a:fillRect l="-4036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EE474D-FCCD-469D-87E3-F8EBE130DA22}"/>
                  </a:ext>
                </a:extLst>
              </p:cNvPr>
              <p:cNvSpPr txBox="1"/>
              <p:nvPr/>
            </p:nvSpPr>
            <p:spPr>
              <a:xfrm rot="19417190">
                <a:off x="10740005" y="2846475"/>
                <a:ext cx="4751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y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EE474D-FCCD-469D-87E3-F8EBE130D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17190">
                <a:off x="10740005" y="2846475"/>
                <a:ext cx="475195" cy="246221"/>
              </a:xfrm>
              <a:prstGeom prst="rect">
                <a:avLst/>
              </a:prstGeom>
              <a:blipFill>
                <a:blip r:embed="rId7"/>
                <a:stretch>
                  <a:fillRect t="-25000" r="-29545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DA22DC-1D85-459C-930C-B768AD54A5EB}"/>
                  </a:ext>
                </a:extLst>
              </p:cNvPr>
              <p:cNvSpPr txBox="1"/>
              <p:nvPr/>
            </p:nvSpPr>
            <p:spPr>
              <a:xfrm>
                <a:off x="10713291" y="3977649"/>
                <a:ext cx="94981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DA22DC-1D85-459C-930C-B768AD54A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3291" y="3977649"/>
                <a:ext cx="949812" cy="215444"/>
              </a:xfrm>
              <a:prstGeom prst="rect">
                <a:avLst/>
              </a:prstGeom>
              <a:blipFill>
                <a:blip r:embed="rId8"/>
                <a:stretch>
                  <a:fillRect l="-3846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43B06E-CA25-42FE-A65E-305D74519A8B}"/>
                  </a:ext>
                </a:extLst>
              </p:cNvPr>
              <p:cNvSpPr txBox="1"/>
              <p:nvPr/>
            </p:nvSpPr>
            <p:spPr>
              <a:xfrm>
                <a:off x="9434759" y="2798247"/>
                <a:ext cx="5700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43B06E-CA25-42FE-A65E-305D74519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759" y="2798247"/>
                <a:ext cx="570028" cy="215444"/>
              </a:xfrm>
              <a:prstGeom prst="rect">
                <a:avLst/>
              </a:prstGeom>
              <a:blipFill>
                <a:blip r:embed="rId9"/>
                <a:stretch>
                  <a:fillRect l="-7527" b="-2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3CC32AB-C033-4DD3-B37D-8BDE73F2E5FC}"/>
              </a:ext>
            </a:extLst>
          </p:cNvPr>
          <p:cNvSpPr txBox="1"/>
          <p:nvPr/>
        </p:nvSpPr>
        <p:spPr>
          <a:xfrm>
            <a:off x="155086" y="4391949"/>
            <a:ext cx="60164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Note that in a logarithmic function its very easy to calculate what x is given y but much harder to calculate what y is given x. This leads the equation to be unintuitive. For example we can not provide the equation with negative values of x. Note the general form of a logarithmic equation below.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393751-EDAB-4F6C-BAD5-3E3A6760DB3B}"/>
                  </a:ext>
                </a:extLst>
              </p:cNvPr>
              <p:cNvSpPr txBox="1"/>
              <p:nvPr/>
            </p:nvSpPr>
            <p:spPr>
              <a:xfrm>
                <a:off x="2115805" y="5998667"/>
                <a:ext cx="13659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0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393751-EDAB-4F6C-BAD5-3E3A6760D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805" y="5998667"/>
                <a:ext cx="1365950" cy="307777"/>
              </a:xfrm>
              <a:prstGeom prst="rect">
                <a:avLst/>
              </a:prstGeom>
              <a:blipFill>
                <a:blip r:embed="rId10"/>
                <a:stretch>
                  <a:fillRect l="-4018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9A2F2F-DCE1-4FA5-960E-338284180980}"/>
                  </a:ext>
                </a:extLst>
              </p:cNvPr>
              <p:cNvSpPr txBox="1"/>
              <p:nvPr/>
            </p:nvSpPr>
            <p:spPr>
              <a:xfrm>
                <a:off x="4126515" y="5998668"/>
                <a:ext cx="8274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9A2F2F-DCE1-4FA5-960E-338284180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515" y="5998668"/>
                <a:ext cx="827406" cy="307777"/>
              </a:xfrm>
              <a:prstGeom prst="rect">
                <a:avLst/>
              </a:prstGeom>
              <a:blipFill>
                <a:blip r:embed="rId11"/>
                <a:stretch>
                  <a:fillRect l="-4412" r="-2941"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66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Logarithmic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1E686-4969-4FA2-8AE9-928019C1F5C9}"/>
              </a:ext>
            </a:extLst>
          </p:cNvPr>
          <p:cNvSpPr txBox="1"/>
          <p:nvPr/>
        </p:nvSpPr>
        <p:spPr>
          <a:xfrm>
            <a:off x="617802" y="1122689"/>
            <a:ext cx="287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Common Logarithm</a:t>
            </a:r>
            <a:r>
              <a:rPr lang="en-GB" b="1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15C644-DD53-49D8-9A42-30D021C4A4EA}"/>
              </a:ext>
            </a:extLst>
          </p:cNvPr>
          <p:cNvSpPr txBox="1"/>
          <p:nvPr/>
        </p:nvSpPr>
        <p:spPr>
          <a:xfrm>
            <a:off x="9247821" y="1078923"/>
            <a:ext cx="197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Natural Logarithm</a:t>
            </a:r>
            <a:r>
              <a:rPr lang="en-GB" b="1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8BC9E3-4E96-4F36-A15B-A9EE9BB5BDC7}"/>
              </a:ext>
            </a:extLst>
          </p:cNvPr>
          <p:cNvSpPr txBox="1"/>
          <p:nvPr/>
        </p:nvSpPr>
        <p:spPr>
          <a:xfrm>
            <a:off x="5260695" y="1088787"/>
            <a:ext cx="18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Binary Logarithm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DDE69DA-24BC-4DD4-AFB6-EB01099BE0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75"/>
          <a:stretch/>
        </p:blipFill>
        <p:spPr>
          <a:xfrm>
            <a:off x="321967" y="3589025"/>
            <a:ext cx="3469981" cy="271177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6C08BB7-703E-4CD8-9E96-E4E1A3D96E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37"/>
          <a:stretch/>
        </p:blipFill>
        <p:spPr>
          <a:xfrm>
            <a:off x="8419369" y="3487782"/>
            <a:ext cx="3630588" cy="282796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AAE50DF-48BF-4F7A-B1AA-7B71F08AD5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723"/>
          <a:stretch/>
        </p:blipFill>
        <p:spPr>
          <a:xfrm>
            <a:off x="4288899" y="3540040"/>
            <a:ext cx="3555112" cy="273320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783D0D-A938-4CB5-8DCC-3C432BFEDEE4}"/>
              </a:ext>
            </a:extLst>
          </p:cNvPr>
          <p:cNvCxnSpPr>
            <a:cxnSpLocks/>
          </p:cNvCxnSpPr>
          <p:nvPr/>
        </p:nvCxnSpPr>
        <p:spPr>
          <a:xfrm>
            <a:off x="3948556" y="1170432"/>
            <a:ext cx="0" cy="53568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CA5C8E-F5C7-4AE9-8D05-43D889A2FF38}"/>
              </a:ext>
            </a:extLst>
          </p:cNvPr>
          <p:cNvCxnSpPr>
            <a:cxnSpLocks/>
          </p:cNvCxnSpPr>
          <p:nvPr/>
        </p:nvCxnSpPr>
        <p:spPr>
          <a:xfrm>
            <a:off x="8144149" y="1127623"/>
            <a:ext cx="0" cy="53568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0811918-1BCB-4B06-9C3E-174D7ACB9FB8}"/>
                  </a:ext>
                </a:extLst>
              </p:cNvPr>
              <p:cNvSpPr txBox="1"/>
              <p:nvPr/>
            </p:nvSpPr>
            <p:spPr>
              <a:xfrm>
                <a:off x="4748742" y="2489201"/>
                <a:ext cx="13595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0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0811918-1BCB-4B06-9C3E-174D7ACB9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742" y="2489201"/>
                <a:ext cx="1359538" cy="307777"/>
              </a:xfrm>
              <a:prstGeom prst="rect">
                <a:avLst/>
              </a:prstGeom>
              <a:blipFill>
                <a:blip r:embed="rId6"/>
                <a:stretch>
                  <a:fillRect l="-4036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F8D101-9472-4D6C-ABB6-2E74C11CCB45}"/>
                  </a:ext>
                </a:extLst>
              </p:cNvPr>
              <p:cNvSpPr txBox="1"/>
              <p:nvPr/>
            </p:nvSpPr>
            <p:spPr>
              <a:xfrm>
                <a:off x="785842" y="2489201"/>
                <a:ext cx="12298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F8D101-9472-4D6C-ABB6-2E74C11CC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42" y="2489201"/>
                <a:ext cx="1229888" cy="307777"/>
              </a:xfrm>
              <a:prstGeom prst="rect">
                <a:avLst/>
              </a:prstGeom>
              <a:blipFill>
                <a:blip r:embed="rId7"/>
                <a:stretch>
                  <a:fillRect l="-4455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F443E6C-DDD1-40B7-B049-D1FF759D87E9}"/>
                  </a:ext>
                </a:extLst>
              </p:cNvPr>
              <p:cNvSpPr txBox="1"/>
              <p:nvPr/>
            </p:nvSpPr>
            <p:spPr>
              <a:xfrm>
                <a:off x="785842" y="1860067"/>
                <a:ext cx="9616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F443E6C-DDD1-40B7-B049-D1FF759D8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42" y="1860067"/>
                <a:ext cx="961674" cy="307777"/>
              </a:xfrm>
              <a:prstGeom prst="rect">
                <a:avLst/>
              </a:prstGeom>
              <a:blipFill>
                <a:blip r:embed="rId8"/>
                <a:stretch>
                  <a:fillRect l="-3797" r="-1899"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1C99D7A-F815-41F1-8737-521E6522A5AA}"/>
                  </a:ext>
                </a:extLst>
              </p:cNvPr>
              <p:cNvSpPr txBox="1"/>
              <p:nvPr/>
            </p:nvSpPr>
            <p:spPr>
              <a:xfrm>
                <a:off x="4748742" y="1819771"/>
                <a:ext cx="8190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1C99D7A-F815-41F1-8737-521E6522A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742" y="1819771"/>
                <a:ext cx="819007" cy="307777"/>
              </a:xfrm>
              <a:prstGeom prst="rect">
                <a:avLst/>
              </a:prstGeom>
              <a:blipFill>
                <a:blip r:embed="rId9"/>
                <a:stretch>
                  <a:fillRect l="-4478" r="-2985"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5F3CE39-162E-4E5E-959A-3C5B769C3BDB}"/>
                  </a:ext>
                </a:extLst>
              </p:cNvPr>
              <p:cNvSpPr txBox="1"/>
              <p:nvPr/>
            </p:nvSpPr>
            <p:spPr>
              <a:xfrm>
                <a:off x="8845181" y="1819771"/>
                <a:ext cx="8107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5F3CE39-162E-4E5E-959A-3C5B769C3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181" y="1819771"/>
                <a:ext cx="810799" cy="307777"/>
              </a:xfrm>
              <a:prstGeom prst="rect">
                <a:avLst/>
              </a:prstGeom>
              <a:blipFill>
                <a:blip r:embed="rId10"/>
                <a:stretch>
                  <a:fillRect l="-4511" r="-30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D0A25D-2482-46CE-AF74-B1DA7D6B530B}"/>
                  </a:ext>
                </a:extLst>
              </p:cNvPr>
              <p:cNvSpPr txBox="1"/>
              <p:nvPr/>
            </p:nvSpPr>
            <p:spPr>
              <a:xfrm>
                <a:off x="10555317" y="1794349"/>
                <a:ext cx="12999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2.718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D0A25D-2482-46CE-AF74-B1DA7D6B5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5317" y="1794349"/>
                <a:ext cx="1299908" cy="307777"/>
              </a:xfrm>
              <a:prstGeom prst="rect">
                <a:avLst/>
              </a:prstGeom>
              <a:blipFill>
                <a:blip r:embed="rId11"/>
                <a:stretch>
                  <a:fillRect l="-2347" r="-1878"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7976B2C-5B8E-4E11-913C-FFE6D81F168D}"/>
                  </a:ext>
                </a:extLst>
              </p:cNvPr>
              <p:cNvSpPr txBox="1"/>
              <p:nvPr/>
            </p:nvSpPr>
            <p:spPr>
              <a:xfrm>
                <a:off x="10493875" y="2465950"/>
                <a:ext cx="13571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0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7976B2C-5B8E-4E11-913C-FFE6D81F1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875" y="2465950"/>
                <a:ext cx="1357166" cy="307777"/>
              </a:xfrm>
              <a:prstGeom prst="rect">
                <a:avLst/>
              </a:prstGeom>
              <a:blipFill>
                <a:blip r:embed="rId12"/>
                <a:stretch>
                  <a:fillRect l="-4036" b="-3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2015995-090B-4859-8569-0C8B630C7629}"/>
                  </a:ext>
                </a:extLst>
              </p:cNvPr>
              <p:cNvSpPr txBox="1"/>
              <p:nvPr/>
            </p:nvSpPr>
            <p:spPr>
              <a:xfrm>
                <a:off x="8841015" y="2499064"/>
                <a:ext cx="11096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2015995-090B-4859-8569-0C8B630C7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015" y="2499064"/>
                <a:ext cx="1109663" cy="307777"/>
              </a:xfrm>
              <a:prstGeom prst="rect">
                <a:avLst/>
              </a:prstGeom>
              <a:blipFill>
                <a:blip r:embed="rId13"/>
                <a:stretch>
                  <a:fillRect l="-4945" b="-2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92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Logarithmic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5362DD-A1AD-4F00-A221-D91A8CF82E80}"/>
              </a:ext>
            </a:extLst>
          </p:cNvPr>
          <p:cNvSpPr txBox="1"/>
          <p:nvPr/>
        </p:nvSpPr>
        <p:spPr>
          <a:xfrm>
            <a:off x="155086" y="1136060"/>
            <a:ext cx="114126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Note that where we have y equal to any exponential function, it will always be asymptotic to the x axis. The exception to this is if we have y = (e^x)+3 the function will now be asymptotic to y=3. </a:t>
            </a:r>
          </a:p>
          <a:p>
            <a:endParaRPr lang="en-GB" sz="1600" dirty="0"/>
          </a:p>
          <a:p>
            <a:r>
              <a:rPr lang="en-GB" sz="1600" dirty="0"/>
              <a:t>On the flip to this where y is equal to a logarithm, the function will always be asymptotic to the y axis (x=0). The exception to this is if we have y = log(x + 3) the function will now be asymptotic to x=-3. </a:t>
            </a:r>
          </a:p>
        </p:txBody>
      </p:sp>
    </p:spTree>
    <p:extLst>
      <p:ext uri="{BB962C8B-B14F-4D97-AF65-F5344CB8AC3E}">
        <p14:creationId xmlns:p14="http://schemas.microsoft.com/office/powerpoint/2010/main" val="300482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Composite Functions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0D6DEB-8872-499A-8CF3-4E7F3865BA84}"/>
              </a:ext>
            </a:extLst>
          </p:cNvPr>
          <p:cNvSpPr txBox="1"/>
          <p:nvPr/>
        </p:nvSpPr>
        <p:spPr>
          <a:xfrm>
            <a:off x="278191" y="1238177"/>
            <a:ext cx="110581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 function composition or a composite function is an operation that takes two functions f and g and produces a function h such that h(x) = g(f(x)).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1698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3656</TotalTime>
  <Words>882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Haythornthwaite</dc:creator>
  <cp:lastModifiedBy>Matthew Haythornthwaite</cp:lastModifiedBy>
  <cp:revision>256</cp:revision>
  <dcterms:created xsi:type="dcterms:W3CDTF">2021-12-05T12:21:15Z</dcterms:created>
  <dcterms:modified xsi:type="dcterms:W3CDTF">2022-01-29T16:51:19Z</dcterms:modified>
</cp:coreProperties>
</file>