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838"/>
    <a:srgbClr val="4F28A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athsisfun.com/numbers/e-eulers-number.html#:~:text=It%20is%20often%20called%20Euler's,so%20is%20worth%20learning%20abou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EB3A7-0A6C-409B-830E-F8836BC82932}"/>
              </a:ext>
            </a:extLst>
          </p:cNvPr>
          <p:cNvSpPr txBox="1"/>
          <p:nvPr/>
        </p:nvSpPr>
        <p:spPr>
          <a:xfrm>
            <a:off x="296377" y="4329753"/>
            <a:ext cx="7361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fact, there are many ways of calculating the value of e, but none of them ever give a totally exact answer, because e is irrational, and its digits go on forever without repeating. It can be defined to 10 significant figures as the following:</a:t>
            </a:r>
          </a:p>
          <a:p>
            <a:endParaRPr lang="en-US" sz="1600" dirty="0"/>
          </a:p>
          <a:p>
            <a:r>
              <a:rPr lang="en-GB" sz="1600" dirty="0"/>
              <a:t>e = 2.7 1828 1828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64550-F372-4118-9E7F-9A32D6AE5D6F}"/>
              </a:ext>
            </a:extLst>
          </p:cNvPr>
          <p:cNvSpPr txBox="1"/>
          <p:nvPr/>
        </p:nvSpPr>
        <p:spPr>
          <a:xfrm>
            <a:off x="140575" y="6271249"/>
            <a:ext cx="75168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i="1" dirty="0">
                <a:hlinkClick r:id="rId3"/>
              </a:rPr>
              <a:t>https://www.mathsisfun.com/numbers/e-eulers-number.html#:~:text=It%20is%20often%20called%20Euler's,so%20is%20worth%20learning%20about</a:t>
            </a:r>
            <a:r>
              <a:rPr lang="en-GB" sz="1050" i="1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3BCBB-2062-4B2F-A755-698AF74B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921" y="3649263"/>
            <a:ext cx="3838575" cy="2988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BA2E9-75B2-4484-849D-9A8A56089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921" y="304418"/>
            <a:ext cx="4019357" cy="2964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EB6AD-635E-4268-8277-9E1A2229B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17" y="485715"/>
            <a:ext cx="809725" cy="29015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ED5A1D-B7AC-4DC4-9197-1743B0695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840" y="5344209"/>
            <a:ext cx="1762125" cy="7365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430A40-B877-400C-AD33-C6B5F70FB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0" y="4053873"/>
            <a:ext cx="757238" cy="231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DE5DF6-E8DD-4D39-83FD-A5D37DEE1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6711" y="2856493"/>
            <a:ext cx="1537193" cy="9667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296377" y="1939613"/>
            <a:ext cx="7361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Euler originally defined e through calculating the first 15 components of the following summation: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7D908-3F91-4814-92AC-ADBD410CF570}"/>
              </a:ext>
            </a:extLst>
          </p:cNvPr>
          <p:cNvSpPr txBox="1"/>
          <p:nvPr/>
        </p:nvSpPr>
        <p:spPr>
          <a:xfrm>
            <a:off x="10532125" y="3965782"/>
            <a:ext cx="137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i="1" dirty="0"/>
              <a:t>Note that this graph is asymptotic to e.</a:t>
            </a:r>
          </a:p>
        </p:txBody>
      </p:sp>
    </p:spTree>
    <p:extLst>
      <p:ext uri="{BB962C8B-B14F-4D97-AF65-F5344CB8AC3E}">
        <p14:creationId xmlns:p14="http://schemas.microsoft.com/office/powerpoint/2010/main" val="31142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350355" y="1977713"/>
            <a:ext cx="6873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 has many very interesting properties. The most remarkable is that the differential of </a:t>
            </a:r>
            <a:r>
              <a:rPr lang="en-GB" sz="1600" dirty="0" err="1"/>
              <a:t>e^x</a:t>
            </a:r>
            <a:r>
              <a:rPr lang="en-GB" sz="1600" dirty="0"/>
              <a:t> is </a:t>
            </a:r>
            <a:r>
              <a:rPr lang="en-GB" sz="1600" dirty="0" err="1"/>
              <a:t>e^x</a:t>
            </a:r>
            <a:r>
              <a:rPr lang="en-GB" sz="1600" dirty="0"/>
              <a:t>. That’s to say when: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F7707-88B0-4689-BE4F-C07437AA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11" y="2867213"/>
            <a:ext cx="1954422" cy="909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D1DC6E-4626-4F4B-8B63-169AA484E4E5}"/>
              </a:ext>
            </a:extLst>
          </p:cNvPr>
          <p:cNvSpPr txBox="1"/>
          <p:nvPr/>
        </p:nvSpPr>
        <p:spPr>
          <a:xfrm>
            <a:off x="350355" y="4286748"/>
            <a:ext cx="74686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If that value of e was any larger the derivative would be larger than </a:t>
            </a:r>
            <a:r>
              <a:rPr lang="en-GB" sz="1600" dirty="0" err="1"/>
              <a:t>e^x</a:t>
            </a:r>
            <a:r>
              <a:rPr lang="en-GB" sz="1600" dirty="0"/>
              <a:t> and if it were any smaller the derivative would be smaller.   </a:t>
            </a:r>
          </a:p>
          <a:p>
            <a:endParaRPr lang="en-GB" sz="1600" dirty="0"/>
          </a:p>
          <a:p>
            <a:r>
              <a:rPr lang="en-GB" sz="1600" dirty="0"/>
              <a:t>Therefore on the flip side the integral of </a:t>
            </a:r>
            <a:r>
              <a:rPr lang="en-GB" sz="1600" dirty="0" err="1"/>
              <a:t>e^x</a:t>
            </a:r>
            <a:r>
              <a:rPr lang="en-GB" sz="1600" dirty="0"/>
              <a:t> is also </a:t>
            </a:r>
            <a:r>
              <a:rPr lang="en-GB" sz="1600" dirty="0" err="1"/>
              <a:t>e^x</a:t>
            </a:r>
            <a:r>
              <a:rPr lang="en-GB" sz="1600" dirty="0"/>
              <a:t>. This means that we know the area under the graph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77332B-ACED-4B28-BAF4-5E0D1A6EE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27" y="316140"/>
            <a:ext cx="3940697" cy="2906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5BCC92-A66C-4592-984B-4F339D5A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26" y="3519911"/>
            <a:ext cx="3940697" cy="29064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D1069D-1C68-4D0F-86A7-6CD3AC21730B}"/>
              </a:ext>
            </a:extLst>
          </p:cNvPr>
          <p:cNvCxnSpPr/>
          <p:nvPr/>
        </p:nvCxnSpPr>
        <p:spPr>
          <a:xfrm flipV="1">
            <a:off x="9244584" y="2359152"/>
            <a:ext cx="1709928" cy="64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93C86-486B-47DA-B629-AD034D7822F1}"/>
              </a:ext>
            </a:extLst>
          </p:cNvPr>
          <p:cNvSpPr txBox="1"/>
          <p:nvPr/>
        </p:nvSpPr>
        <p:spPr>
          <a:xfrm>
            <a:off x="10669352" y="2377822"/>
            <a:ext cx="10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Slope is equal to 1 where y=1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4CE35A-6D5E-4180-A6B1-210470A5D734}"/>
              </a:ext>
            </a:extLst>
          </p:cNvPr>
          <p:cNvSpPr/>
          <p:nvPr/>
        </p:nvSpPr>
        <p:spPr>
          <a:xfrm>
            <a:off x="8383836" y="4869455"/>
            <a:ext cx="2919470" cy="1388126"/>
          </a:xfrm>
          <a:custGeom>
            <a:avLst/>
            <a:gdLst>
              <a:gd name="connsiteX0" fmla="*/ 0 w 2919470"/>
              <a:gd name="connsiteY0" fmla="*/ 1299991 h 1388126"/>
              <a:gd name="connsiteX1" fmla="*/ 374574 w 2919470"/>
              <a:gd name="connsiteY1" fmla="*/ 1299991 h 1388126"/>
              <a:gd name="connsiteX2" fmla="*/ 815248 w 2919470"/>
              <a:gd name="connsiteY2" fmla="*/ 1255923 h 1388126"/>
              <a:gd name="connsiteX3" fmla="*/ 1079653 w 2919470"/>
              <a:gd name="connsiteY3" fmla="*/ 1211856 h 1388126"/>
              <a:gd name="connsiteX4" fmla="*/ 1575412 w 2919470"/>
              <a:gd name="connsiteY4" fmla="*/ 1079653 h 1388126"/>
              <a:gd name="connsiteX5" fmla="*/ 2005070 w 2919470"/>
              <a:gd name="connsiteY5" fmla="*/ 859316 h 1388126"/>
              <a:gd name="connsiteX6" fmla="*/ 2291509 w 2919470"/>
              <a:gd name="connsiteY6" fmla="*/ 672029 h 1388126"/>
              <a:gd name="connsiteX7" fmla="*/ 2544897 w 2919470"/>
              <a:gd name="connsiteY7" fmla="*/ 462709 h 1388126"/>
              <a:gd name="connsiteX8" fmla="*/ 2886419 w 2919470"/>
              <a:gd name="connsiteY8" fmla="*/ 0 h 1388126"/>
              <a:gd name="connsiteX9" fmla="*/ 2919470 w 2919470"/>
              <a:gd name="connsiteY9" fmla="*/ 1377109 h 1388126"/>
              <a:gd name="connsiteX10" fmla="*/ 11017 w 2919470"/>
              <a:gd name="connsiteY10" fmla="*/ 1388126 h 1388126"/>
              <a:gd name="connsiteX11" fmla="*/ 0 w 2919470"/>
              <a:gd name="connsiteY11" fmla="*/ 1299991 h 138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9470" h="1388126">
                <a:moveTo>
                  <a:pt x="0" y="1299991"/>
                </a:moveTo>
                <a:lnTo>
                  <a:pt x="374574" y="1299991"/>
                </a:lnTo>
                <a:lnTo>
                  <a:pt x="815248" y="1255923"/>
                </a:lnTo>
                <a:lnTo>
                  <a:pt x="1079653" y="1211856"/>
                </a:lnTo>
                <a:lnTo>
                  <a:pt x="1575412" y="1079653"/>
                </a:lnTo>
                <a:lnTo>
                  <a:pt x="2005070" y="859316"/>
                </a:lnTo>
                <a:lnTo>
                  <a:pt x="2291509" y="672029"/>
                </a:lnTo>
                <a:lnTo>
                  <a:pt x="2544897" y="462709"/>
                </a:lnTo>
                <a:lnTo>
                  <a:pt x="2886419" y="0"/>
                </a:lnTo>
                <a:lnTo>
                  <a:pt x="2919470" y="1377109"/>
                </a:lnTo>
                <a:lnTo>
                  <a:pt x="11017" y="1388126"/>
                </a:lnTo>
                <a:lnTo>
                  <a:pt x="0" y="1299991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5D2FF-0145-4B9B-A990-819671225020}"/>
              </a:ext>
            </a:extLst>
          </p:cNvPr>
          <p:cNvSpPr txBox="1"/>
          <p:nvPr/>
        </p:nvSpPr>
        <p:spPr>
          <a:xfrm>
            <a:off x="10846589" y="4772569"/>
            <a:ext cx="6109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Y=4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731AF-25F9-4B8B-B84E-E8C440A398A3}"/>
              </a:ext>
            </a:extLst>
          </p:cNvPr>
          <p:cNvSpPr txBox="1"/>
          <p:nvPr/>
        </p:nvSpPr>
        <p:spPr>
          <a:xfrm>
            <a:off x="10504404" y="5680102"/>
            <a:ext cx="7989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Hence the area is equal to 4</a:t>
            </a:r>
          </a:p>
        </p:txBody>
      </p:sp>
    </p:spTree>
    <p:extLst>
      <p:ext uri="{BB962C8B-B14F-4D97-AF65-F5344CB8AC3E}">
        <p14:creationId xmlns:p14="http://schemas.microsoft.com/office/powerpoint/2010/main" val="188393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Exponential Functions</a:t>
            </a:r>
            <a:endParaRPr lang="en-GB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681C5E-98F6-45A2-9B0C-D0DC1D1A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03" y="1909256"/>
            <a:ext cx="3608044" cy="30394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AEA39D-0D69-4AAF-AE1B-D6FF9AFF0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9" b="9331"/>
          <a:stretch/>
        </p:blipFill>
        <p:spPr>
          <a:xfrm>
            <a:off x="7018352" y="2068248"/>
            <a:ext cx="803597" cy="284778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F84609-9B69-4B94-959C-12E0B6E1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58" y="2475072"/>
            <a:ext cx="890359" cy="289002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F810BB-0C31-4210-8B3C-863E3D3D56C6}"/>
              </a:ext>
            </a:extLst>
          </p:cNvPr>
          <p:cNvSpPr txBox="1"/>
          <p:nvPr/>
        </p:nvSpPr>
        <p:spPr>
          <a:xfrm>
            <a:off x="4507503" y="5355566"/>
            <a:ext cx="37369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we’re taking the inverse of e^x. It is effectively a mirror around the line x=0 or y axis.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7F3731-91AD-4AAB-9BEC-787C55452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97" y="1909256"/>
            <a:ext cx="3610190" cy="30394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221D00-5FB6-4C64-BD9A-320E9C6EC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9867" y="1997944"/>
            <a:ext cx="3433589" cy="29507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29DEA6-E49F-4821-9875-60A685158867}"/>
              </a:ext>
            </a:extLst>
          </p:cNvPr>
          <p:cNvSpPr txBox="1"/>
          <p:nvPr/>
        </p:nvSpPr>
        <p:spPr>
          <a:xfrm>
            <a:off x="448735" y="5377391"/>
            <a:ext cx="3736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we’re simply doubling the value of the exponent, meaning the gradient is increased in comparison to previous graphs shown.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5F78C8-95A4-4418-8E5D-FBDB01D8F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65" y="2091343"/>
            <a:ext cx="814904" cy="2876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22962D-4798-4AB6-91D9-2146E06F1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1827" y="4429527"/>
            <a:ext cx="911187" cy="29613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FB1D74-ABAA-4E20-A577-99F985891100}"/>
              </a:ext>
            </a:extLst>
          </p:cNvPr>
          <p:cNvSpPr txBox="1"/>
          <p:nvPr/>
        </p:nvSpPr>
        <p:spPr>
          <a:xfrm>
            <a:off x="8455097" y="5355566"/>
            <a:ext cx="3736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mirror this time is around y=0 or the x axis.</a:t>
            </a:r>
          </a:p>
        </p:txBody>
      </p:sp>
    </p:spTree>
    <p:extLst>
      <p:ext uri="{BB962C8B-B14F-4D97-AF65-F5344CB8AC3E}">
        <p14:creationId xmlns:p14="http://schemas.microsoft.com/office/powerpoint/2010/main" val="60031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C883479-505C-4964-89E2-267725FD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1" y="1889723"/>
            <a:ext cx="3319780" cy="2990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Exponential Functions</a:t>
            </a:r>
            <a:endParaRPr lang="en-GB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725B6-57F5-4711-90E6-4F899D10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71" y="1815488"/>
            <a:ext cx="3319779" cy="3064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BF83C2-B289-4782-BAD2-1041E391D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982" y="1974028"/>
            <a:ext cx="1284556" cy="25370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136BCC-111D-4BE8-968D-3BA53D7B3AA9}"/>
              </a:ext>
            </a:extLst>
          </p:cNvPr>
          <p:cNvSpPr txBox="1"/>
          <p:nvPr/>
        </p:nvSpPr>
        <p:spPr>
          <a:xfrm>
            <a:off x="8455097" y="5117207"/>
            <a:ext cx="373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Complex composite function, which is the combination of a sine and exponential function. By having x multiplied by 2pi in the sine function we can get a full wavelength for every increment of 1 on the x axis.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3F6122-4289-478B-B45F-367071CBE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2" y="2093861"/>
            <a:ext cx="675186" cy="26774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0ABD03-84E3-46E2-B463-B7CBA64E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050" y="1852605"/>
            <a:ext cx="3372375" cy="30649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86B5B9-5E28-4807-81B7-9D406ED6D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802" y="2023357"/>
            <a:ext cx="791261" cy="283822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30747F-A489-4C40-8EA3-FC90CCECBA5E}"/>
              </a:ext>
            </a:extLst>
          </p:cNvPr>
          <p:cNvSpPr txBox="1"/>
          <p:nvPr/>
        </p:nvSpPr>
        <p:spPr>
          <a:xfrm>
            <a:off x="402951" y="5117207"/>
            <a:ext cx="33865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exponent remains x but the base is reduced from the value of e. Note the gradient or slope is now shallower in comparison. The growth is slower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6632B-5320-4813-B793-3E75C0BFA51D}"/>
              </a:ext>
            </a:extLst>
          </p:cNvPr>
          <p:cNvSpPr txBox="1"/>
          <p:nvPr/>
        </p:nvSpPr>
        <p:spPr>
          <a:xfrm>
            <a:off x="4383330" y="5169512"/>
            <a:ext cx="3386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base has now increased to 10 and the gradient takes off. </a:t>
            </a:r>
          </a:p>
        </p:txBody>
      </p:sp>
    </p:spTree>
    <p:extLst>
      <p:ext uri="{BB962C8B-B14F-4D97-AF65-F5344CB8AC3E}">
        <p14:creationId xmlns:p14="http://schemas.microsoft.com/office/powerpoint/2010/main" val="41335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24200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10578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Composite Functions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351698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Cross-Entropy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5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66709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Sigmoid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5" y="304418"/>
            <a:ext cx="24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483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431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241</cp:revision>
  <dcterms:created xsi:type="dcterms:W3CDTF">2021-12-05T12:21:15Z</dcterms:created>
  <dcterms:modified xsi:type="dcterms:W3CDTF">2022-01-27T20:17:58Z</dcterms:modified>
</cp:coreProperties>
</file>