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67" r:id="rId9"/>
    <p:sldId id="268" r:id="rId10"/>
    <p:sldId id="269" r:id="rId11"/>
    <p:sldId id="270" r:id="rId12"/>
    <p:sldId id="259" r:id="rId13"/>
    <p:sldId id="271" r:id="rId14"/>
    <p:sldId id="273" r:id="rId15"/>
    <p:sldId id="274" r:id="rId16"/>
    <p:sldId id="272" r:id="rId17"/>
    <p:sldId id="275" r:id="rId18"/>
    <p:sldId id="276" r:id="rId19"/>
    <p:sldId id="277" r:id="rId20"/>
    <p:sldId id="260" r:id="rId21"/>
    <p:sldId id="278" r:id="rId22"/>
    <p:sldId id="279" r:id="rId23"/>
    <p:sldId id="280" r:id="rId24"/>
    <p:sldId id="281" r:id="rId25"/>
    <p:sldId id="282" r:id="rId26"/>
    <p:sldId id="283"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0"/>
    <a:srgbClr val="FFF2CC"/>
    <a:srgbClr val="E7E6E6"/>
    <a:srgbClr val="FFFCF5"/>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5" autoAdjust="0"/>
    <p:restoredTop sz="93792" autoAdjust="0"/>
  </p:normalViewPr>
  <p:slideViewPr>
    <p:cSldViewPr snapToGrid="0">
      <p:cViewPr varScale="1">
        <p:scale>
          <a:sx n="62" d="100"/>
          <a:sy n="62" d="100"/>
        </p:scale>
        <p:origin x="7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23/03/2023</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23/03/2023</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core-data-concep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non-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data-warehouse-analytic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2ryG3Jy6eI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3" name="TextBox 2">
            <a:extLst>
              <a:ext uri="{FF2B5EF4-FFF2-40B4-BE49-F238E27FC236}">
                <a16:creationId xmlns:a16="http://schemas.microsoft.com/office/drawing/2014/main" id="{2D770178-B7E8-2A93-7353-8DB417B052EB}"/>
              </a:ext>
            </a:extLst>
          </p:cNvPr>
          <p:cNvSpPr txBox="1"/>
          <p:nvPr/>
        </p:nvSpPr>
        <p:spPr>
          <a:xfrm>
            <a:off x="144770" y="1074403"/>
            <a:ext cx="11208206" cy="369332"/>
          </a:xfrm>
          <a:prstGeom prst="rect">
            <a:avLst/>
          </a:prstGeom>
          <a:noFill/>
        </p:spPr>
        <p:txBody>
          <a:bodyPr wrap="square">
            <a:spAutoFit/>
          </a:bodyPr>
          <a:lstStyle/>
          <a:p>
            <a:r>
              <a:rPr lang="en-GB" dirty="0">
                <a:hlinkClick r:id="rId3"/>
              </a:rPr>
              <a:t>https://learn.microsoft.com/en-us/training/paths/azure-data-fundamentals-explore-core-data-concepts/</a:t>
            </a:r>
            <a:endParaRPr lang="en-GB" dirty="0"/>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615063"/>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Synapse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Synapse Analytics is a comprehensive, unified data analytics solution that provides a single service interface for multiple analytical capabilities.</a:t>
            </a:r>
          </a:p>
          <a:p>
            <a:pPr marL="285750" indent="-285750">
              <a:lnSpc>
                <a:spcPct val="120000"/>
              </a:lnSpc>
              <a:buFontTx/>
              <a:buChar char="-"/>
            </a:pPr>
            <a:r>
              <a:rPr lang="en-US" sz="1400" dirty="0">
                <a:solidFill>
                  <a:srgbClr val="161616"/>
                </a:solidFill>
                <a:latin typeface="+mj-lt"/>
              </a:rPr>
              <a:t>These include pipelines (azure data factory), SQL database engine, Azure Synapse Data Explorer, and Apache Spark. </a:t>
            </a:r>
          </a:p>
          <a:p>
            <a:pPr marL="285750" indent="-285750">
              <a:lnSpc>
                <a:spcPct val="120000"/>
              </a:lnSpc>
              <a:buFontTx/>
              <a:buChar char="-"/>
            </a:pPr>
            <a:r>
              <a:rPr lang="en-US" sz="1400" dirty="0">
                <a:solidFill>
                  <a:srgbClr val="161616"/>
                </a:solidFill>
                <a:latin typeface="+mj-lt"/>
              </a:rPr>
              <a:t>Apache spark allows for the creation of an Apache spark pool which can be used to run PySpark notebooks. PySpark is a python-based API used for the Spark implementation and is written in Scala programming language. </a:t>
            </a:r>
          </a:p>
          <a:p>
            <a:pPr marL="285750" indent="-285750">
              <a:lnSpc>
                <a:spcPct val="120000"/>
              </a:lnSpc>
              <a:buFontTx/>
              <a:buChar char="-"/>
            </a:pPr>
            <a:r>
              <a:rPr lang="en-US" sz="1400" i="0" dirty="0">
                <a:solidFill>
                  <a:srgbClr val="161616"/>
                </a:solidFill>
                <a:effectLst/>
                <a:latin typeface="+mj-lt"/>
              </a:rPr>
              <a:t>Azure Synapse Data Explorer is a high-performance data analytics solution that is optimized for real-time querying of log and telemetry data using Kusto Query Language (KQL).</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Databricks</a:t>
            </a:r>
          </a:p>
          <a:p>
            <a:pPr marL="285750" indent="-285750">
              <a:lnSpc>
                <a:spcPct val="120000"/>
              </a:lnSpc>
              <a:buFontTx/>
              <a:buChar char="-"/>
            </a:pPr>
            <a:r>
              <a:rPr lang="en-US" sz="1400" i="0" dirty="0">
                <a:solidFill>
                  <a:srgbClr val="161616"/>
                </a:solidFill>
                <a:effectLst/>
                <a:latin typeface="+mj-lt"/>
              </a:rPr>
              <a:t>Azure Databricks is an Azure-integrated version of the popular Databricks platform, which combines the Apache Spark data processing platform with SQL database semantics and an integrated management interface to enable large-scale data analytics. This is very similar to Azure data factory, however ADF is primarily used for Data Integration services to perform ETL processes and orchestrate data movements at scale. In contrast, Databricks provides a collaborative platform for Data Engineers and Data Scientists to perform ETL as well as build Machine Learning models under a single platform.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Azure HDInsight</a:t>
            </a:r>
          </a:p>
          <a:p>
            <a:pPr>
              <a:lnSpc>
                <a:spcPct val="120000"/>
              </a:lnSpc>
            </a:pPr>
            <a:r>
              <a:rPr lang="en-US" sz="1400" dirty="0">
                <a:solidFill>
                  <a:srgbClr val="161616"/>
                </a:solidFill>
                <a:latin typeface="+mj-lt"/>
              </a:rPr>
              <a:t>Azure HDInsight is an Azure service that provides Azure-hosted clusters for popular Apache open-source big data processing technologies, including:</a:t>
            </a:r>
          </a:p>
          <a:p>
            <a:pPr marL="285750" indent="-285750">
              <a:lnSpc>
                <a:spcPct val="120000"/>
              </a:lnSpc>
              <a:buFontTx/>
              <a:buChar char="-"/>
            </a:pPr>
            <a:r>
              <a:rPr lang="en-US" sz="1400" dirty="0">
                <a:solidFill>
                  <a:srgbClr val="161616"/>
                </a:solidFill>
                <a:latin typeface="+mj-lt"/>
              </a:rPr>
              <a:t>Apache Spark - a distributed data processing system that supports multiple programming languages and APIs, including Java, Scala, Python, and SQL.</a:t>
            </a:r>
          </a:p>
          <a:p>
            <a:pPr marL="285750" indent="-285750">
              <a:lnSpc>
                <a:spcPct val="120000"/>
              </a:lnSpc>
              <a:buFontTx/>
              <a:buChar char="-"/>
            </a:pPr>
            <a:r>
              <a:rPr lang="en-US" sz="1400" dirty="0">
                <a:solidFill>
                  <a:srgbClr val="161616"/>
                </a:solidFill>
                <a:latin typeface="+mj-lt"/>
              </a:rPr>
              <a:t>Apache Hadoop - a distributed system that uses MapReduce jobs to process large volumes of data efficiently across multiple cluster nodes. MapReduce jobs can be written in Java or abstracted by interfaces such as Apache Hive - a SQL-based API that runs on Hadoop.</a:t>
            </a:r>
          </a:p>
          <a:p>
            <a:pPr marL="285750" indent="-285750">
              <a:lnSpc>
                <a:spcPct val="120000"/>
              </a:lnSpc>
              <a:buFontTx/>
              <a:buChar char="-"/>
            </a:pPr>
            <a:r>
              <a:rPr lang="en-US" sz="1400" dirty="0">
                <a:solidFill>
                  <a:srgbClr val="161616"/>
                </a:solidFill>
                <a:latin typeface="+mj-lt"/>
              </a:rPr>
              <a:t>Apache HBase - an open-source system for large-scale NoSQL data storage and querying.</a:t>
            </a:r>
          </a:p>
          <a:p>
            <a:pPr marL="285750" indent="-285750">
              <a:lnSpc>
                <a:spcPct val="120000"/>
              </a:lnSpc>
              <a:buFontTx/>
              <a:buChar char="-"/>
            </a:pPr>
            <a:r>
              <a:rPr lang="en-US" sz="1400" dirty="0">
                <a:solidFill>
                  <a:srgbClr val="161616"/>
                </a:solidFill>
                <a:latin typeface="+mj-lt"/>
              </a:rPr>
              <a:t>Apache Kafka - a message broker for data stream processing.</a:t>
            </a:r>
            <a:endParaRPr lang="en-US" sz="1400" i="0" dirty="0">
              <a:solidFill>
                <a:srgbClr val="161616"/>
              </a:solidFill>
              <a:effectLst/>
              <a:latin typeface="+mj-lt"/>
            </a:endParaRPr>
          </a:p>
        </p:txBody>
      </p:sp>
    </p:spTree>
    <p:extLst>
      <p:ext uri="{BB962C8B-B14F-4D97-AF65-F5344CB8AC3E}">
        <p14:creationId xmlns:p14="http://schemas.microsoft.com/office/powerpoint/2010/main" val="69744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483946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Stream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Stream Analytics is a real-time stream processing engine that captures a stream of data from an input, applies a query to extract and manipulate data from the input stream, and writes the results to an output for analysis or further processing.</a:t>
            </a:r>
          </a:p>
          <a:p>
            <a:pPr marL="285750" indent="-285750">
              <a:lnSpc>
                <a:spcPct val="120000"/>
              </a:lnSpc>
              <a:buFontTx/>
              <a:buChar char="-"/>
            </a:pPr>
            <a:r>
              <a:rPr lang="en-US" sz="1400" dirty="0">
                <a:solidFill>
                  <a:srgbClr val="161616"/>
                </a:solidFill>
                <a:latin typeface="+mj-lt"/>
              </a:rPr>
              <a:t>An example could be using companies house streaming </a:t>
            </a:r>
            <a:r>
              <a:rPr lang="en-US" sz="1400" dirty="0" err="1">
                <a:solidFill>
                  <a:srgbClr val="161616"/>
                </a:solidFill>
                <a:latin typeface="+mj-lt"/>
              </a:rPr>
              <a:t>api</a:t>
            </a:r>
            <a:r>
              <a:rPr lang="en-US" sz="1400" dirty="0">
                <a:solidFill>
                  <a:srgbClr val="161616"/>
                </a:solidFill>
                <a:latin typeface="+mj-lt"/>
              </a:rPr>
              <a:t> feeding data via azure stream analytics to collected the data and query the results for only what we need.</a:t>
            </a:r>
            <a:endParaRPr lang="en-US" sz="1400" i="0" dirty="0">
              <a:solidFill>
                <a:srgbClr val="161616"/>
              </a:solidFill>
              <a:effectLst/>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 Explorer</a:t>
            </a:r>
          </a:p>
          <a:p>
            <a:pPr marL="285750" indent="-285750">
              <a:lnSpc>
                <a:spcPct val="120000"/>
              </a:lnSpc>
              <a:buFontTx/>
              <a:buChar char="-"/>
            </a:pPr>
            <a:r>
              <a:rPr lang="en-US" sz="1400" i="0" dirty="0">
                <a:solidFill>
                  <a:srgbClr val="161616"/>
                </a:solidFill>
                <a:effectLst/>
                <a:latin typeface="+mj-lt"/>
              </a:rPr>
              <a:t>Data analysts can use Azure Data Explorer to query and analyze data that includes a timestamp attribute, such as is typically found in log files and Internet-of-things (IoT) telemetry data.</a:t>
            </a:r>
          </a:p>
          <a:p>
            <a:pPr marL="285750" indent="-285750">
              <a:lnSpc>
                <a:spcPct val="120000"/>
              </a:lnSpc>
              <a:buFontTx/>
              <a:buChar char="-"/>
            </a:pPr>
            <a:r>
              <a:rPr lang="en-US" sz="1400" i="0" dirty="0">
                <a:solidFill>
                  <a:srgbClr val="161616"/>
                </a:solidFill>
                <a:effectLst/>
                <a:latin typeface="+mj-lt"/>
              </a:rPr>
              <a:t>Just remember KQL for this one.</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Microsoft Purview</a:t>
            </a:r>
          </a:p>
          <a:p>
            <a:pPr marL="285750" indent="-285750">
              <a:lnSpc>
                <a:spcPct val="120000"/>
              </a:lnSpc>
              <a:buFontTx/>
              <a:buChar char="-"/>
            </a:pPr>
            <a:r>
              <a:rPr lang="en-US" sz="1400" i="0" dirty="0">
                <a:solidFill>
                  <a:srgbClr val="161616"/>
                </a:solidFill>
                <a:effectLst/>
                <a:latin typeface="+mj-lt"/>
              </a:rPr>
              <a:t>You can use Microsoft Purview to create a map of your data and track data lineage across multiple data sources and systems, enabling you to find trustworthy data for analysis and reporting.</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Microsoft Power BI</a:t>
            </a:r>
          </a:p>
          <a:p>
            <a:pPr marL="285750" indent="-285750">
              <a:lnSpc>
                <a:spcPct val="120000"/>
              </a:lnSpc>
              <a:buFontTx/>
              <a:buChar char="-"/>
            </a:pPr>
            <a:r>
              <a:rPr lang="en-US" sz="1400" i="0" dirty="0">
                <a:solidFill>
                  <a:srgbClr val="161616"/>
                </a:solidFill>
                <a:effectLst/>
                <a:latin typeface="+mj-lt"/>
              </a:rPr>
              <a:t>Microsoft Power BI is a platform for analytical data modeling and reporting that data analysts can use to create and share interactive data visualizations</a:t>
            </a:r>
          </a:p>
          <a:p>
            <a:pPr>
              <a:lnSpc>
                <a:spcPct val="120000"/>
              </a:lnSpc>
            </a:pPr>
            <a:endParaRPr lang="en-US" sz="1400" i="0" dirty="0">
              <a:solidFill>
                <a:srgbClr val="161616"/>
              </a:solidFill>
              <a:effectLst/>
              <a:latin typeface="+mj-lt"/>
            </a:endParaRPr>
          </a:p>
        </p:txBody>
      </p:sp>
    </p:spTree>
    <p:extLst>
      <p:ext uri="{BB962C8B-B14F-4D97-AF65-F5344CB8AC3E}">
        <p14:creationId xmlns:p14="http://schemas.microsoft.com/office/powerpoint/2010/main" val="301845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3" name="TextBox 2">
            <a:extLst>
              <a:ext uri="{FF2B5EF4-FFF2-40B4-BE49-F238E27FC236}">
                <a16:creationId xmlns:a16="http://schemas.microsoft.com/office/drawing/2014/main" id="{2C4D60FB-C163-22B7-4868-42DCFFDCDB62}"/>
              </a:ext>
            </a:extLst>
          </p:cNvPr>
          <p:cNvSpPr txBox="1"/>
          <p:nvPr/>
        </p:nvSpPr>
        <p:spPr>
          <a:xfrm>
            <a:off x="247650" y="1074403"/>
            <a:ext cx="11557254" cy="369332"/>
          </a:xfrm>
          <a:prstGeom prst="rect">
            <a:avLst/>
          </a:prstGeom>
          <a:noFill/>
        </p:spPr>
        <p:txBody>
          <a:bodyPr wrap="square">
            <a:spAutoFit/>
          </a:bodyPr>
          <a:lstStyle/>
          <a:p>
            <a:r>
              <a:rPr lang="en-GB" dirty="0">
                <a:hlinkClick r:id="rId3"/>
              </a:rPr>
              <a:t>https://learn.microsoft.com/en-us/training/paths/azure-data-fundamentals-explore-relational-data/</a:t>
            </a:r>
            <a:endParaRPr lang="en-GB" dirty="0"/>
          </a:p>
        </p:txBody>
      </p:sp>
    </p:spTree>
    <p:extLst>
      <p:ext uri="{BB962C8B-B14F-4D97-AF65-F5344CB8AC3E}">
        <p14:creationId xmlns:p14="http://schemas.microsoft.com/office/powerpoint/2010/main" val="421263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578130"/>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Relation Data</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In a relational database, you model collections of entities from the real world as tables. An entity can be anything for which you want to record information, typically important objects and events.</a:t>
            </a:r>
          </a:p>
          <a:p>
            <a:pPr marL="285750" indent="-285750">
              <a:lnSpc>
                <a:spcPct val="120000"/>
              </a:lnSpc>
              <a:buFontTx/>
              <a:buChar char="-"/>
            </a:pPr>
            <a:r>
              <a:rPr lang="en-US" sz="1400" i="0" dirty="0">
                <a:solidFill>
                  <a:srgbClr val="161616"/>
                </a:solidFill>
                <a:effectLst/>
                <a:latin typeface="+mj-lt"/>
              </a:rPr>
              <a:t>The available datatypes that you can use when defining a table depend on the database system you are using; though there are standard datatypes defined by the American National Standards Institute (ANSI) that are supported by most database systems.</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Normalisation </a:t>
            </a:r>
          </a:p>
          <a:p>
            <a:pPr>
              <a:lnSpc>
                <a:spcPct val="120000"/>
              </a:lnSpc>
            </a:pPr>
            <a:r>
              <a:rPr lang="en-US" sz="1400" i="0" dirty="0">
                <a:solidFill>
                  <a:srgbClr val="161616"/>
                </a:solidFill>
                <a:effectLst/>
                <a:latin typeface="+mj-lt"/>
              </a:rPr>
              <a:t>While there are many complex rules that define the process of refactoring data into various levels (or forms) of normalization, a simple definition for practical purposes is:</a:t>
            </a:r>
          </a:p>
          <a:p>
            <a:pPr marL="285750" indent="-285750">
              <a:lnSpc>
                <a:spcPct val="120000"/>
              </a:lnSpc>
              <a:buFontTx/>
              <a:buChar char="-"/>
            </a:pPr>
            <a:r>
              <a:rPr lang="en-US" sz="1400" i="0" dirty="0">
                <a:solidFill>
                  <a:srgbClr val="161616"/>
                </a:solidFill>
                <a:effectLst/>
                <a:latin typeface="+mj-lt"/>
              </a:rPr>
              <a:t>Separate each entity type into its own table (a person, organization, object type, or concept about which information is stored. Describes the type of the information that is being mastered. An entity type typically corresponds to one or several related tables in database.)</a:t>
            </a:r>
          </a:p>
          <a:p>
            <a:pPr marL="285750" indent="-285750">
              <a:lnSpc>
                <a:spcPct val="120000"/>
              </a:lnSpc>
              <a:buFontTx/>
              <a:buChar char="-"/>
            </a:pPr>
            <a:r>
              <a:rPr lang="en-US" sz="1400" i="0" dirty="0">
                <a:solidFill>
                  <a:srgbClr val="161616"/>
                </a:solidFill>
                <a:effectLst/>
                <a:latin typeface="+mj-lt"/>
              </a:rPr>
              <a:t>Separate each discrete attribute into its own column.</a:t>
            </a:r>
          </a:p>
          <a:p>
            <a:pPr marL="285750" indent="-285750">
              <a:lnSpc>
                <a:spcPct val="120000"/>
              </a:lnSpc>
              <a:buFontTx/>
              <a:buChar char="-"/>
            </a:pPr>
            <a:r>
              <a:rPr lang="en-US" sz="1400" i="0" dirty="0">
                <a:solidFill>
                  <a:srgbClr val="161616"/>
                </a:solidFill>
                <a:effectLst/>
                <a:latin typeface="+mj-lt"/>
              </a:rPr>
              <a:t>Uniquely identify each entity instance (row) using a primary key.</a:t>
            </a:r>
          </a:p>
          <a:p>
            <a:pPr marL="285750" indent="-285750">
              <a:lnSpc>
                <a:spcPct val="120000"/>
              </a:lnSpc>
              <a:buFontTx/>
              <a:buChar char="-"/>
            </a:pPr>
            <a:r>
              <a:rPr lang="en-US" sz="1400" i="0" dirty="0">
                <a:solidFill>
                  <a:srgbClr val="161616"/>
                </a:solidFill>
                <a:effectLst/>
                <a:latin typeface="+mj-lt"/>
              </a:rPr>
              <a:t>Use foreign key columns to link related entities.</a:t>
            </a:r>
          </a:p>
          <a:p>
            <a:pPr>
              <a:lnSpc>
                <a:spcPct val="120000"/>
              </a:lnSpc>
            </a:pPr>
            <a:endParaRPr lang="en-US" sz="1400" i="0" dirty="0">
              <a:solidFill>
                <a:srgbClr val="161616"/>
              </a:solidFill>
              <a:effectLst/>
              <a:latin typeface="+mj-lt"/>
            </a:endParaRPr>
          </a:p>
          <a:p>
            <a:pPr>
              <a:lnSpc>
                <a:spcPct val="120000"/>
              </a:lnSpc>
            </a:pPr>
            <a:r>
              <a:rPr lang="en-US" sz="1400" i="0" dirty="0">
                <a:solidFill>
                  <a:srgbClr val="161616"/>
                </a:solidFill>
                <a:effectLst/>
                <a:latin typeface="+mj-lt"/>
              </a:rPr>
              <a:t>Typically, a relational database management system (RDBMS) can enforce referential integrity to ensure that a value entered into a foreign key field has an existing corresponding primary key in the related table – for example, preventing orders for non-existent customers.</a:t>
            </a:r>
          </a:p>
          <a:p>
            <a:pPr marL="285750" indent="-285750">
              <a:lnSpc>
                <a:spcPct val="120000"/>
              </a:lnSpc>
              <a:buFontTx/>
              <a:buChar char="-"/>
            </a:pPr>
            <a:r>
              <a:rPr lang="en-US" sz="1400" dirty="0">
                <a:solidFill>
                  <a:srgbClr val="161616"/>
                </a:solidFill>
                <a:latin typeface="+mj-lt"/>
              </a:rPr>
              <a:t>Primary key: unique</a:t>
            </a:r>
          </a:p>
          <a:p>
            <a:pPr marL="285750" indent="-285750">
              <a:lnSpc>
                <a:spcPct val="120000"/>
              </a:lnSpc>
              <a:buFontTx/>
              <a:buChar char="-"/>
            </a:pPr>
            <a:r>
              <a:rPr lang="en-US" sz="1400" i="0" dirty="0">
                <a:solidFill>
                  <a:srgbClr val="161616"/>
                </a:solidFill>
                <a:effectLst/>
                <a:latin typeface="+mj-lt"/>
              </a:rPr>
              <a:t>Foreig</a:t>
            </a:r>
            <a:r>
              <a:rPr lang="en-US" sz="1400" dirty="0">
                <a:solidFill>
                  <a:srgbClr val="161616"/>
                </a:solidFill>
                <a:latin typeface="+mj-lt"/>
              </a:rPr>
              <a:t>n key: can be non unique</a:t>
            </a:r>
          </a:p>
          <a:p>
            <a:pPr>
              <a:lnSpc>
                <a:spcPct val="120000"/>
              </a:lnSpc>
            </a:pPr>
            <a:r>
              <a:rPr lang="en-US" sz="1400" dirty="0">
                <a:solidFill>
                  <a:srgbClr val="161616"/>
                </a:solidFill>
                <a:latin typeface="+mj-lt"/>
              </a:rPr>
              <a:t>If a primary key can link directly to another primary key consider combining those two tables. Primary keys should connect only to foreign keys. Two foreign keys connected produce a many to many relationship. </a:t>
            </a:r>
            <a:endParaRPr lang="en-US" sz="1400" i="0" dirty="0">
              <a:solidFill>
                <a:srgbClr val="161616"/>
              </a:solidFill>
              <a:effectLst/>
              <a:latin typeface="+mj-lt"/>
            </a:endParaRPr>
          </a:p>
        </p:txBody>
      </p:sp>
    </p:spTree>
    <p:extLst>
      <p:ext uri="{BB962C8B-B14F-4D97-AF65-F5344CB8AC3E}">
        <p14:creationId xmlns:p14="http://schemas.microsoft.com/office/powerpoint/2010/main" val="118813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356531"/>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SQL</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SQL stands for Structured Query Language, and is used to communicate with a relational database. It's the standard language for relational database management systems. </a:t>
            </a:r>
          </a:p>
          <a:p>
            <a:pPr marL="285750" indent="-285750">
              <a:lnSpc>
                <a:spcPct val="120000"/>
              </a:lnSpc>
              <a:buFontTx/>
              <a:buChar char="-"/>
            </a:pPr>
            <a:r>
              <a:rPr lang="en-US" sz="1400" i="0" dirty="0">
                <a:solidFill>
                  <a:srgbClr val="161616"/>
                </a:solidFill>
                <a:effectLst/>
                <a:latin typeface="+mj-lt"/>
              </a:rPr>
              <a:t>Some common relational database management systems that use SQL include Microsoft SQL Server, MySQL, PostgreSQL, MariaDB, and Oracle.</a:t>
            </a:r>
          </a:p>
          <a:p>
            <a:pPr marL="285750" indent="-285750">
              <a:lnSpc>
                <a:spcPct val="120000"/>
              </a:lnSpc>
              <a:buFontTx/>
              <a:buChar char="-"/>
            </a:pPr>
            <a:r>
              <a:rPr lang="en-US" sz="1400" dirty="0">
                <a:solidFill>
                  <a:srgbClr val="161616"/>
                </a:solidFill>
                <a:latin typeface="+mj-lt"/>
              </a:rPr>
              <a:t>Standardised in the 1980’s but since then, many database vendors include their own proprietary extensions that are not part of the standard, which has resulted in a variety of dialects of SQL.</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SQL statement types</a:t>
            </a:r>
          </a:p>
          <a:p>
            <a:pPr>
              <a:lnSpc>
                <a:spcPct val="120000"/>
              </a:lnSpc>
            </a:pPr>
            <a:r>
              <a:rPr lang="en-US" sz="1400" i="0" dirty="0">
                <a:solidFill>
                  <a:srgbClr val="161616"/>
                </a:solidFill>
                <a:effectLst/>
                <a:latin typeface="+mj-lt"/>
              </a:rPr>
              <a:t>SQL statements are grouped into three main logical groups:</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Definition</a:t>
            </a:r>
            <a:r>
              <a:rPr lang="en-US" sz="1400" i="0" dirty="0">
                <a:solidFill>
                  <a:srgbClr val="161616"/>
                </a:solidFill>
                <a:effectLst/>
                <a:latin typeface="+mj-lt"/>
              </a:rPr>
              <a:t> Language (DDL)</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Control</a:t>
            </a:r>
            <a:r>
              <a:rPr lang="en-US" sz="1400" i="0" dirty="0">
                <a:solidFill>
                  <a:srgbClr val="161616"/>
                </a:solidFill>
                <a:effectLst/>
                <a:latin typeface="+mj-lt"/>
              </a:rPr>
              <a:t> Language (DCL)</a:t>
            </a:r>
          </a:p>
          <a:p>
            <a:pPr marL="285750" indent="-285750">
              <a:lnSpc>
                <a:spcPct val="120000"/>
              </a:lnSpc>
              <a:buFontTx/>
              <a:buChar char="-"/>
            </a:pPr>
            <a:r>
              <a:rPr lang="en-US" sz="1400" i="0" dirty="0">
                <a:solidFill>
                  <a:srgbClr val="161616"/>
                </a:solidFill>
                <a:effectLst/>
                <a:latin typeface="+mj-lt"/>
              </a:rPr>
              <a:t>Data </a:t>
            </a:r>
            <a:r>
              <a:rPr lang="en-US" sz="1400" b="1" i="0" dirty="0">
                <a:solidFill>
                  <a:srgbClr val="161616"/>
                </a:solidFill>
                <a:effectLst/>
                <a:latin typeface="+mj-lt"/>
              </a:rPr>
              <a:t>Manipulation</a:t>
            </a:r>
            <a:r>
              <a:rPr lang="en-US" sz="1400" i="0" dirty="0">
                <a:solidFill>
                  <a:srgbClr val="161616"/>
                </a:solidFill>
                <a:effectLst/>
                <a:latin typeface="+mj-lt"/>
              </a:rPr>
              <a:t> Language (DML)</a:t>
            </a:r>
          </a:p>
          <a:p>
            <a:pPr>
              <a:lnSpc>
                <a:spcPct val="120000"/>
              </a:lnSpc>
            </a:pPr>
            <a:endParaRPr lang="en-US" sz="1400" dirty="0">
              <a:solidFill>
                <a:srgbClr val="161616"/>
              </a:solidFill>
              <a:latin typeface="+mj-lt"/>
            </a:endParaRPr>
          </a:p>
          <a:p>
            <a:pPr>
              <a:lnSpc>
                <a:spcPct val="120000"/>
              </a:lnSpc>
            </a:pPr>
            <a:r>
              <a:rPr lang="en-US" sz="1600" b="1" dirty="0">
                <a:solidFill>
                  <a:srgbClr val="161616"/>
                </a:solidFill>
                <a:latin typeface="+mj-lt"/>
              </a:rPr>
              <a:t>DDL (Defining Tables and Schema)</a:t>
            </a:r>
          </a:p>
          <a:p>
            <a:pPr>
              <a:lnSpc>
                <a:spcPct val="120000"/>
              </a:lnSpc>
            </a:pPr>
            <a:r>
              <a:rPr lang="en-US" sz="1400" i="0" dirty="0">
                <a:solidFill>
                  <a:srgbClr val="161616"/>
                </a:solidFill>
                <a:effectLst/>
                <a:latin typeface="+mj-lt"/>
              </a:rPr>
              <a:t>You use DDL statements to create, modify, and remove tables and other objects in a database (table, stored procedures, views, and so on). The most common DDL statements are:</a:t>
            </a:r>
          </a:p>
          <a:p>
            <a:pPr marL="285750" indent="-285750">
              <a:lnSpc>
                <a:spcPct val="120000"/>
              </a:lnSpc>
              <a:buFontTx/>
              <a:buChar char="-"/>
            </a:pPr>
            <a:r>
              <a:rPr lang="en-US" sz="1400" i="0" dirty="0">
                <a:solidFill>
                  <a:srgbClr val="161616"/>
                </a:solidFill>
                <a:effectLst/>
                <a:latin typeface="+mj-lt"/>
              </a:rPr>
              <a:t>CREATE	          Create a new object in the database, such as a table or a view.</a:t>
            </a:r>
          </a:p>
          <a:p>
            <a:pPr marL="285750" indent="-285750">
              <a:lnSpc>
                <a:spcPct val="120000"/>
              </a:lnSpc>
              <a:buFontTx/>
              <a:buChar char="-"/>
            </a:pPr>
            <a:r>
              <a:rPr lang="en-US" sz="1400" i="0" dirty="0">
                <a:solidFill>
                  <a:srgbClr val="161616"/>
                </a:solidFill>
                <a:effectLst/>
                <a:latin typeface="+mj-lt"/>
              </a:rPr>
              <a:t>ALTER	          Modify the structure of an object. For instance, altering a table to add a new column.</a:t>
            </a:r>
          </a:p>
          <a:p>
            <a:pPr marL="285750" indent="-285750">
              <a:lnSpc>
                <a:spcPct val="120000"/>
              </a:lnSpc>
              <a:buFontTx/>
              <a:buChar char="-"/>
            </a:pPr>
            <a:r>
              <a:rPr lang="en-US" sz="1400" i="0" dirty="0">
                <a:solidFill>
                  <a:srgbClr val="161616"/>
                </a:solidFill>
                <a:effectLst/>
                <a:latin typeface="+mj-lt"/>
              </a:rPr>
              <a:t>DROP	          Remove an object from the database.</a:t>
            </a:r>
          </a:p>
          <a:p>
            <a:pPr marL="285750" indent="-285750">
              <a:lnSpc>
                <a:spcPct val="120000"/>
              </a:lnSpc>
              <a:buFontTx/>
              <a:buChar char="-"/>
            </a:pPr>
            <a:r>
              <a:rPr lang="en-US" sz="1400" i="0" dirty="0">
                <a:solidFill>
                  <a:srgbClr val="161616"/>
                </a:solidFill>
                <a:effectLst/>
                <a:latin typeface="+mj-lt"/>
              </a:rPr>
              <a:t>RENAME          Rename an existing object.</a:t>
            </a:r>
          </a:p>
        </p:txBody>
      </p:sp>
    </p:spTree>
    <p:extLst>
      <p:ext uri="{BB962C8B-B14F-4D97-AF65-F5344CB8AC3E}">
        <p14:creationId xmlns:p14="http://schemas.microsoft.com/office/powerpoint/2010/main" val="541688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4026936"/>
          </a:xfrm>
          <a:prstGeom prst="rect">
            <a:avLst/>
          </a:prstGeom>
          <a:noFill/>
        </p:spPr>
        <p:txBody>
          <a:bodyPr wrap="square" rtlCol="0">
            <a:spAutoFit/>
          </a:bodyPr>
          <a:lstStyle/>
          <a:p>
            <a:pPr>
              <a:lnSpc>
                <a:spcPct val="120000"/>
              </a:lnSpc>
            </a:pPr>
            <a:r>
              <a:rPr lang="en-US" sz="1600" b="1" dirty="0">
                <a:solidFill>
                  <a:srgbClr val="161616"/>
                </a:solidFill>
                <a:latin typeface="+mj-lt"/>
              </a:rPr>
              <a:t>DCL statements (Controlling Users)</a:t>
            </a:r>
          </a:p>
          <a:p>
            <a:pPr>
              <a:lnSpc>
                <a:spcPct val="120000"/>
              </a:lnSpc>
            </a:pPr>
            <a:r>
              <a:rPr lang="en-US" sz="1400" dirty="0">
                <a:solidFill>
                  <a:srgbClr val="161616"/>
                </a:solidFill>
                <a:latin typeface="+mj-lt"/>
              </a:rPr>
              <a:t>Database administrators generally use DCL statements to manage access to objects in a database by granting, denying, or revoking permissions to specific users or groups. The three main DCL statements are:</a:t>
            </a:r>
          </a:p>
          <a:p>
            <a:pPr marL="285750" indent="-285750">
              <a:lnSpc>
                <a:spcPct val="120000"/>
              </a:lnSpc>
              <a:buFontTx/>
              <a:buChar char="-"/>
            </a:pPr>
            <a:r>
              <a:rPr lang="en-US" sz="1400" dirty="0">
                <a:solidFill>
                  <a:srgbClr val="161616"/>
                </a:solidFill>
                <a:latin typeface="+mj-lt"/>
              </a:rPr>
              <a:t>Statement     Description</a:t>
            </a:r>
          </a:p>
          <a:p>
            <a:pPr marL="285750" indent="-285750">
              <a:lnSpc>
                <a:spcPct val="120000"/>
              </a:lnSpc>
              <a:buFontTx/>
              <a:buChar char="-"/>
            </a:pPr>
            <a:r>
              <a:rPr lang="en-US" sz="1400" dirty="0">
                <a:solidFill>
                  <a:srgbClr val="161616"/>
                </a:solidFill>
                <a:latin typeface="+mj-lt"/>
              </a:rPr>
              <a:t>GRANT	        Grant permission to perform specific actions</a:t>
            </a:r>
          </a:p>
          <a:p>
            <a:pPr marL="285750" indent="-285750">
              <a:lnSpc>
                <a:spcPct val="120000"/>
              </a:lnSpc>
              <a:buFontTx/>
              <a:buChar char="-"/>
            </a:pPr>
            <a:r>
              <a:rPr lang="en-US" sz="1400" dirty="0">
                <a:solidFill>
                  <a:srgbClr val="161616"/>
                </a:solidFill>
                <a:latin typeface="+mj-lt"/>
              </a:rPr>
              <a:t>DENY	        Deny permission to perform specific actions</a:t>
            </a:r>
          </a:p>
          <a:p>
            <a:pPr marL="285750" indent="-285750">
              <a:lnSpc>
                <a:spcPct val="120000"/>
              </a:lnSpc>
              <a:buFontTx/>
              <a:buChar char="-"/>
            </a:pPr>
            <a:r>
              <a:rPr lang="en-US" sz="1400" dirty="0">
                <a:solidFill>
                  <a:srgbClr val="161616"/>
                </a:solidFill>
                <a:latin typeface="+mj-lt"/>
              </a:rPr>
              <a:t>REVOKE	        Remove a previously granted permission</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SML Statements (Finding and manipulating rows only)</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You use DML statements to manipulate the rows in tables. These statements enable you to retrieve (query) data, insert new rows, or modify existing rows. You can also delete rows if you don't need them anymore. The four main DML statements are:</a:t>
            </a:r>
          </a:p>
          <a:p>
            <a:pPr marL="285750" indent="-285750">
              <a:lnSpc>
                <a:spcPct val="120000"/>
              </a:lnSpc>
              <a:buFontTx/>
              <a:buChar char="-"/>
            </a:pPr>
            <a:r>
              <a:rPr lang="en-US" sz="1400" i="0" dirty="0">
                <a:solidFill>
                  <a:srgbClr val="161616"/>
                </a:solidFill>
                <a:effectLst/>
                <a:latin typeface="+mj-lt"/>
              </a:rPr>
              <a:t>SELECT	   Read rows from a table</a:t>
            </a:r>
          </a:p>
          <a:p>
            <a:pPr marL="285750" indent="-285750">
              <a:lnSpc>
                <a:spcPct val="120000"/>
              </a:lnSpc>
              <a:buFontTx/>
              <a:buChar char="-"/>
            </a:pPr>
            <a:r>
              <a:rPr lang="en-US" sz="1400" i="0" dirty="0">
                <a:solidFill>
                  <a:srgbClr val="161616"/>
                </a:solidFill>
                <a:effectLst/>
                <a:latin typeface="+mj-lt"/>
              </a:rPr>
              <a:t>INSERT	   Insert new rows into a table</a:t>
            </a:r>
          </a:p>
          <a:p>
            <a:pPr marL="285750" indent="-285750">
              <a:lnSpc>
                <a:spcPct val="120000"/>
              </a:lnSpc>
              <a:buFontTx/>
              <a:buChar char="-"/>
            </a:pPr>
            <a:r>
              <a:rPr lang="en-US" sz="1400" i="0" dirty="0">
                <a:solidFill>
                  <a:srgbClr val="161616"/>
                </a:solidFill>
                <a:effectLst/>
                <a:latin typeface="+mj-lt"/>
              </a:rPr>
              <a:t>UPDATE 	   Modify data in existing rows</a:t>
            </a:r>
          </a:p>
          <a:p>
            <a:pPr marL="285750" indent="-285750">
              <a:lnSpc>
                <a:spcPct val="120000"/>
              </a:lnSpc>
              <a:buFontTx/>
              <a:buChar char="-"/>
            </a:pPr>
            <a:r>
              <a:rPr lang="en-US" sz="1400" i="0" dirty="0">
                <a:solidFill>
                  <a:srgbClr val="161616"/>
                </a:solidFill>
                <a:effectLst/>
                <a:latin typeface="+mj-lt"/>
              </a:rPr>
              <a:t>DELETE	   Delete existing rows</a:t>
            </a:r>
          </a:p>
        </p:txBody>
      </p:sp>
    </p:spTree>
    <p:extLst>
      <p:ext uri="{BB962C8B-B14F-4D97-AF65-F5344CB8AC3E}">
        <p14:creationId xmlns:p14="http://schemas.microsoft.com/office/powerpoint/2010/main" val="69622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05/03/23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2180277"/>
          </a:xfrm>
          <a:prstGeom prst="rect">
            <a:avLst/>
          </a:prstGeom>
          <a:noFill/>
        </p:spPr>
        <p:txBody>
          <a:bodyPr wrap="square" rtlCol="0">
            <a:spAutoFit/>
          </a:bodyPr>
          <a:lstStyle/>
          <a:p>
            <a:pPr>
              <a:lnSpc>
                <a:spcPct val="120000"/>
              </a:lnSpc>
            </a:pPr>
            <a:r>
              <a:rPr lang="en-US" sz="1600" b="1" dirty="0">
                <a:solidFill>
                  <a:srgbClr val="161616"/>
                </a:solidFill>
                <a:latin typeface="+mj-lt"/>
              </a:rPr>
              <a:t>Extra: Junction Tables</a:t>
            </a:r>
            <a:endParaRPr lang="en-US" sz="14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This is not in the course notes, but I stumbled across it when assessing why “every table should contain a primary key, although SQL does not enforce this”. In my mind, often when doing data modelling in power bi, my dimension tables will each have a primary key, my fact table will often have many foreign keys but no primary key.  </a:t>
            </a:r>
          </a:p>
          <a:p>
            <a:pPr marL="285750" indent="-285750">
              <a:lnSpc>
                <a:spcPct val="120000"/>
              </a:lnSpc>
              <a:buFontTx/>
              <a:buChar char="-"/>
            </a:pPr>
            <a:r>
              <a:rPr lang="en-US" sz="1400" i="0" dirty="0">
                <a:solidFill>
                  <a:srgbClr val="161616"/>
                </a:solidFill>
                <a:effectLst/>
                <a:latin typeface="+mj-lt"/>
              </a:rPr>
              <a:t>Many people on </a:t>
            </a:r>
            <a:r>
              <a:rPr lang="en-US" sz="1400" i="0" dirty="0" err="1">
                <a:solidFill>
                  <a:srgbClr val="161616"/>
                </a:solidFill>
                <a:effectLst/>
                <a:latin typeface="+mj-lt"/>
              </a:rPr>
              <a:t>stackoverflow</a:t>
            </a:r>
            <a:r>
              <a:rPr lang="en-US" sz="1400" i="0" dirty="0">
                <a:solidFill>
                  <a:srgbClr val="161616"/>
                </a:solidFill>
                <a:effectLst/>
                <a:latin typeface="+mj-lt"/>
              </a:rPr>
              <a:t> state that a unique identifier even in a fact table is often necessary when selecting, deleting and linking. </a:t>
            </a:r>
          </a:p>
          <a:p>
            <a:pPr marL="285750" indent="-285750">
              <a:lnSpc>
                <a:spcPct val="120000"/>
              </a:lnSpc>
              <a:buFontTx/>
              <a:buChar char="-"/>
            </a:pPr>
            <a:r>
              <a:rPr lang="en-US" sz="1400" dirty="0">
                <a:solidFill>
                  <a:srgbClr val="161616"/>
                </a:solidFill>
                <a:latin typeface="+mj-lt"/>
              </a:rPr>
              <a:t>It also becomes important when dealing with many to many relationships. If we have two tables with a different primary key in each but that we want to link up, we can instead do this mapping in a junction table. For this we need primary keys in each table. </a:t>
            </a:r>
          </a:p>
          <a:p>
            <a:pPr marL="285750" indent="-285750">
              <a:lnSpc>
                <a:spcPct val="120000"/>
              </a:lnSpc>
              <a:buFontTx/>
              <a:buChar char="-"/>
            </a:pPr>
            <a:r>
              <a:rPr lang="en-US" sz="1400" i="0" dirty="0">
                <a:solidFill>
                  <a:srgbClr val="161616"/>
                </a:solidFill>
                <a:effectLst/>
                <a:latin typeface="+mj-lt"/>
              </a:rPr>
              <a:t>Two e</a:t>
            </a:r>
            <a:r>
              <a:rPr lang="en-US" sz="1400" dirty="0">
                <a:solidFill>
                  <a:srgbClr val="161616"/>
                </a:solidFill>
                <a:latin typeface="+mj-lt"/>
              </a:rPr>
              <a:t>xamples are shown below:</a:t>
            </a:r>
            <a:endParaRPr lang="en-US" sz="1400" i="0" dirty="0">
              <a:solidFill>
                <a:srgbClr val="161616"/>
              </a:solidFill>
              <a:effectLst/>
              <a:latin typeface="+mj-lt"/>
            </a:endParaRPr>
          </a:p>
        </p:txBody>
      </p:sp>
      <p:pic>
        <p:nvPicPr>
          <p:cNvPr id="3" name="Picture 2">
            <a:extLst>
              <a:ext uri="{FF2B5EF4-FFF2-40B4-BE49-F238E27FC236}">
                <a16:creationId xmlns:a16="http://schemas.microsoft.com/office/drawing/2014/main" id="{06B78446-454C-B8F4-7383-D30AA9747809}"/>
              </a:ext>
            </a:extLst>
          </p:cNvPr>
          <p:cNvPicPr>
            <a:picLocks noChangeAspect="1"/>
          </p:cNvPicPr>
          <p:nvPr/>
        </p:nvPicPr>
        <p:blipFill>
          <a:blip r:embed="rId3"/>
          <a:stretch>
            <a:fillRect/>
          </a:stretch>
        </p:blipFill>
        <p:spPr>
          <a:xfrm>
            <a:off x="7265819" y="4010029"/>
            <a:ext cx="4315895" cy="2166410"/>
          </a:xfrm>
          <a:prstGeom prst="rect">
            <a:avLst/>
          </a:prstGeom>
        </p:spPr>
      </p:pic>
      <p:pic>
        <p:nvPicPr>
          <p:cNvPr id="6" name="Picture 5">
            <a:extLst>
              <a:ext uri="{FF2B5EF4-FFF2-40B4-BE49-F238E27FC236}">
                <a16:creationId xmlns:a16="http://schemas.microsoft.com/office/drawing/2014/main" id="{6C316E40-1785-A1F4-5F0C-C45A7A0F1A69}"/>
              </a:ext>
            </a:extLst>
          </p:cNvPr>
          <p:cNvPicPr>
            <a:picLocks noChangeAspect="1"/>
          </p:cNvPicPr>
          <p:nvPr/>
        </p:nvPicPr>
        <p:blipFill>
          <a:blip r:embed="rId4"/>
          <a:stretch>
            <a:fillRect/>
          </a:stretch>
        </p:blipFill>
        <p:spPr>
          <a:xfrm>
            <a:off x="610286" y="3576836"/>
            <a:ext cx="5820099" cy="1304505"/>
          </a:xfrm>
          <a:prstGeom prst="rect">
            <a:avLst/>
          </a:prstGeom>
        </p:spPr>
      </p:pic>
    </p:spTree>
    <p:extLst>
      <p:ext uri="{BB962C8B-B14F-4D97-AF65-F5344CB8AC3E}">
        <p14:creationId xmlns:p14="http://schemas.microsoft.com/office/powerpoint/2010/main" val="523222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3879203"/>
          </a:xfrm>
          <a:prstGeom prst="rect">
            <a:avLst/>
          </a:prstGeom>
          <a:noFill/>
        </p:spPr>
        <p:txBody>
          <a:bodyPr wrap="square" rtlCol="0">
            <a:spAutoFit/>
          </a:bodyPr>
          <a:lstStyle/>
          <a:p>
            <a:pPr>
              <a:lnSpc>
                <a:spcPct val="120000"/>
              </a:lnSpc>
            </a:pPr>
            <a:r>
              <a:rPr lang="en-US" sz="1600" b="1" dirty="0">
                <a:solidFill>
                  <a:srgbClr val="161616"/>
                </a:solidFill>
                <a:latin typeface="+mj-lt"/>
              </a:rPr>
              <a:t>Database objects</a:t>
            </a:r>
          </a:p>
          <a:p>
            <a:pPr>
              <a:lnSpc>
                <a:spcPct val="120000"/>
              </a:lnSpc>
            </a:pPr>
            <a:r>
              <a:rPr lang="en-US" sz="1400" dirty="0">
                <a:solidFill>
                  <a:srgbClr val="161616"/>
                </a:solidFill>
                <a:latin typeface="+mj-lt"/>
              </a:rPr>
              <a:t>Designed to optimize data organisation and encapsulate programmatic actions.</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View</a:t>
            </a:r>
            <a:endParaRPr lang="en-US" sz="1600" b="1" i="0" dirty="0">
              <a:solidFill>
                <a:srgbClr val="161616"/>
              </a:solidFill>
              <a:effectLst/>
              <a:latin typeface="+mj-lt"/>
            </a:endParaRPr>
          </a:p>
          <a:p>
            <a:pPr>
              <a:lnSpc>
                <a:spcPct val="120000"/>
              </a:lnSpc>
            </a:pPr>
            <a:r>
              <a:rPr lang="en-US" sz="1400" dirty="0">
                <a:solidFill>
                  <a:srgbClr val="161616"/>
                </a:solidFill>
                <a:latin typeface="+mj-lt"/>
              </a:rPr>
              <a:t>A view is a virtual table consisting of data which is viewed from one or more tables in the database. It is created using the SELECT statement just like any other query. It behaves just like another table and so can be directly queried itself. </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Stored Procedure</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This is defining functions. For example, you may want to define a function that relaces an entry given a certain input </a:t>
            </a:r>
            <a:r>
              <a:rPr lang="en-US" sz="1400" dirty="0">
                <a:solidFill>
                  <a:srgbClr val="161616"/>
                </a:solidFill>
                <a:latin typeface="+mj-lt"/>
              </a:rPr>
              <a:t>id.</a:t>
            </a:r>
            <a:endParaRPr lang="en-US" sz="1400" i="0" dirty="0">
              <a:solidFill>
                <a:srgbClr val="161616"/>
              </a:solidFill>
              <a:effectLst/>
              <a:latin typeface="+mj-lt"/>
            </a:endParaRPr>
          </a:p>
          <a:p>
            <a:pPr>
              <a:lnSpc>
                <a:spcPct val="120000"/>
              </a:lnSpc>
            </a:pPr>
            <a:endParaRPr lang="en-US" sz="1600" i="0" dirty="0">
              <a:solidFill>
                <a:srgbClr val="161616"/>
              </a:solidFill>
              <a:effectLst/>
              <a:latin typeface="+mj-lt"/>
            </a:endParaRPr>
          </a:p>
          <a:p>
            <a:pPr>
              <a:lnSpc>
                <a:spcPct val="120000"/>
              </a:lnSpc>
            </a:pPr>
            <a:r>
              <a:rPr lang="en-US" sz="1600" b="1" dirty="0">
                <a:solidFill>
                  <a:srgbClr val="161616"/>
                </a:solidFill>
                <a:latin typeface="+mj-lt"/>
              </a:rPr>
              <a:t>Index</a:t>
            </a:r>
            <a:endParaRPr lang="en-US" sz="1600" b="1" i="0" dirty="0">
              <a:solidFill>
                <a:srgbClr val="161616"/>
              </a:solidFill>
              <a:effectLst/>
              <a:latin typeface="+mj-lt"/>
            </a:endParaRPr>
          </a:p>
          <a:p>
            <a:pPr>
              <a:lnSpc>
                <a:spcPct val="120000"/>
              </a:lnSpc>
            </a:pPr>
            <a:r>
              <a:rPr lang="en-US" sz="1400" i="0" dirty="0">
                <a:solidFill>
                  <a:srgbClr val="161616"/>
                </a:solidFill>
                <a:effectLst/>
                <a:latin typeface="+mj-lt"/>
              </a:rPr>
              <a:t>An index can help speed up querying on a large table. When you create an index in a database, you specify a column from the table, and the index contains a copy of this data in a sorted order, with pointers to the corresponding rows in the table. </a:t>
            </a:r>
          </a:p>
          <a:p>
            <a:pPr>
              <a:lnSpc>
                <a:spcPct val="120000"/>
              </a:lnSpc>
            </a:pPr>
            <a:endParaRPr lang="en-US" sz="1400" i="0" dirty="0">
              <a:solidFill>
                <a:srgbClr val="161616"/>
              </a:solidFill>
              <a:effectLst/>
              <a:latin typeface="+mj-lt"/>
            </a:endParaRPr>
          </a:p>
        </p:txBody>
      </p:sp>
    </p:spTree>
    <p:extLst>
      <p:ext uri="{BB962C8B-B14F-4D97-AF65-F5344CB8AC3E}">
        <p14:creationId xmlns:p14="http://schemas.microsoft.com/office/powerpoint/2010/main" val="228176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212750" cy="4839466"/>
          </a:xfrm>
          <a:prstGeom prst="rect">
            <a:avLst/>
          </a:prstGeom>
          <a:noFill/>
        </p:spPr>
        <p:txBody>
          <a:bodyPr wrap="square" rtlCol="0">
            <a:spAutoFit/>
          </a:bodyPr>
          <a:lstStyle/>
          <a:p>
            <a:pPr>
              <a:lnSpc>
                <a:spcPct val="120000"/>
              </a:lnSpc>
            </a:pPr>
            <a:r>
              <a:rPr lang="en-US" sz="1600" b="1" dirty="0">
                <a:solidFill>
                  <a:srgbClr val="161616"/>
                </a:solidFill>
                <a:latin typeface="+mj-lt"/>
              </a:rPr>
              <a:t>SQL Server on Azure Virtual Machines (VMs) </a:t>
            </a:r>
            <a:endParaRPr lang="en-US" sz="1400" dirty="0">
              <a:solidFill>
                <a:srgbClr val="161616"/>
              </a:solidFill>
              <a:latin typeface="+mj-lt"/>
            </a:endParaRPr>
          </a:p>
          <a:p>
            <a:pPr>
              <a:lnSpc>
                <a:spcPct val="120000"/>
              </a:lnSpc>
            </a:pPr>
            <a:r>
              <a:rPr lang="en-US" sz="1400" dirty="0">
                <a:solidFill>
                  <a:srgbClr val="161616"/>
                </a:solidFill>
                <a:latin typeface="+mj-lt"/>
              </a:rPr>
              <a:t>A virtual machine (IaaS) running in Azure with an installation of SQL Server. to optimize data organisation and encapsulate programmatic actions.</a:t>
            </a:r>
          </a:p>
          <a:p>
            <a:pPr>
              <a:lnSpc>
                <a:spcPct val="120000"/>
              </a:lnSpc>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Azure SQL Managed Instance </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400" dirty="0">
                <a:solidFill>
                  <a:srgbClr val="161616"/>
                </a:solidFill>
                <a:latin typeface="+mj-lt"/>
              </a:rPr>
              <a:t>A platform-as-a-service (PaaS) option that provides near-100% compatibility with on-premises SQL Server instances while abstracting the underlying hardware and operating system</a:t>
            </a:r>
          </a:p>
          <a:p>
            <a:pPr>
              <a:lnSpc>
                <a:spcPct val="120000"/>
              </a:lnSpc>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Azure SQL Database </a:t>
            </a:r>
            <a:endParaRPr lang="en-US" sz="1400" dirty="0">
              <a:solidFill>
                <a:srgbClr val="161616"/>
              </a:solidFill>
              <a:latin typeface="+mj-lt"/>
            </a:endParaRPr>
          </a:p>
          <a:p>
            <a:pPr>
              <a:lnSpc>
                <a:spcPct val="120000"/>
              </a:lnSpc>
            </a:pPr>
            <a:r>
              <a:rPr lang="en-US" sz="1400" i="0" dirty="0">
                <a:solidFill>
                  <a:srgbClr val="161616"/>
                </a:solidFill>
                <a:effectLst/>
                <a:latin typeface="+mj-lt"/>
              </a:rPr>
              <a:t>A fully managed, highly scalable PaaS database service that is designed for the cloud. This is a good option when you need to create a new application in the cloud.</a:t>
            </a:r>
          </a:p>
          <a:p>
            <a:pPr>
              <a:lnSpc>
                <a:spcPct val="120000"/>
              </a:lnSpc>
            </a:pPr>
            <a:endParaRPr lang="en-US" sz="1400" i="0" dirty="0">
              <a:solidFill>
                <a:srgbClr val="161616"/>
              </a:solidFill>
              <a:effectLst/>
              <a:latin typeface="+mj-lt"/>
            </a:endParaRPr>
          </a:p>
          <a:p>
            <a:pPr>
              <a:lnSpc>
                <a:spcPct val="120000"/>
              </a:lnSpc>
            </a:pPr>
            <a:r>
              <a:rPr lang="en-US" sz="1400" i="0" dirty="0">
                <a:solidFill>
                  <a:srgbClr val="161616"/>
                </a:solidFill>
                <a:effectLst/>
                <a:latin typeface="+mj-lt"/>
              </a:rPr>
              <a:t>Single pool – resources can be pre-allocated (only you use that server) or </a:t>
            </a:r>
            <a:r>
              <a:rPr lang="en-US" sz="1400" i="0" dirty="0" err="1">
                <a:solidFill>
                  <a:srgbClr val="161616"/>
                </a:solidFill>
                <a:effectLst/>
                <a:latin typeface="+mj-lt"/>
              </a:rPr>
              <a:t>serveless</a:t>
            </a:r>
            <a:r>
              <a:rPr lang="en-US" sz="1400" i="0" dirty="0">
                <a:solidFill>
                  <a:srgbClr val="161616"/>
                </a:solidFill>
                <a:effectLst/>
                <a:latin typeface="+mj-lt"/>
              </a:rPr>
              <a:t> (where multiple different databases are stored and not just for your company)</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Elastic pool – only your company has access to the elastic pool but you can have multiple databases on that pool.</a:t>
            </a:r>
            <a:endParaRPr lang="en-US" sz="1400" i="0" dirty="0">
              <a:solidFill>
                <a:srgbClr val="161616"/>
              </a:solidFill>
              <a:effectLst/>
              <a:latin typeface="+mj-lt"/>
            </a:endParaRPr>
          </a:p>
        </p:txBody>
      </p:sp>
      <p:pic>
        <p:nvPicPr>
          <p:cNvPr id="6" name="Picture 5">
            <a:extLst>
              <a:ext uri="{FF2B5EF4-FFF2-40B4-BE49-F238E27FC236}">
                <a16:creationId xmlns:a16="http://schemas.microsoft.com/office/drawing/2014/main" id="{D876755A-80B5-C25E-C133-EC6E7D15179F}"/>
              </a:ext>
            </a:extLst>
          </p:cNvPr>
          <p:cNvPicPr>
            <a:picLocks noChangeAspect="1"/>
          </p:cNvPicPr>
          <p:nvPr/>
        </p:nvPicPr>
        <p:blipFill>
          <a:blip r:embed="rId3"/>
          <a:stretch>
            <a:fillRect/>
          </a:stretch>
        </p:blipFill>
        <p:spPr>
          <a:xfrm>
            <a:off x="6893960" y="1084778"/>
            <a:ext cx="4992809" cy="5655838"/>
          </a:xfrm>
          <a:prstGeom prst="rect">
            <a:avLst/>
          </a:prstGeom>
        </p:spPr>
      </p:pic>
    </p:spTree>
    <p:extLst>
      <p:ext uri="{BB962C8B-B14F-4D97-AF65-F5344CB8AC3E}">
        <p14:creationId xmlns:p14="http://schemas.microsoft.com/office/powerpoint/2010/main" val="1980302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699150" cy="3546805"/>
          </a:xfrm>
          <a:prstGeom prst="rect">
            <a:avLst/>
          </a:prstGeom>
          <a:noFill/>
        </p:spPr>
        <p:txBody>
          <a:bodyPr wrap="square" rtlCol="0">
            <a:spAutoFit/>
          </a:bodyPr>
          <a:lstStyle/>
          <a:p>
            <a:pPr>
              <a:lnSpc>
                <a:spcPct val="120000"/>
              </a:lnSpc>
            </a:pPr>
            <a:r>
              <a:rPr lang="en-US" sz="1600" b="1" dirty="0">
                <a:solidFill>
                  <a:srgbClr val="161616"/>
                </a:solidFill>
                <a:latin typeface="+mj-lt"/>
              </a:rPr>
              <a:t>Azure Database for MySQL</a:t>
            </a:r>
            <a:endParaRPr lang="en-US" sz="1400" dirty="0">
              <a:solidFill>
                <a:srgbClr val="161616"/>
              </a:solidFill>
              <a:latin typeface="+mj-lt"/>
            </a:endParaRPr>
          </a:p>
          <a:p>
            <a:pPr>
              <a:lnSpc>
                <a:spcPct val="120000"/>
              </a:lnSpc>
            </a:pPr>
            <a:r>
              <a:rPr lang="en-US" sz="1400" dirty="0">
                <a:solidFill>
                  <a:srgbClr val="161616"/>
                </a:solidFill>
                <a:latin typeface="+mj-lt"/>
              </a:rPr>
              <a:t>MySQL started life as a simple-to-use open-source database management system. It's available in several editions; Community (free – popular with web apps), Standard, and Enterprise (additional tools and features). LAMP standard for Linux, Apache, MySQL, and PHP.</a:t>
            </a:r>
          </a:p>
          <a:p>
            <a:pPr>
              <a:lnSpc>
                <a:spcPct val="120000"/>
              </a:lnSpc>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b="1" dirty="0">
                <a:solidFill>
                  <a:srgbClr val="161616"/>
                </a:solidFill>
                <a:latin typeface="+mj-lt"/>
              </a:rPr>
              <a:t>Azure Database for </a:t>
            </a: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MariaDB</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400" dirty="0">
                <a:solidFill>
                  <a:srgbClr val="161616"/>
                </a:solidFill>
                <a:latin typeface="+mj-lt"/>
              </a:rPr>
              <a:t>MariaDB is a newer database management system, created by the original developers of MySQL. The database engine has since been rewritten and optimized to improve performance. A table can hold </a:t>
            </a:r>
            <a:r>
              <a:rPr lang="en-US" sz="1400" b="1" dirty="0">
                <a:solidFill>
                  <a:srgbClr val="161616"/>
                </a:solidFill>
                <a:latin typeface="+mj-lt"/>
              </a:rPr>
              <a:t>several versions of data</a:t>
            </a:r>
            <a:r>
              <a:rPr lang="en-US" sz="1400" dirty="0">
                <a:solidFill>
                  <a:srgbClr val="161616"/>
                </a:solidFill>
                <a:latin typeface="+mj-lt"/>
              </a:rPr>
              <a:t>, enabling an application to query the data as it appeared at some point in the past.</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US" sz="1400" dirty="0">
              <a:solidFill>
                <a:srgbClr val="161616"/>
              </a:solidFill>
              <a:latin typeface="+mj-lt"/>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b="1" dirty="0">
                <a:solidFill>
                  <a:srgbClr val="161616"/>
                </a:solidFill>
                <a:latin typeface="+mj-lt"/>
              </a:rPr>
              <a:t>Azure Database for </a:t>
            </a:r>
            <a:r>
              <a:rPr kumimoji="0" lang="en-US" sz="1600" b="1" i="0" u="none" strike="noStrike" kern="1200" cap="none" spc="0" normalizeH="0" baseline="0" noProof="0" dirty="0">
                <a:ln>
                  <a:noFill/>
                </a:ln>
                <a:solidFill>
                  <a:srgbClr val="161616"/>
                </a:solidFill>
                <a:effectLst/>
                <a:uLnTx/>
                <a:uFillTx/>
                <a:latin typeface="Calibri Light" panose="020F0302020204030204"/>
                <a:ea typeface="+mn-ea"/>
                <a:cs typeface="+mn-cs"/>
              </a:rPr>
              <a:t>PostgreSQL</a:t>
            </a:r>
            <a:endParaRPr lang="en-US" sz="1400" dirty="0">
              <a:solidFill>
                <a:srgbClr val="161616"/>
              </a:solidFill>
              <a:latin typeface="+mj-lt"/>
            </a:endParaRPr>
          </a:p>
          <a:p>
            <a:pPr>
              <a:lnSpc>
                <a:spcPct val="120000"/>
              </a:lnSpc>
            </a:pPr>
            <a:r>
              <a:rPr lang="en-US" sz="1400" i="0" dirty="0">
                <a:solidFill>
                  <a:srgbClr val="161616"/>
                </a:solidFill>
                <a:effectLst/>
                <a:latin typeface="+mj-lt"/>
              </a:rPr>
              <a:t>Enables you to store custom data types, with their own non-relational properties. Another key feature is the ability to store and manipulate geometric data, such as lines, circles, and polygons. PostgreSQL has its own query language called </a:t>
            </a:r>
            <a:r>
              <a:rPr lang="en-US" sz="1400" i="0" dirty="0" err="1">
                <a:solidFill>
                  <a:srgbClr val="161616"/>
                </a:solidFill>
                <a:effectLst/>
                <a:latin typeface="+mj-lt"/>
              </a:rPr>
              <a:t>pgsql</a:t>
            </a:r>
            <a:r>
              <a:rPr lang="en-US" sz="1400" i="0" dirty="0">
                <a:solidFill>
                  <a:srgbClr val="161616"/>
                </a:solidFill>
                <a:effectLst/>
                <a:latin typeface="+mj-lt"/>
              </a:rPr>
              <a:t>. Some features of on-premises PostgreSQL databases aren't available in Azure Database for PostgreSQL. These features are mostly concerned with the extensions that users can add to a database to perform specialized tasks, such as writing stored procedures in various programming languages (other than </a:t>
            </a:r>
            <a:r>
              <a:rPr lang="en-US" sz="1400" i="0" dirty="0" err="1">
                <a:solidFill>
                  <a:srgbClr val="161616"/>
                </a:solidFill>
                <a:effectLst/>
                <a:latin typeface="+mj-lt"/>
              </a:rPr>
              <a:t>pgsql</a:t>
            </a:r>
            <a:r>
              <a:rPr lang="en-US" sz="1400" i="0" dirty="0">
                <a:solidFill>
                  <a:srgbClr val="161616"/>
                </a:solidFill>
                <a:effectLst/>
                <a:latin typeface="+mj-lt"/>
              </a:rPr>
              <a:t>, which is available)</a:t>
            </a:r>
          </a:p>
        </p:txBody>
      </p:sp>
    </p:spTree>
    <p:extLst>
      <p:ext uri="{BB962C8B-B14F-4D97-AF65-F5344CB8AC3E}">
        <p14:creationId xmlns:p14="http://schemas.microsoft.com/office/powerpoint/2010/main" val="280914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232962"/>
            <a:ext cx="11777441" cy="3879203"/>
          </a:xfrm>
          <a:prstGeom prst="rect">
            <a:avLst/>
          </a:prstGeom>
          <a:noFill/>
        </p:spPr>
        <p:txBody>
          <a:bodyPr wrap="square" rtlCol="0">
            <a:spAutoFit/>
          </a:bodyPr>
          <a:lstStyle/>
          <a:p>
            <a:pPr algn="ctr">
              <a:lnSpc>
                <a:spcPct val="120000"/>
              </a:lnSpc>
            </a:pPr>
            <a:r>
              <a:rPr lang="en-GB" b="1" dirty="0">
                <a:latin typeface="+mj-lt"/>
              </a:rPr>
              <a:t>Data Formats</a:t>
            </a:r>
          </a:p>
          <a:p>
            <a:pPr>
              <a:lnSpc>
                <a:spcPct val="120000"/>
              </a:lnSpc>
            </a:pPr>
            <a:endParaRPr lang="en-GB" sz="1600" b="1" dirty="0">
              <a:latin typeface="+mj-lt"/>
            </a:endParaRPr>
          </a:p>
          <a:p>
            <a:pPr>
              <a:lnSpc>
                <a:spcPct val="120000"/>
              </a:lnSpc>
            </a:pPr>
            <a:r>
              <a:rPr lang="en-GB" sz="1600" b="1" dirty="0">
                <a:latin typeface="+mj-lt"/>
              </a:rPr>
              <a:t>Structured Data</a:t>
            </a:r>
          </a:p>
          <a:p>
            <a:pPr marL="285750" indent="-285750">
              <a:lnSpc>
                <a:spcPct val="120000"/>
              </a:lnSpc>
              <a:buFontTx/>
              <a:buChar char="-"/>
            </a:pPr>
            <a:r>
              <a:rPr lang="en-US" sz="1400" i="0" dirty="0">
                <a:solidFill>
                  <a:srgbClr val="161616"/>
                </a:solidFill>
                <a:effectLst/>
                <a:latin typeface="+mj-lt"/>
              </a:rPr>
              <a:t>Structured data is data that adheres to a fixed </a:t>
            </a:r>
            <a:r>
              <a:rPr lang="en-US" sz="1400" i="1" dirty="0">
                <a:solidFill>
                  <a:srgbClr val="161616"/>
                </a:solidFill>
                <a:effectLst/>
                <a:latin typeface="+mj-lt"/>
              </a:rPr>
              <a:t>schema</a:t>
            </a:r>
            <a:r>
              <a:rPr lang="en-US" sz="1400" i="0" dirty="0">
                <a:solidFill>
                  <a:srgbClr val="161616"/>
                </a:solidFill>
                <a:effectLst/>
                <a:latin typeface="+mj-lt"/>
              </a:rPr>
              <a:t>, so all of the data has the same fields or properties</a:t>
            </a:r>
          </a:p>
          <a:p>
            <a:pPr marL="285750" indent="-285750">
              <a:lnSpc>
                <a:spcPct val="120000"/>
              </a:lnSpc>
              <a:buFontTx/>
              <a:buChar char="-"/>
            </a:pPr>
            <a:endParaRPr lang="en-US" sz="1400" dirty="0">
              <a:solidFill>
                <a:srgbClr val="161616"/>
              </a:solidFill>
              <a:latin typeface="+mj-lt"/>
            </a:endParaRPr>
          </a:p>
          <a:p>
            <a:pPr>
              <a:lnSpc>
                <a:spcPct val="120000"/>
              </a:lnSpc>
            </a:pPr>
            <a:r>
              <a:rPr lang="en-GB" sz="1600" b="1" dirty="0">
                <a:latin typeface="+mj-lt"/>
              </a:rPr>
              <a:t>Semi-structured data</a:t>
            </a:r>
          </a:p>
          <a:p>
            <a:pPr marL="285750" indent="-285750">
              <a:lnSpc>
                <a:spcPct val="120000"/>
              </a:lnSpc>
              <a:buFontTx/>
              <a:buChar char="-"/>
            </a:pPr>
            <a:r>
              <a:rPr lang="en-US" sz="1400" dirty="0">
                <a:latin typeface="+mj-lt"/>
              </a:rPr>
              <a:t>Semi-structured data is information that has some structure, but which allows for some variation between entity instances.</a:t>
            </a:r>
          </a:p>
          <a:p>
            <a:pPr marL="285750" indent="-285750">
              <a:lnSpc>
                <a:spcPct val="120000"/>
              </a:lnSpc>
              <a:buFontTx/>
              <a:buChar char="-"/>
            </a:pPr>
            <a:r>
              <a:rPr lang="en-US" sz="1400" dirty="0">
                <a:latin typeface="+mj-lt"/>
              </a:rPr>
              <a:t>Examples include JSON, XML, HTML etc. </a:t>
            </a:r>
          </a:p>
          <a:p>
            <a:pPr marL="285750" indent="-285750">
              <a:lnSpc>
                <a:spcPct val="120000"/>
              </a:lnSpc>
              <a:buFontTx/>
              <a:buChar char="-"/>
            </a:pPr>
            <a:endParaRPr lang="en-US" sz="1400" dirty="0">
              <a:latin typeface="+mj-lt"/>
            </a:endParaRPr>
          </a:p>
          <a:p>
            <a:pPr>
              <a:lnSpc>
                <a:spcPct val="120000"/>
              </a:lnSpc>
            </a:pPr>
            <a:r>
              <a:rPr lang="en-GB" sz="1600" b="1" dirty="0">
                <a:latin typeface="+mj-lt"/>
              </a:rPr>
              <a:t>Unstructured data</a:t>
            </a:r>
          </a:p>
          <a:p>
            <a:pPr marL="285750" indent="-285750">
              <a:lnSpc>
                <a:spcPct val="120000"/>
              </a:lnSpc>
              <a:buFontTx/>
              <a:buChar char="-"/>
            </a:pPr>
            <a:r>
              <a:rPr lang="en-US" sz="1400" dirty="0">
                <a:latin typeface="+mj-lt"/>
              </a:rPr>
              <a:t>Not all data is structured or even semi-structured. For example, documents, images, audio and video data, and binary files might not have a specific structure. </a:t>
            </a: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3" name="TextBox 2">
            <a:extLst>
              <a:ext uri="{FF2B5EF4-FFF2-40B4-BE49-F238E27FC236}">
                <a16:creationId xmlns:a16="http://schemas.microsoft.com/office/drawing/2014/main" id="{ED0FFF9A-D132-0D87-AC22-1CDA03ED9AEB}"/>
              </a:ext>
            </a:extLst>
          </p:cNvPr>
          <p:cNvSpPr txBox="1"/>
          <p:nvPr/>
        </p:nvSpPr>
        <p:spPr>
          <a:xfrm>
            <a:off x="144770" y="1074403"/>
            <a:ext cx="11484864" cy="369332"/>
          </a:xfrm>
          <a:prstGeom prst="rect">
            <a:avLst/>
          </a:prstGeom>
          <a:noFill/>
        </p:spPr>
        <p:txBody>
          <a:bodyPr wrap="square">
            <a:spAutoFit/>
          </a:bodyPr>
          <a:lstStyle/>
          <a:p>
            <a:r>
              <a:rPr lang="en-GB" dirty="0">
                <a:hlinkClick r:id="rId3"/>
              </a:rPr>
              <a:t>https://learn.microsoft.com/en-us/training/paths/azure-data-fundamentals-explore-non-relational-data/</a:t>
            </a:r>
            <a:endParaRPr lang="en-GB" dirty="0"/>
          </a:p>
        </p:txBody>
      </p:sp>
    </p:spTree>
    <p:extLst>
      <p:ext uri="{BB962C8B-B14F-4D97-AF65-F5344CB8AC3E}">
        <p14:creationId xmlns:p14="http://schemas.microsoft.com/office/powerpoint/2010/main" val="2471186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15/03/23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pic>
        <p:nvPicPr>
          <p:cNvPr id="1026" name="Picture 2" descr="An Azure blob storage container with two blobs">
            <a:extLst>
              <a:ext uri="{FF2B5EF4-FFF2-40B4-BE49-F238E27FC236}">
                <a16:creationId xmlns:a16="http://schemas.microsoft.com/office/drawing/2014/main" id="{C8435345-F97B-896D-B7D1-ABF2B51C8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209" y="1178568"/>
            <a:ext cx="2857500" cy="1647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9D28AF-352E-30D0-C1A2-0E75AC714F1E}"/>
              </a:ext>
            </a:extLst>
          </p:cNvPr>
          <p:cNvSpPr txBox="1"/>
          <p:nvPr/>
        </p:nvSpPr>
        <p:spPr>
          <a:xfrm>
            <a:off x="208598" y="1178568"/>
            <a:ext cx="8729919" cy="2180277"/>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Blob Storage</a:t>
            </a: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Blob Storage is a service that enables you to store massive amounts of unstructured data as binary large objects, or blobs, in the cloud. </a:t>
            </a:r>
          </a:p>
          <a:p>
            <a:pPr marL="285750" indent="-285750">
              <a:lnSpc>
                <a:spcPct val="120000"/>
              </a:lnSpc>
              <a:buFontTx/>
              <a:buChar char="-"/>
            </a:pPr>
            <a:r>
              <a:rPr lang="en-US" sz="1400" dirty="0">
                <a:solidFill>
                  <a:srgbClr val="161616"/>
                </a:solidFill>
                <a:latin typeface="+mj-lt"/>
              </a:rPr>
              <a:t>A</a:t>
            </a:r>
            <a:r>
              <a:rPr lang="en-US" sz="1400" i="0" dirty="0">
                <a:solidFill>
                  <a:srgbClr val="161616"/>
                </a:solidFill>
                <a:effectLst/>
                <a:latin typeface="+mj-lt"/>
              </a:rPr>
              <a:t>pplications can read and write them by using the Azure blob storage API.</a:t>
            </a:r>
          </a:p>
          <a:p>
            <a:pPr marL="285750" indent="-285750">
              <a:lnSpc>
                <a:spcPct val="120000"/>
              </a:lnSpc>
              <a:buFontTx/>
              <a:buChar char="-"/>
            </a:pPr>
            <a:r>
              <a:rPr lang="en-US" sz="1400" i="0" dirty="0">
                <a:solidFill>
                  <a:srgbClr val="161616"/>
                </a:solidFill>
                <a:effectLst/>
                <a:latin typeface="+mj-lt"/>
              </a:rPr>
              <a:t>However, by default, these folders are simply a way of using a "/" character in a blob name to organize the blobs into namespaces. The folders are purely virtual, and you can't perform folder-level operations to control access or perform bulk operations.</a:t>
            </a:r>
          </a:p>
          <a:p>
            <a:pPr marL="285750" indent="-285750">
              <a:lnSpc>
                <a:spcPct val="120000"/>
              </a:lnSpc>
              <a:buFontTx/>
              <a:buChar char="-"/>
            </a:pPr>
            <a:endParaRPr lang="en-US" sz="1400" i="0" dirty="0">
              <a:solidFill>
                <a:srgbClr val="161616"/>
              </a:solidFill>
              <a:effectLst/>
              <a:latin typeface="+mj-lt"/>
            </a:endParaRPr>
          </a:p>
        </p:txBody>
      </p:sp>
      <p:sp>
        <p:nvSpPr>
          <p:cNvPr id="3" name="TextBox 2">
            <a:extLst>
              <a:ext uri="{FF2B5EF4-FFF2-40B4-BE49-F238E27FC236}">
                <a16:creationId xmlns:a16="http://schemas.microsoft.com/office/drawing/2014/main" id="{B6B52027-410E-A6D7-A586-917CD92C41FC}"/>
              </a:ext>
            </a:extLst>
          </p:cNvPr>
          <p:cNvSpPr txBox="1"/>
          <p:nvPr/>
        </p:nvSpPr>
        <p:spPr>
          <a:xfrm>
            <a:off x="189202" y="3048997"/>
            <a:ext cx="11774805" cy="3953070"/>
          </a:xfrm>
          <a:prstGeom prst="rect">
            <a:avLst/>
          </a:prstGeom>
          <a:noFill/>
        </p:spPr>
        <p:txBody>
          <a:bodyPr wrap="square" rtlCol="0">
            <a:spAutoFit/>
          </a:bodyPr>
          <a:lstStyle/>
          <a:p>
            <a:pPr marL="285750" indent="-285750">
              <a:lnSpc>
                <a:spcPct val="120000"/>
              </a:lnSpc>
              <a:buFontTx/>
              <a:buChar char="-"/>
            </a:pPr>
            <a:endParaRPr lang="en-US" sz="1400" dirty="0">
              <a:solidFill>
                <a:srgbClr val="161616"/>
              </a:solidFill>
              <a:latin typeface="+mj-lt"/>
            </a:endParaRPr>
          </a:p>
          <a:p>
            <a:pPr>
              <a:lnSpc>
                <a:spcPct val="120000"/>
              </a:lnSpc>
            </a:pPr>
            <a:r>
              <a:rPr lang="en-US" sz="1400" dirty="0">
                <a:solidFill>
                  <a:srgbClr val="161616"/>
                </a:solidFill>
                <a:latin typeface="+mj-lt"/>
              </a:rPr>
              <a:t>Azure Blob Storage supports three different types of blob:</a:t>
            </a:r>
          </a:p>
          <a:p>
            <a:pPr marL="285750" indent="-285750">
              <a:lnSpc>
                <a:spcPct val="120000"/>
              </a:lnSpc>
              <a:buFontTx/>
              <a:buChar char="-"/>
            </a:pPr>
            <a:r>
              <a:rPr lang="en-US" sz="1400" b="1" dirty="0">
                <a:solidFill>
                  <a:srgbClr val="161616"/>
                </a:solidFill>
                <a:latin typeface="+mj-lt"/>
              </a:rPr>
              <a:t>Block blobs</a:t>
            </a:r>
            <a:r>
              <a:rPr lang="en-US" sz="1400" dirty="0">
                <a:solidFill>
                  <a:srgbClr val="161616"/>
                </a:solidFill>
                <a:latin typeface="+mj-lt"/>
              </a:rPr>
              <a:t>. A block blob can contain up to 50,000 blocks (each up to 100mb), giving a maximum size of over 4.7 TB. The block is the smallest amount of data that can be read or written as an individual unit. Block blobs are best used to store discrete, large, binary objects that change infrequently.</a:t>
            </a:r>
          </a:p>
          <a:p>
            <a:pPr marL="285750" indent="-285750">
              <a:lnSpc>
                <a:spcPct val="120000"/>
              </a:lnSpc>
              <a:buFontTx/>
              <a:buChar char="-"/>
            </a:pPr>
            <a:r>
              <a:rPr lang="en-US" sz="1400" b="1" dirty="0">
                <a:solidFill>
                  <a:srgbClr val="161616"/>
                </a:solidFill>
                <a:latin typeface="+mj-lt"/>
              </a:rPr>
              <a:t>Page blobs</a:t>
            </a:r>
            <a:r>
              <a:rPr lang="en-US" sz="1400" dirty="0">
                <a:solidFill>
                  <a:srgbClr val="161616"/>
                </a:solidFill>
                <a:latin typeface="+mj-lt"/>
              </a:rPr>
              <a:t>. A page blob is organized as a collection of fixed size 512-byte pages. A page blob is optimized to support random read and write operations; you can fetch and store data for a single page if necessary. A page blob can hold up to 8 TB of data. Azure uses page blobs to implement virtual disk storage for virtual machines.</a:t>
            </a:r>
          </a:p>
          <a:p>
            <a:pPr marL="285750" indent="-285750">
              <a:lnSpc>
                <a:spcPct val="120000"/>
              </a:lnSpc>
              <a:buFontTx/>
              <a:buChar char="-"/>
            </a:pPr>
            <a:r>
              <a:rPr lang="en-US" sz="1400" b="1" dirty="0">
                <a:solidFill>
                  <a:srgbClr val="161616"/>
                </a:solidFill>
                <a:latin typeface="+mj-lt"/>
              </a:rPr>
              <a:t>Append blobs</a:t>
            </a:r>
            <a:r>
              <a:rPr lang="en-US" sz="1400" dirty="0">
                <a:solidFill>
                  <a:srgbClr val="161616"/>
                </a:solidFill>
                <a:latin typeface="+mj-lt"/>
              </a:rPr>
              <a:t>. An append blob is a block blob optimized to support append operations. You can only add blocks to the end of an append blob; updating or deleting existing blocks isn't supported. Each block can vary in size, up to 4 MB. The maximum size of an append blob is just over 195 GB.</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The </a:t>
            </a:r>
            <a:r>
              <a:rPr lang="en-US" sz="1400" b="1" i="0" dirty="0">
                <a:solidFill>
                  <a:srgbClr val="161616"/>
                </a:solidFill>
                <a:effectLst/>
                <a:latin typeface="+mj-lt"/>
              </a:rPr>
              <a:t>Hot</a:t>
            </a:r>
            <a:r>
              <a:rPr lang="en-US" sz="1400" i="0" dirty="0">
                <a:solidFill>
                  <a:srgbClr val="161616"/>
                </a:solidFill>
                <a:effectLst/>
                <a:latin typeface="+mj-lt"/>
              </a:rPr>
              <a:t> tier is the default. You use this tier for blobs that are accessed frequently. </a:t>
            </a:r>
          </a:p>
          <a:p>
            <a:pPr marL="285750" indent="-285750">
              <a:lnSpc>
                <a:spcPct val="120000"/>
              </a:lnSpc>
              <a:buFontTx/>
              <a:buChar char="-"/>
            </a:pPr>
            <a:r>
              <a:rPr lang="en-US" sz="1400" i="0" dirty="0">
                <a:solidFill>
                  <a:srgbClr val="161616"/>
                </a:solidFill>
                <a:effectLst/>
                <a:latin typeface="+mj-lt"/>
              </a:rPr>
              <a:t>The </a:t>
            </a:r>
            <a:r>
              <a:rPr lang="en-US" sz="1400" b="1" i="0" dirty="0">
                <a:solidFill>
                  <a:srgbClr val="161616"/>
                </a:solidFill>
                <a:effectLst/>
                <a:latin typeface="+mj-lt"/>
              </a:rPr>
              <a:t>Cool</a:t>
            </a:r>
            <a:r>
              <a:rPr lang="en-US" sz="1400" i="0" dirty="0">
                <a:solidFill>
                  <a:srgbClr val="161616"/>
                </a:solidFill>
                <a:effectLst/>
                <a:latin typeface="+mj-lt"/>
              </a:rPr>
              <a:t> tier has lower performance and incurs reduced storage charges compared to the Hot tier. Use the Cool tier for data that is accessed infrequently</a:t>
            </a:r>
          </a:p>
          <a:p>
            <a:pPr marL="285750" indent="-285750">
              <a:lnSpc>
                <a:spcPct val="120000"/>
              </a:lnSpc>
              <a:buFontTx/>
              <a:buChar char="-"/>
            </a:pPr>
            <a:r>
              <a:rPr lang="en-US" sz="1400" i="0" dirty="0">
                <a:solidFill>
                  <a:srgbClr val="161616"/>
                </a:solidFill>
                <a:effectLst/>
                <a:latin typeface="+mj-lt"/>
              </a:rPr>
              <a:t>The </a:t>
            </a:r>
            <a:r>
              <a:rPr lang="en-US" sz="1400" b="1" i="0" dirty="0">
                <a:solidFill>
                  <a:srgbClr val="161616"/>
                </a:solidFill>
                <a:effectLst/>
                <a:latin typeface="+mj-lt"/>
              </a:rPr>
              <a:t>Archive</a:t>
            </a:r>
            <a:r>
              <a:rPr lang="en-US" sz="1400" i="0" dirty="0">
                <a:solidFill>
                  <a:srgbClr val="161616"/>
                </a:solidFill>
                <a:effectLst/>
                <a:latin typeface="+mj-lt"/>
              </a:rPr>
              <a:t> tier provides the lowest storage cost, but with increased latency. The Archive tier is intended for historical data that mustn't be lost, but is required only rarely. </a:t>
            </a: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254265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18/03/23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2" name="TextBox 1">
            <a:extLst>
              <a:ext uri="{FF2B5EF4-FFF2-40B4-BE49-F238E27FC236}">
                <a16:creationId xmlns:a16="http://schemas.microsoft.com/office/drawing/2014/main" id="{C29D28AF-352E-30D0-C1A2-0E75AC714F1E}"/>
              </a:ext>
            </a:extLst>
          </p:cNvPr>
          <p:cNvSpPr txBox="1"/>
          <p:nvPr/>
        </p:nvSpPr>
        <p:spPr>
          <a:xfrm>
            <a:off x="208598" y="1178568"/>
            <a:ext cx="8729919" cy="4802533"/>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a:t>
            </a:r>
            <a:r>
              <a:rPr lang="en-US" sz="1600" b="1" dirty="0">
                <a:solidFill>
                  <a:srgbClr val="161616"/>
                </a:solidFill>
                <a:latin typeface="+mj-lt"/>
              </a:rPr>
              <a:t>Data Lake Gen 2</a:t>
            </a:r>
          </a:p>
          <a:p>
            <a:pPr>
              <a:lnSpc>
                <a:spcPct val="120000"/>
              </a:lnSpc>
            </a:pP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Built on blob storage so it has the hot cold access tier advantage.</a:t>
            </a:r>
          </a:p>
          <a:p>
            <a:pPr marL="285750" indent="-285750">
              <a:lnSpc>
                <a:spcPct val="120000"/>
              </a:lnSpc>
              <a:buFontTx/>
              <a:buChar char="-"/>
            </a:pPr>
            <a:endParaRPr lang="en-US" sz="1400"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It is spun up by creating a blob storage account and ticking ‘Enable Hierarchical Namespace (HNS)’. This means the folders are no longer virtual and can be used perform folder level operations. This means the location of the file is stored in metadata and so when we move a file for example, we simply change this metadata. In gen 1 there are no hierarchical namespace, the ‘folder’ is actually just in the name of the file. Therefore, if we want to ‘move’ the file what actually happens is a copy of the file is made with the new name and the old file is deleted.</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dirty="0">
                <a:solidFill>
                  <a:srgbClr val="161616"/>
                </a:solidFill>
                <a:latin typeface="+mj-lt"/>
              </a:rPr>
              <a:t>With this ‘true’ file structure we can also use ACL (access control list) to control on a folder level who can read write and execute, something we couldn’t do before in non-HNS storage. </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Systems like Hadoop in Azure HDInsight, Azure Databricks, and Azure Synapse Analytics can mount a distributed file system hosted in Azure Data Lake Store Gen2 and use it to process huge volumes of data.</a:t>
            </a:r>
          </a:p>
          <a:p>
            <a:pPr marL="285750" indent="-285750">
              <a:lnSpc>
                <a:spcPct val="120000"/>
              </a:lnSpc>
              <a:buFontTx/>
              <a:buChar char="-"/>
            </a:pP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endParaRPr lang="en-US" sz="1400" i="0" dirty="0">
              <a:solidFill>
                <a:srgbClr val="161616"/>
              </a:solidFill>
              <a:effectLst/>
              <a:latin typeface="+mj-lt"/>
            </a:endParaRPr>
          </a:p>
        </p:txBody>
      </p:sp>
      <p:pic>
        <p:nvPicPr>
          <p:cNvPr id="6" name="Picture 5">
            <a:extLst>
              <a:ext uri="{FF2B5EF4-FFF2-40B4-BE49-F238E27FC236}">
                <a16:creationId xmlns:a16="http://schemas.microsoft.com/office/drawing/2014/main" id="{5BC850CF-5600-E92F-A36D-E2B93BF35F05}"/>
              </a:ext>
            </a:extLst>
          </p:cNvPr>
          <p:cNvPicPr>
            <a:picLocks noChangeAspect="1"/>
          </p:cNvPicPr>
          <p:nvPr/>
        </p:nvPicPr>
        <p:blipFill>
          <a:blip r:embed="rId3"/>
          <a:stretch>
            <a:fillRect/>
          </a:stretch>
        </p:blipFill>
        <p:spPr>
          <a:xfrm>
            <a:off x="9289598" y="1178568"/>
            <a:ext cx="2519475" cy="2183545"/>
          </a:xfrm>
          <a:prstGeom prst="rect">
            <a:avLst/>
          </a:prstGeom>
        </p:spPr>
      </p:pic>
    </p:spTree>
    <p:extLst>
      <p:ext uri="{BB962C8B-B14F-4D97-AF65-F5344CB8AC3E}">
        <p14:creationId xmlns:p14="http://schemas.microsoft.com/office/powerpoint/2010/main" val="101447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18/03/23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2" name="TextBox 1">
            <a:extLst>
              <a:ext uri="{FF2B5EF4-FFF2-40B4-BE49-F238E27FC236}">
                <a16:creationId xmlns:a16="http://schemas.microsoft.com/office/drawing/2014/main" id="{C29D28AF-352E-30D0-C1A2-0E75AC714F1E}"/>
              </a:ext>
            </a:extLst>
          </p:cNvPr>
          <p:cNvSpPr txBox="1"/>
          <p:nvPr/>
        </p:nvSpPr>
        <p:spPr>
          <a:xfrm>
            <a:off x="208598" y="1178568"/>
            <a:ext cx="8729919" cy="5061065"/>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a:t>
            </a:r>
            <a:r>
              <a:rPr lang="en-US" sz="1600" b="1" dirty="0">
                <a:solidFill>
                  <a:srgbClr val="161616"/>
                </a:solidFill>
                <a:latin typeface="+mj-lt"/>
              </a:rPr>
              <a:t>File Share</a:t>
            </a:r>
          </a:p>
          <a:p>
            <a:pPr>
              <a:lnSpc>
                <a:spcPct val="120000"/>
              </a:lnSpc>
            </a:pP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Many on-premises systems comprising a network of in-house computers make use of file shares. A file share enables you to store a file on one computer, and grant access to that file to users and applications running on other computers. </a:t>
            </a:r>
            <a:endParaRPr lang="en-US" sz="1400" dirty="0">
              <a:solidFill>
                <a:srgbClr val="161616"/>
              </a:solidFill>
              <a:latin typeface="+mj-lt"/>
            </a:endParaRPr>
          </a:p>
          <a:p>
            <a:pPr marL="285750" indent="-285750">
              <a:lnSpc>
                <a:spcPct val="120000"/>
              </a:lnSpc>
              <a:buFontTx/>
              <a:buChar char="-"/>
            </a:pPr>
            <a:endParaRPr lang="en-US" sz="1400"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Azure Files is essentially a way to create cloud-based network shares, such as you typically find in on-premises organizations to make documents and other files available to multiple users.</a:t>
            </a:r>
          </a:p>
          <a:p>
            <a:pPr marL="285750" indent="-285750">
              <a:lnSpc>
                <a:spcPct val="120000"/>
              </a:lnSpc>
              <a:buFontTx/>
              <a:buChar char="-"/>
            </a:pPr>
            <a:endParaRPr lang="en-US" sz="1400"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File Storage offers two performance tiers. The Standard tier uses hard disk-based hardware in a datacenter, and the Premium tier uses solid-state disks. </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Files supports two common network file sharing protocols:</a:t>
            </a:r>
          </a:p>
          <a:p>
            <a:pPr marL="742950" lvl="1" indent="-285750">
              <a:lnSpc>
                <a:spcPct val="120000"/>
              </a:lnSpc>
              <a:buFont typeface="Arial" panose="020B0604020202020204" pitchFamily="34" charset="0"/>
              <a:buChar char="•"/>
            </a:pPr>
            <a:r>
              <a:rPr lang="en-US" sz="1400" i="0" dirty="0">
                <a:solidFill>
                  <a:srgbClr val="161616"/>
                </a:solidFill>
                <a:effectLst/>
                <a:latin typeface="+mj-lt"/>
              </a:rPr>
              <a:t>Server Message Block (</a:t>
            </a:r>
            <a:r>
              <a:rPr lang="en-US" sz="1400" b="1" i="0" dirty="0">
                <a:solidFill>
                  <a:srgbClr val="161616"/>
                </a:solidFill>
                <a:effectLst/>
                <a:latin typeface="+mj-lt"/>
              </a:rPr>
              <a:t>SMB</a:t>
            </a:r>
            <a:r>
              <a:rPr lang="en-US" sz="1400" i="0" dirty="0">
                <a:solidFill>
                  <a:srgbClr val="161616"/>
                </a:solidFill>
                <a:effectLst/>
                <a:latin typeface="+mj-lt"/>
              </a:rPr>
              <a:t>) file sharing is commonly used across multiple operating systems (Windows, Linux, macOS).</a:t>
            </a:r>
          </a:p>
          <a:p>
            <a:pPr marL="742950" lvl="1" indent="-285750">
              <a:lnSpc>
                <a:spcPct val="120000"/>
              </a:lnSpc>
              <a:buFont typeface="Arial" panose="020B0604020202020204" pitchFamily="34" charset="0"/>
              <a:buChar char="•"/>
            </a:pPr>
            <a:r>
              <a:rPr lang="en-US" sz="1400" i="0" dirty="0">
                <a:solidFill>
                  <a:srgbClr val="161616"/>
                </a:solidFill>
                <a:effectLst/>
                <a:latin typeface="+mj-lt"/>
              </a:rPr>
              <a:t>Network File System (</a:t>
            </a:r>
            <a:r>
              <a:rPr lang="en-US" sz="1400" b="1" i="0" dirty="0">
                <a:solidFill>
                  <a:srgbClr val="161616"/>
                </a:solidFill>
                <a:effectLst/>
                <a:latin typeface="+mj-lt"/>
              </a:rPr>
              <a:t>NFS</a:t>
            </a:r>
            <a:r>
              <a:rPr lang="en-US" sz="1400" i="0" dirty="0">
                <a:solidFill>
                  <a:srgbClr val="161616"/>
                </a:solidFill>
                <a:effectLst/>
                <a:latin typeface="+mj-lt"/>
              </a:rPr>
              <a:t>) shares are used by some Linux and macOS versions. To create an NFS share, you must use a premium tier storage account and create and configure a virtual network through which access to the share can be controlled.</a:t>
            </a:r>
          </a:p>
          <a:p>
            <a:pPr marL="285750" indent="-285750">
              <a:lnSpc>
                <a:spcPct val="120000"/>
              </a:lnSpc>
              <a:buFontTx/>
              <a:buChar char="-"/>
            </a:pPr>
            <a:endParaRPr lang="en-US" sz="1400" i="0" dirty="0">
              <a:solidFill>
                <a:srgbClr val="161616"/>
              </a:solidFill>
              <a:effectLst/>
              <a:latin typeface="+mj-lt"/>
            </a:endParaRPr>
          </a:p>
        </p:txBody>
      </p:sp>
      <p:pic>
        <p:nvPicPr>
          <p:cNvPr id="2050" name="Picture 2" descr="An Azure storage account with an Azure Files share">
            <a:extLst>
              <a:ext uri="{FF2B5EF4-FFF2-40B4-BE49-F238E27FC236}">
                <a16:creationId xmlns:a16="http://schemas.microsoft.com/office/drawing/2014/main" id="{BA6E11C0-03FC-0659-918F-3E327269B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8947" y="1361777"/>
            <a:ext cx="2667267" cy="277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45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18/03/23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2" name="TextBox 1">
            <a:extLst>
              <a:ext uri="{FF2B5EF4-FFF2-40B4-BE49-F238E27FC236}">
                <a16:creationId xmlns:a16="http://schemas.microsoft.com/office/drawing/2014/main" id="{C29D28AF-352E-30D0-C1A2-0E75AC714F1E}"/>
              </a:ext>
            </a:extLst>
          </p:cNvPr>
          <p:cNvSpPr txBox="1"/>
          <p:nvPr/>
        </p:nvSpPr>
        <p:spPr>
          <a:xfrm>
            <a:off x="208599" y="1178568"/>
            <a:ext cx="7486746" cy="4285469"/>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Tables </a:t>
            </a:r>
          </a:p>
          <a:p>
            <a:pPr>
              <a:lnSpc>
                <a:spcPct val="120000"/>
              </a:lnSpc>
            </a:pP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Almost like </a:t>
            </a:r>
            <a:r>
              <a:rPr lang="en-US" sz="1400" dirty="0">
                <a:solidFill>
                  <a:srgbClr val="161616"/>
                </a:solidFill>
                <a:latin typeface="+mj-lt"/>
              </a:rPr>
              <a:t>Microsoft Excel. </a:t>
            </a:r>
            <a:r>
              <a:rPr lang="en-US" sz="1400" i="0" dirty="0">
                <a:solidFill>
                  <a:srgbClr val="161616"/>
                </a:solidFill>
                <a:effectLst/>
                <a:latin typeface="+mj-lt"/>
              </a:rPr>
              <a:t>Azure Table Storage is a NoSQL storage solution that makes use of tables containing key/value data items. Each item is represented by a row that contains columns for the data fields that need to be stored. </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dirty="0">
                <a:solidFill>
                  <a:srgbClr val="161616"/>
                </a:solidFill>
                <a:latin typeface="+mj-lt"/>
              </a:rPr>
              <a:t>An Azure Table enables you to store semi-structured data. All rows in a table must have a unique key (composed of a partition key and a row key), and when you modify data in a table, a timestamp column records the date and time the modification was made; but other than that, the columns in each row can vary.</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To help ensure fast access, Azure Table Storage splits a table into partitions. Partitioning is a mechanism for grouping related rows, based on a common property or partition key. A table can contain any number of partitions. When you search for data, you can include the partition key in the search criteria. This helps to narrow down the volume of data to be examined and improves performance.</a:t>
            </a:r>
          </a:p>
        </p:txBody>
      </p:sp>
      <p:pic>
        <p:nvPicPr>
          <p:cNvPr id="3074" name="Picture 2" descr="An Azure storage account with Azure tables">
            <a:extLst>
              <a:ext uri="{FF2B5EF4-FFF2-40B4-BE49-F238E27FC236}">
                <a16:creationId xmlns:a16="http://schemas.microsoft.com/office/drawing/2014/main" id="{A34980FF-0A37-6AA4-9C5D-42AB70235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4083" y="1243336"/>
            <a:ext cx="3810000"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74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23</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2" name="TextBox 1">
            <a:extLst>
              <a:ext uri="{FF2B5EF4-FFF2-40B4-BE49-F238E27FC236}">
                <a16:creationId xmlns:a16="http://schemas.microsoft.com/office/drawing/2014/main" id="{C29D28AF-352E-30D0-C1A2-0E75AC714F1E}"/>
              </a:ext>
            </a:extLst>
          </p:cNvPr>
          <p:cNvSpPr txBox="1"/>
          <p:nvPr/>
        </p:nvSpPr>
        <p:spPr>
          <a:xfrm>
            <a:off x="208599" y="1178568"/>
            <a:ext cx="7322358" cy="3251339"/>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Cosmos DB</a:t>
            </a:r>
          </a:p>
          <a:p>
            <a:pPr>
              <a:lnSpc>
                <a:spcPct val="120000"/>
              </a:lnSpc>
            </a:pPr>
            <a:endParaRPr lang="en-US" sz="1600" b="1"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Cosmos DB uses indexes and partitioning to provide fast read and write performance and can scale to massive volumes of data</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Cosmos DB is a highly scalable database management system. Cosmos DB automatically allocates space in a container for your partitions, and each partition can grow up to 10 GB in size. Indexes are created and maintained automatically. There's virtually no administrative overhead.</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Containers are schema-agnostic, which means that no schema is enforced when adding items.</a:t>
            </a:r>
          </a:p>
          <a:p>
            <a:pPr>
              <a:lnSpc>
                <a:spcPct val="120000"/>
              </a:lnSpc>
            </a:pPr>
            <a:endParaRPr lang="en-US" sz="1400" dirty="0">
              <a:solidFill>
                <a:srgbClr val="161616"/>
              </a:solidFill>
              <a:latin typeface="+mj-lt"/>
            </a:endParaRPr>
          </a:p>
        </p:txBody>
      </p:sp>
      <p:pic>
        <p:nvPicPr>
          <p:cNvPr id="1026" name="Picture 2" descr="Azure Cosmos DB as a store for multiple NoSQL formats">
            <a:extLst>
              <a:ext uri="{FF2B5EF4-FFF2-40B4-BE49-F238E27FC236}">
                <a16:creationId xmlns:a16="http://schemas.microsoft.com/office/drawing/2014/main" id="{CC648836-7CCE-9E8C-8270-462409F1B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345" y="1178569"/>
            <a:ext cx="4220604" cy="392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288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23</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/03/23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2" name="TextBox 1">
            <a:extLst>
              <a:ext uri="{FF2B5EF4-FFF2-40B4-BE49-F238E27FC236}">
                <a16:creationId xmlns:a16="http://schemas.microsoft.com/office/drawing/2014/main" id="{C29D28AF-352E-30D0-C1A2-0E75AC714F1E}"/>
              </a:ext>
            </a:extLst>
          </p:cNvPr>
          <p:cNvSpPr txBox="1"/>
          <p:nvPr/>
        </p:nvSpPr>
        <p:spPr>
          <a:xfrm>
            <a:off x="208599" y="1178568"/>
            <a:ext cx="7322358" cy="5319598"/>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Cosmos </a:t>
            </a:r>
            <a:r>
              <a:rPr lang="en-US" sz="1600" b="1" i="0">
                <a:solidFill>
                  <a:srgbClr val="161616"/>
                </a:solidFill>
                <a:effectLst/>
                <a:latin typeface="+mj-lt"/>
              </a:rPr>
              <a:t>DB APIs</a:t>
            </a:r>
            <a:endParaRPr lang="en-US" sz="1600" b="1" i="0" dirty="0">
              <a:solidFill>
                <a:srgbClr val="161616"/>
              </a:solidFill>
              <a:effectLst/>
              <a:latin typeface="+mj-lt"/>
            </a:endParaRPr>
          </a:p>
          <a:p>
            <a:pPr>
              <a:lnSpc>
                <a:spcPct val="120000"/>
              </a:lnSpc>
            </a:pPr>
            <a:endParaRPr lang="en-US" sz="1600" b="1" dirty="0">
              <a:solidFill>
                <a:srgbClr val="161616"/>
              </a:solidFill>
              <a:latin typeface="+mj-lt"/>
            </a:endParaRPr>
          </a:p>
          <a:p>
            <a:pPr>
              <a:lnSpc>
                <a:spcPct val="120000"/>
              </a:lnSpc>
            </a:pPr>
            <a:r>
              <a:rPr lang="en-US" sz="1400" dirty="0">
                <a:solidFill>
                  <a:srgbClr val="161616"/>
                </a:solidFill>
                <a:latin typeface="+mj-lt"/>
              </a:rPr>
              <a:t>T</a:t>
            </a:r>
            <a:r>
              <a:rPr lang="en-US" sz="1400" i="0" dirty="0">
                <a:solidFill>
                  <a:srgbClr val="161616"/>
                </a:solidFill>
                <a:effectLst/>
                <a:latin typeface="+mj-lt"/>
              </a:rPr>
              <a:t>his is a single managed service that’s effectively built out to handle both relational and non relational data. Within a single instance of Azure cosmos </a:t>
            </a:r>
            <a:r>
              <a:rPr lang="en-US" sz="1400" i="0" dirty="0" err="1">
                <a:solidFill>
                  <a:srgbClr val="161616"/>
                </a:solidFill>
                <a:effectLst/>
                <a:latin typeface="+mj-lt"/>
              </a:rPr>
              <a:t>db</a:t>
            </a:r>
            <a:r>
              <a:rPr lang="en-US" sz="1400" i="0" dirty="0">
                <a:solidFill>
                  <a:srgbClr val="161616"/>
                </a:solidFill>
                <a:effectLst/>
                <a:latin typeface="+mj-lt"/>
              </a:rPr>
              <a:t> we can now use:</a:t>
            </a:r>
          </a:p>
          <a:p>
            <a:pPr>
              <a:lnSpc>
                <a:spcPct val="120000"/>
              </a:lnSpc>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Cosmos DB for </a:t>
            </a:r>
            <a:r>
              <a:rPr lang="en-US" sz="1400" b="1" i="0" dirty="0">
                <a:solidFill>
                  <a:srgbClr val="161616"/>
                </a:solidFill>
                <a:effectLst/>
                <a:latin typeface="+mj-lt"/>
              </a:rPr>
              <a:t>NoSQL</a:t>
            </a:r>
            <a:r>
              <a:rPr lang="en-US" sz="1400" i="0" dirty="0">
                <a:solidFill>
                  <a:srgbClr val="161616"/>
                </a:solidFill>
                <a:effectLst/>
                <a:latin typeface="+mj-lt"/>
              </a:rPr>
              <a:t> is Microsoft’s native non-relational service for working with the document data model</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Cosmos DB for </a:t>
            </a:r>
            <a:r>
              <a:rPr lang="en-US" sz="1400" b="1" i="0" dirty="0">
                <a:solidFill>
                  <a:srgbClr val="161616"/>
                </a:solidFill>
                <a:effectLst/>
                <a:latin typeface="+mj-lt"/>
              </a:rPr>
              <a:t>MongoDB</a:t>
            </a:r>
            <a:r>
              <a:rPr lang="en-US" sz="1400" i="0" dirty="0">
                <a:solidFill>
                  <a:srgbClr val="161616"/>
                </a:solidFill>
                <a:effectLst/>
                <a:latin typeface="+mj-lt"/>
              </a:rPr>
              <a:t> is a popular open-source database in which data is stored in Binary JSON (BSON) format and queried using MongoDB Query Language (MQL).</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Cosmos DB for </a:t>
            </a:r>
            <a:r>
              <a:rPr lang="en-US" sz="1400" b="1" i="0" dirty="0">
                <a:solidFill>
                  <a:srgbClr val="161616"/>
                </a:solidFill>
                <a:effectLst/>
                <a:latin typeface="+mj-lt"/>
              </a:rPr>
              <a:t>PostgreSQL</a:t>
            </a:r>
            <a:r>
              <a:rPr lang="en-US" sz="1400" i="0" dirty="0">
                <a:solidFill>
                  <a:srgbClr val="161616"/>
                </a:solidFill>
                <a:effectLst/>
                <a:latin typeface="+mj-lt"/>
              </a:rPr>
              <a:t> is a native PostgreSQL for relational data.</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Cosmos DB for </a:t>
            </a:r>
            <a:r>
              <a:rPr lang="en-US" sz="1400" b="1" i="0" dirty="0">
                <a:solidFill>
                  <a:srgbClr val="161616"/>
                </a:solidFill>
                <a:effectLst/>
                <a:latin typeface="+mj-lt"/>
              </a:rPr>
              <a:t>Table</a:t>
            </a:r>
            <a:r>
              <a:rPr lang="en-US" sz="1400" i="0" dirty="0">
                <a:solidFill>
                  <a:srgbClr val="161616"/>
                </a:solidFill>
                <a:effectLst/>
                <a:latin typeface="+mj-lt"/>
              </a:rPr>
              <a:t> is used to work with data in key-value tables, similar to Azure Table Storage.</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Cosmos DB for </a:t>
            </a:r>
            <a:r>
              <a:rPr lang="en-US" sz="1400" b="1" i="0" dirty="0">
                <a:solidFill>
                  <a:srgbClr val="161616"/>
                </a:solidFill>
                <a:effectLst/>
                <a:latin typeface="+mj-lt"/>
              </a:rPr>
              <a:t>Apache Cassandra</a:t>
            </a:r>
            <a:r>
              <a:rPr lang="en-US" sz="1400" i="0" dirty="0">
                <a:solidFill>
                  <a:srgbClr val="161616"/>
                </a:solidFill>
                <a:effectLst/>
                <a:latin typeface="+mj-lt"/>
              </a:rPr>
              <a:t> is compatible with Apache Cassandra, which is a popular open-source database that uses a column-family storage structure, queried using SQL.</a:t>
            </a:r>
          </a:p>
          <a:p>
            <a:pPr marL="285750" indent="-285750">
              <a:lnSpc>
                <a:spcPct val="120000"/>
              </a:lnSpc>
              <a:buFontTx/>
              <a:buChar char="-"/>
            </a:pPr>
            <a:endParaRPr lang="en-US" sz="1400" dirty="0">
              <a:solidFill>
                <a:srgbClr val="161616"/>
              </a:solidFill>
              <a:latin typeface="+mj-lt"/>
            </a:endParaRPr>
          </a:p>
          <a:p>
            <a:pPr marL="285750" indent="-285750">
              <a:lnSpc>
                <a:spcPct val="120000"/>
              </a:lnSpc>
              <a:buFontTx/>
              <a:buChar char="-"/>
            </a:pPr>
            <a:r>
              <a:rPr lang="en-US" sz="1400" i="0" dirty="0">
                <a:solidFill>
                  <a:srgbClr val="161616"/>
                </a:solidFill>
                <a:effectLst/>
                <a:latin typeface="+mj-lt"/>
              </a:rPr>
              <a:t>Azure Cosmos DB for </a:t>
            </a:r>
            <a:r>
              <a:rPr lang="en-US" sz="1400" b="1" i="0" dirty="0">
                <a:solidFill>
                  <a:srgbClr val="161616"/>
                </a:solidFill>
                <a:effectLst/>
                <a:latin typeface="+mj-lt"/>
              </a:rPr>
              <a:t>Apache Gremlin</a:t>
            </a:r>
            <a:r>
              <a:rPr lang="en-US" sz="1400" i="0" dirty="0">
                <a:solidFill>
                  <a:srgbClr val="161616"/>
                </a:solidFill>
                <a:effectLst/>
                <a:latin typeface="+mj-lt"/>
              </a:rPr>
              <a:t> is used with data in a graph structure.</a:t>
            </a:r>
          </a:p>
        </p:txBody>
      </p:sp>
      <p:pic>
        <p:nvPicPr>
          <p:cNvPr id="1026" name="Picture 2" descr="Azure Cosmos DB as a store for multiple NoSQL formats">
            <a:extLst>
              <a:ext uri="{FF2B5EF4-FFF2-40B4-BE49-F238E27FC236}">
                <a16:creationId xmlns:a16="http://schemas.microsoft.com/office/drawing/2014/main" id="{CC648836-7CCE-9E8C-8270-462409F1B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345" y="1178569"/>
            <a:ext cx="4220604" cy="392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242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4</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data analytics in Azure</a:t>
            </a:r>
          </a:p>
        </p:txBody>
      </p:sp>
      <p:sp>
        <p:nvSpPr>
          <p:cNvPr id="3" name="TextBox 2">
            <a:extLst>
              <a:ext uri="{FF2B5EF4-FFF2-40B4-BE49-F238E27FC236}">
                <a16:creationId xmlns:a16="http://schemas.microsoft.com/office/drawing/2014/main" id="{E9EC730B-063B-33B2-E17C-BAD74312F40B}"/>
              </a:ext>
            </a:extLst>
          </p:cNvPr>
          <p:cNvSpPr txBox="1"/>
          <p:nvPr/>
        </p:nvSpPr>
        <p:spPr>
          <a:xfrm>
            <a:off x="238124" y="1074403"/>
            <a:ext cx="11815331" cy="646331"/>
          </a:xfrm>
          <a:prstGeom prst="rect">
            <a:avLst/>
          </a:prstGeom>
          <a:noFill/>
        </p:spPr>
        <p:txBody>
          <a:bodyPr wrap="square">
            <a:spAutoFit/>
          </a:bodyPr>
          <a:lstStyle/>
          <a:p>
            <a:r>
              <a:rPr lang="en-GB" dirty="0">
                <a:hlinkClick r:id="rId3"/>
              </a:rPr>
              <a:t>https://learn.microsoft.com/en-us/training/paths/azure-data-fundamentals-explore-data-warehouse-analytics/</a:t>
            </a:r>
            <a:endParaRPr lang="en-GB" dirty="0"/>
          </a:p>
          <a:p>
            <a:endParaRPr lang="en-GB" dirty="0"/>
          </a:p>
        </p:txBody>
      </p:sp>
    </p:spTree>
    <p:extLst>
      <p:ext uri="{BB962C8B-B14F-4D97-AF65-F5344CB8AC3E}">
        <p14:creationId xmlns:p14="http://schemas.microsoft.com/office/powerpoint/2010/main" val="5531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6" y="1036578"/>
            <a:ext cx="8003271" cy="2921441"/>
          </a:xfrm>
          <a:prstGeom prst="rect">
            <a:avLst/>
          </a:prstGeom>
          <a:noFill/>
        </p:spPr>
        <p:txBody>
          <a:bodyPr wrap="square" rtlCol="0">
            <a:spAutoFit/>
          </a:bodyPr>
          <a:lstStyle/>
          <a:p>
            <a:pPr algn="ctr">
              <a:lnSpc>
                <a:spcPct val="120000"/>
              </a:lnSpc>
            </a:pPr>
            <a:r>
              <a:rPr lang="en-GB" sz="1600" b="1" dirty="0">
                <a:latin typeface="+mj-lt"/>
              </a:rPr>
              <a:t>File Storage</a:t>
            </a:r>
          </a:p>
          <a:p>
            <a:pPr>
              <a:lnSpc>
                <a:spcPct val="120000"/>
              </a:lnSpc>
            </a:pPr>
            <a:endParaRPr lang="en-GB" sz="1400" b="1" dirty="0">
              <a:latin typeface="+mj-lt"/>
            </a:endParaRPr>
          </a:p>
          <a:p>
            <a:pPr>
              <a:lnSpc>
                <a:spcPct val="120000"/>
              </a:lnSpc>
            </a:pPr>
            <a:r>
              <a:rPr lang="en-GB" sz="1400" b="1" dirty="0">
                <a:latin typeface="+mj-lt"/>
              </a:rPr>
              <a:t>Delimited text files </a:t>
            </a:r>
          </a:p>
          <a:p>
            <a:pPr marL="285750" indent="-285750">
              <a:lnSpc>
                <a:spcPct val="120000"/>
              </a:lnSpc>
              <a:buFontTx/>
              <a:buChar char="-"/>
            </a:pPr>
            <a:r>
              <a:rPr lang="en-US" sz="1200" i="0" dirty="0">
                <a:solidFill>
                  <a:srgbClr val="161616"/>
                </a:solidFill>
                <a:effectLst/>
                <a:latin typeface="+mj-lt"/>
              </a:rPr>
              <a:t>Data is often stored in plain text format with specific field delimiters and row terminators. The most common format for delimited data is comma-separated values (CSV) in which fields are separated by commas, and rows are terminated by a carriage return / new line.</a:t>
            </a:r>
          </a:p>
          <a:p>
            <a:pPr marL="285750" indent="-285750">
              <a:lnSpc>
                <a:spcPct val="120000"/>
              </a:lnSpc>
              <a:buFontTx/>
              <a:buChar char="-"/>
            </a:pPr>
            <a:endParaRPr lang="en-US" sz="1200" dirty="0">
              <a:solidFill>
                <a:srgbClr val="161616"/>
              </a:solidFill>
              <a:latin typeface="+mj-lt"/>
            </a:endParaRPr>
          </a:p>
          <a:p>
            <a:pPr>
              <a:lnSpc>
                <a:spcPct val="120000"/>
              </a:lnSpc>
            </a:pPr>
            <a:r>
              <a:rPr lang="en-GB" sz="1400" b="1" dirty="0">
                <a:latin typeface="+mj-lt"/>
              </a:rPr>
              <a:t>JavaScript Object Notation (JSON)</a:t>
            </a:r>
          </a:p>
          <a:p>
            <a:pPr marL="285750" indent="-285750">
              <a:lnSpc>
                <a:spcPct val="120000"/>
              </a:lnSpc>
              <a:buFontTx/>
              <a:buChar char="-"/>
            </a:pPr>
            <a:r>
              <a:rPr lang="en-US" sz="1200" dirty="0">
                <a:latin typeface="+mj-lt"/>
              </a:rPr>
              <a:t>JSON is a ubiquitous format in which a hierarchical document schema is used to define data entities (objects) that have multiple attributes. Each attribute might be an object (or a collection of objects); making JSON a flexible format that's good for both structured and semi-structured data.</a:t>
            </a:r>
          </a:p>
          <a:p>
            <a:pPr marL="285750" indent="-285750">
              <a:lnSpc>
                <a:spcPct val="120000"/>
              </a:lnSpc>
              <a:buFontTx/>
              <a:buChar char="-"/>
            </a:pPr>
            <a:r>
              <a:rPr lang="en-US" sz="1200" dirty="0">
                <a:latin typeface="+mj-lt"/>
              </a:rPr>
              <a:t>Note that each object in a JSON file may contain different attributes making it a key semi-structured data type.</a:t>
            </a:r>
            <a:endParaRPr lang="en-GB" sz="1200" dirty="0">
              <a:latin typeface="+mj-lt"/>
            </a:endParaRPr>
          </a:p>
        </p:txBody>
      </p:sp>
      <p:pic>
        <p:nvPicPr>
          <p:cNvPr id="6" name="Picture 5">
            <a:extLst>
              <a:ext uri="{FF2B5EF4-FFF2-40B4-BE49-F238E27FC236}">
                <a16:creationId xmlns:a16="http://schemas.microsoft.com/office/drawing/2014/main" id="{AFB3CDCF-1339-4080-86C0-91F23F5CFFB1}"/>
              </a:ext>
            </a:extLst>
          </p:cNvPr>
          <p:cNvPicPr>
            <a:picLocks noChangeAspect="1"/>
          </p:cNvPicPr>
          <p:nvPr/>
        </p:nvPicPr>
        <p:blipFill>
          <a:blip r:embed="rId3"/>
          <a:stretch>
            <a:fillRect/>
          </a:stretch>
        </p:blipFill>
        <p:spPr>
          <a:xfrm>
            <a:off x="8726703" y="2438747"/>
            <a:ext cx="3262741" cy="4127270"/>
          </a:xfrm>
          <a:prstGeom prst="rect">
            <a:avLst/>
          </a:prstGeom>
        </p:spPr>
      </p:pic>
      <p:pic>
        <p:nvPicPr>
          <p:cNvPr id="9" name="Picture 8">
            <a:extLst>
              <a:ext uri="{FF2B5EF4-FFF2-40B4-BE49-F238E27FC236}">
                <a16:creationId xmlns:a16="http://schemas.microsoft.com/office/drawing/2014/main" id="{302FCB0A-5FF5-E4DC-02C6-CE23D3604290}"/>
              </a:ext>
            </a:extLst>
          </p:cNvPr>
          <p:cNvPicPr>
            <a:picLocks noChangeAspect="1"/>
          </p:cNvPicPr>
          <p:nvPr/>
        </p:nvPicPr>
        <p:blipFill>
          <a:blip r:embed="rId4"/>
          <a:stretch>
            <a:fillRect/>
          </a:stretch>
        </p:blipFill>
        <p:spPr>
          <a:xfrm>
            <a:off x="5555281" y="4417607"/>
            <a:ext cx="2958189" cy="1792188"/>
          </a:xfrm>
          <a:prstGeom prst="rect">
            <a:avLst/>
          </a:prstGeom>
        </p:spPr>
      </p:pic>
      <p:grpSp>
        <p:nvGrpSpPr>
          <p:cNvPr id="14" name="Group 13">
            <a:extLst>
              <a:ext uri="{FF2B5EF4-FFF2-40B4-BE49-F238E27FC236}">
                <a16:creationId xmlns:a16="http://schemas.microsoft.com/office/drawing/2014/main" id="{B9EFD18B-52D5-DE1C-CA56-CA8D40C67D05}"/>
              </a:ext>
            </a:extLst>
          </p:cNvPr>
          <p:cNvGrpSpPr/>
          <p:nvPr/>
        </p:nvGrpSpPr>
        <p:grpSpPr>
          <a:xfrm>
            <a:off x="8726701" y="1064028"/>
            <a:ext cx="3006090" cy="1374719"/>
            <a:chOff x="8505822" y="1036578"/>
            <a:chExt cx="3006090" cy="1374719"/>
          </a:xfrm>
        </p:grpSpPr>
        <p:pic>
          <p:nvPicPr>
            <p:cNvPr id="3" name="Picture 2">
              <a:extLst>
                <a:ext uri="{FF2B5EF4-FFF2-40B4-BE49-F238E27FC236}">
                  <a16:creationId xmlns:a16="http://schemas.microsoft.com/office/drawing/2014/main" id="{F4C19707-8367-4B57-4C5E-BC27BD01D28E}"/>
                </a:ext>
              </a:extLst>
            </p:cNvPr>
            <p:cNvPicPr>
              <a:picLocks noChangeAspect="1"/>
            </p:cNvPicPr>
            <p:nvPr/>
          </p:nvPicPr>
          <p:blipFill>
            <a:blip r:embed="rId5"/>
            <a:stretch>
              <a:fillRect/>
            </a:stretch>
          </p:blipFill>
          <p:spPr>
            <a:xfrm>
              <a:off x="8762475" y="1036578"/>
              <a:ext cx="2749437" cy="1374719"/>
            </a:xfrm>
            <a:prstGeom prst="rect">
              <a:avLst/>
            </a:prstGeom>
          </p:spPr>
        </p:pic>
        <p:sp>
          <p:nvSpPr>
            <p:cNvPr id="12" name="TextBox 11">
              <a:extLst>
                <a:ext uri="{FF2B5EF4-FFF2-40B4-BE49-F238E27FC236}">
                  <a16:creationId xmlns:a16="http://schemas.microsoft.com/office/drawing/2014/main" id="{319FFCEA-2AB7-02BE-662A-4D459350CC60}"/>
                </a:ext>
              </a:extLst>
            </p:cNvPr>
            <p:cNvSpPr txBox="1"/>
            <p:nvPr/>
          </p:nvSpPr>
          <p:spPr>
            <a:xfrm>
              <a:off x="8505822" y="1131910"/>
              <a:ext cx="945246" cy="281937"/>
            </a:xfrm>
            <a:prstGeom prst="rect">
              <a:avLst/>
            </a:prstGeom>
            <a:noFill/>
          </p:spPr>
          <p:txBody>
            <a:bodyPr wrap="square" rtlCol="0">
              <a:spAutoFit/>
            </a:bodyPr>
            <a:lstStyle/>
            <a:p>
              <a:pPr algn="ctr">
                <a:lnSpc>
                  <a:spcPct val="120000"/>
                </a:lnSpc>
              </a:pPr>
              <a:r>
                <a:rPr lang="en-GB" sz="1100" b="1" dirty="0">
                  <a:latin typeface="+mj-lt"/>
                </a:rPr>
                <a:t>CSV</a:t>
              </a:r>
              <a:endParaRPr lang="en-GB" sz="1000" dirty="0">
                <a:latin typeface="+mj-lt"/>
              </a:endParaRPr>
            </a:p>
          </p:txBody>
        </p:sp>
      </p:grpSp>
      <p:sp>
        <p:nvSpPr>
          <p:cNvPr id="15" name="TextBox 14">
            <a:extLst>
              <a:ext uri="{FF2B5EF4-FFF2-40B4-BE49-F238E27FC236}">
                <a16:creationId xmlns:a16="http://schemas.microsoft.com/office/drawing/2014/main" id="{1C20976F-794F-92D1-3B47-5BFB6DA2C0D9}"/>
              </a:ext>
            </a:extLst>
          </p:cNvPr>
          <p:cNvSpPr txBox="1"/>
          <p:nvPr/>
        </p:nvSpPr>
        <p:spPr>
          <a:xfrm>
            <a:off x="202555" y="4038633"/>
            <a:ext cx="5352726" cy="3253839"/>
          </a:xfrm>
          <a:prstGeom prst="rect">
            <a:avLst/>
          </a:prstGeom>
          <a:noFill/>
        </p:spPr>
        <p:txBody>
          <a:bodyPr wrap="square" rtlCol="0">
            <a:spAutoFit/>
          </a:bodyPr>
          <a:lstStyle/>
          <a:p>
            <a:pPr>
              <a:lnSpc>
                <a:spcPct val="120000"/>
              </a:lnSpc>
            </a:pPr>
            <a:r>
              <a:rPr lang="en-GB" sz="1400" b="1" dirty="0">
                <a:latin typeface="+mj-lt"/>
              </a:rPr>
              <a:t>XML</a:t>
            </a:r>
          </a:p>
          <a:p>
            <a:pPr marL="285750" indent="-285750">
              <a:lnSpc>
                <a:spcPct val="120000"/>
              </a:lnSpc>
              <a:buFontTx/>
              <a:buChar char="-"/>
            </a:pPr>
            <a:r>
              <a:rPr lang="en-US" sz="1200" b="0" i="0" dirty="0">
                <a:solidFill>
                  <a:srgbClr val="161616"/>
                </a:solidFill>
                <a:effectLst/>
                <a:latin typeface="+mj-lt"/>
              </a:rPr>
              <a:t>It's largely been superseded by the less verbose JSON format</a:t>
            </a:r>
          </a:p>
          <a:p>
            <a:pPr marL="285750" indent="-285750">
              <a:lnSpc>
                <a:spcPct val="120000"/>
              </a:lnSpc>
              <a:buFontTx/>
              <a:buChar char="-"/>
            </a:pPr>
            <a:endParaRPr lang="en-US" sz="1200" dirty="0">
              <a:solidFill>
                <a:srgbClr val="161616"/>
              </a:solidFill>
              <a:latin typeface="+mj-lt"/>
            </a:endParaRPr>
          </a:p>
          <a:p>
            <a:pPr>
              <a:lnSpc>
                <a:spcPct val="120000"/>
              </a:lnSpc>
            </a:pPr>
            <a:r>
              <a:rPr lang="en-US" sz="1400" b="1" dirty="0">
                <a:solidFill>
                  <a:srgbClr val="161616"/>
                </a:solidFill>
                <a:latin typeface="+mj-lt"/>
              </a:rPr>
              <a:t>Binary Large Object (BLOB)</a:t>
            </a:r>
          </a:p>
          <a:p>
            <a:pPr marL="285750" indent="-285750">
              <a:lnSpc>
                <a:spcPct val="120000"/>
              </a:lnSpc>
              <a:buFontTx/>
              <a:buChar char="-"/>
            </a:pPr>
            <a:r>
              <a:rPr lang="en-US" sz="1200" dirty="0">
                <a:solidFill>
                  <a:srgbClr val="161616"/>
                </a:solidFill>
                <a:latin typeface="+mj-lt"/>
              </a:rPr>
              <a:t>Ultimately, all files are stored as binary data (1's and 0's), but in the human-readable formats discussed above, the bytes of binary data are mapped to printable characters (typically through a character encoding scheme such as ASCII or Unicode). Some file formats however, particularly for unstructured data, store the data as raw binary that must be interpreted by applications and rendered. </a:t>
            </a:r>
          </a:p>
          <a:p>
            <a:pPr marL="285750" indent="-285750">
              <a:lnSpc>
                <a:spcPct val="120000"/>
              </a:lnSpc>
              <a:buFontTx/>
              <a:buChar char="-"/>
            </a:pPr>
            <a:r>
              <a:rPr lang="en-US" sz="1200" dirty="0">
                <a:solidFill>
                  <a:srgbClr val="161616"/>
                </a:solidFill>
                <a:latin typeface="+mj-lt"/>
              </a:rPr>
              <a:t>Common types of data stored as binary include images, video, audio, and application-specific documents.</a:t>
            </a:r>
            <a:endParaRPr lang="en-GB" sz="1200" dirty="0">
              <a:latin typeface="+mj-lt"/>
            </a:endParaRPr>
          </a:p>
          <a:p>
            <a:pPr marL="285750" indent="-285750">
              <a:lnSpc>
                <a:spcPct val="120000"/>
              </a:lnSpc>
              <a:buFontTx/>
              <a:buChar char="-"/>
            </a:pPr>
            <a:endParaRPr lang="en-GB" sz="1200" dirty="0">
              <a:latin typeface="+mj-lt"/>
            </a:endParaRPr>
          </a:p>
          <a:p>
            <a:pPr marL="285750" indent="-285750">
              <a:lnSpc>
                <a:spcPct val="120000"/>
              </a:lnSpc>
              <a:buFontTx/>
              <a:buChar char="-"/>
            </a:pPr>
            <a:endParaRPr lang="en-GB" sz="1200" dirty="0">
              <a:latin typeface="+mj-lt"/>
            </a:endParaRPr>
          </a:p>
        </p:txBody>
      </p:sp>
    </p:spTree>
    <p:extLst>
      <p:ext uri="{BB962C8B-B14F-4D97-AF65-F5344CB8AC3E}">
        <p14:creationId xmlns:p14="http://schemas.microsoft.com/office/powerpoint/2010/main" val="216359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580630"/>
          </a:xfrm>
          <a:prstGeom prst="rect">
            <a:avLst/>
          </a:prstGeom>
          <a:noFill/>
        </p:spPr>
        <p:txBody>
          <a:bodyPr wrap="square" rtlCol="0">
            <a:spAutoFit/>
          </a:bodyPr>
          <a:lstStyle/>
          <a:p>
            <a:pPr algn="ctr">
              <a:lnSpc>
                <a:spcPct val="120000"/>
              </a:lnSpc>
            </a:pPr>
            <a:r>
              <a:rPr lang="en-GB" sz="1600" b="1" dirty="0">
                <a:latin typeface="+mj-lt"/>
              </a:rPr>
              <a:t>Relational Databases</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Relational databases are commonly used to store and query structured data</a:t>
            </a:r>
          </a:p>
          <a:p>
            <a:pPr marL="285750" indent="-285750">
              <a:lnSpc>
                <a:spcPct val="120000"/>
              </a:lnSpc>
              <a:buFontTx/>
              <a:buChar char="-"/>
            </a:pPr>
            <a:r>
              <a:rPr lang="en-US" sz="1200" dirty="0">
                <a:solidFill>
                  <a:srgbClr val="161616"/>
                </a:solidFill>
                <a:latin typeface="+mj-lt"/>
              </a:rPr>
              <a:t>Each instance of an entity is assigned a primary key that uniquely identifies it; and these keys are used to reference the entity instance in other tables</a:t>
            </a:r>
          </a:p>
          <a:p>
            <a:pPr marL="285750" indent="-285750">
              <a:lnSpc>
                <a:spcPct val="120000"/>
              </a:lnSpc>
              <a:buFontTx/>
              <a:buChar char="-"/>
            </a:pPr>
            <a:r>
              <a:rPr lang="en-US" sz="1200" dirty="0">
                <a:solidFill>
                  <a:srgbClr val="161616"/>
                </a:solidFill>
                <a:latin typeface="+mj-lt"/>
              </a:rPr>
              <a:t>This use of keys to reference data entities enables a relational database to be </a:t>
            </a:r>
            <a:r>
              <a:rPr lang="en-US" sz="1200" b="1" dirty="0">
                <a:solidFill>
                  <a:srgbClr val="161616"/>
                </a:solidFill>
                <a:latin typeface="+mj-lt"/>
              </a:rPr>
              <a:t>normalized</a:t>
            </a:r>
            <a:r>
              <a:rPr lang="en-US" sz="1200" dirty="0">
                <a:solidFill>
                  <a:srgbClr val="161616"/>
                </a:solidFill>
                <a:latin typeface="+mj-lt"/>
              </a:rPr>
              <a:t>; which in part means the elimination of duplicate data values (this is effectively good data modelling where we break out information in one main table into a single fact table and multiple dimension tables to prevent unnecessary duplication – a good example of this is the financial monitoring work)</a:t>
            </a:r>
          </a:p>
          <a:p>
            <a:pPr marL="285750" indent="-285750">
              <a:lnSpc>
                <a:spcPct val="120000"/>
              </a:lnSpc>
              <a:buFontTx/>
              <a:buChar char="-"/>
            </a:pPr>
            <a:endParaRPr lang="en-US" sz="1200" dirty="0">
              <a:solidFill>
                <a:srgbClr val="161616"/>
              </a:solidFill>
              <a:latin typeface="+mj-lt"/>
            </a:endParaRPr>
          </a:p>
          <a:p>
            <a:pPr algn="ctr">
              <a:lnSpc>
                <a:spcPct val="120000"/>
              </a:lnSpc>
            </a:pPr>
            <a:r>
              <a:rPr lang="en-GB" sz="1600" b="1" dirty="0">
                <a:latin typeface="+mj-lt"/>
              </a:rPr>
              <a:t>Non-relational databases (e.g., Cosmos DB)</a:t>
            </a:r>
          </a:p>
          <a:p>
            <a:pPr>
              <a:lnSpc>
                <a:spcPct val="120000"/>
              </a:lnSpc>
            </a:pPr>
            <a:endParaRPr lang="en-GB" sz="1400" b="1" dirty="0">
              <a:latin typeface="+mj-lt"/>
            </a:endParaRPr>
          </a:p>
          <a:p>
            <a:pPr>
              <a:lnSpc>
                <a:spcPct val="120000"/>
              </a:lnSpc>
            </a:pPr>
            <a:r>
              <a:rPr lang="en-GB" sz="1400" b="1" dirty="0">
                <a:latin typeface="+mj-lt"/>
              </a:rPr>
              <a:t>Key-Value Databases</a:t>
            </a:r>
          </a:p>
          <a:p>
            <a:pPr marL="171450" indent="-171450">
              <a:lnSpc>
                <a:spcPct val="120000"/>
              </a:lnSpc>
              <a:buFontTx/>
              <a:buChar char="-"/>
            </a:pPr>
            <a:r>
              <a:rPr lang="en-US" sz="1200" dirty="0">
                <a:latin typeface="+mj-lt"/>
              </a:rPr>
              <a:t>These are effectively python dictionaries. The associated value can be in any format</a:t>
            </a:r>
          </a:p>
          <a:p>
            <a:pPr marL="171450" indent="-171450">
              <a:lnSpc>
                <a:spcPct val="120000"/>
              </a:lnSpc>
              <a:buFontTx/>
              <a:buChar char="-"/>
            </a:pPr>
            <a:endParaRPr lang="en-US" sz="1200" dirty="0">
              <a:latin typeface="+mj-lt"/>
            </a:endParaRPr>
          </a:p>
          <a:p>
            <a:pPr>
              <a:lnSpc>
                <a:spcPct val="120000"/>
              </a:lnSpc>
            </a:pPr>
            <a:r>
              <a:rPr lang="en-US" sz="1400" b="1" dirty="0">
                <a:latin typeface="+mj-lt"/>
              </a:rPr>
              <a:t>Document Databases </a:t>
            </a:r>
          </a:p>
          <a:p>
            <a:pPr marL="171450" indent="-171450">
              <a:lnSpc>
                <a:spcPct val="120000"/>
              </a:lnSpc>
              <a:buFontTx/>
              <a:buChar char="-"/>
            </a:pPr>
            <a:r>
              <a:rPr lang="en-US" sz="1200" dirty="0">
                <a:latin typeface="+mj-lt"/>
              </a:rPr>
              <a:t>Specific form of key-value database in which the value is a </a:t>
            </a:r>
            <a:r>
              <a:rPr lang="en-US" sz="1200" b="1" dirty="0">
                <a:latin typeface="+mj-lt"/>
              </a:rPr>
              <a:t>JSON document </a:t>
            </a:r>
            <a:r>
              <a:rPr lang="en-US" sz="1200" dirty="0">
                <a:latin typeface="+mj-lt"/>
              </a:rPr>
              <a:t>(which the system is optimized to parse and query)</a:t>
            </a:r>
          </a:p>
          <a:p>
            <a:pPr marL="171450" indent="-171450">
              <a:lnSpc>
                <a:spcPct val="120000"/>
              </a:lnSpc>
              <a:buFontTx/>
              <a:buChar char="-"/>
            </a:pPr>
            <a:endParaRPr lang="en-GB" sz="1200" dirty="0">
              <a:latin typeface="+mj-lt"/>
            </a:endParaRPr>
          </a:p>
          <a:p>
            <a:pPr>
              <a:lnSpc>
                <a:spcPct val="120000"/>
              </a:lnSpc>
            </a:pPr>
            <a:r>
              <a:rPr lang="en-GB" sz="1400" b="1" dirty="0">
                <a:latin typeface="+mj-lt"/>
              </a:rPr>
              <a:t>Column Family Databases</a:t>
            </a:r>
          </a:p>
          <a:p>
            <a:pPr marL="171450" indent="-171450">
              <a:lnSpc>
                <a:spcPct val="120000"/>
              </a:lnSpc>
              <a:buFontTx/>
              <a:buChar char="-"/>
            </a:pPr>
            <a:r>
              <a:rPr lang="en-US" sz="1200" dirty="0">
                <a:latin typeface="+mj-lt"/>
              </a:rPr>
              <a:t>Store tabular data comprising rows and columns, but you can divide the columns into groups known as column-families. </a:t>
            </a:r>
          </a:p>
          <a:p>
            <a:pPr marL="171450" indent="-171450">
              <a:lnSpc>
                <a:spcPct val="120000"/>
              </a:lnSpc>
              <a:buFontTx/>
              <a:buChar char="-"/>
            </a:pPr>
            <a:r>
              <a:rPr lang="en-US" sz="1200" dirty="0">
                <a:latin typeface="+mj-lt"/>
              </a:rPr>
              <a:t>Each column family holds a set of columns that are logically related together.</a:t>
            </a:r>
          </a:p>
          <a:p>
            <a:pPr marL="171450" indent="-171450">
              <a:lnSpc>
                <a:spcPct val="120000"/>
              </a:lnSpc>
              <a:buFontTx/>
              <a:buChar char="-"/>
            </a:pPr>
            <a:endParaRPr lang="en-US" sz="1200" dirty="0">
              <a:latin typeface="+mj-lt"/>
            </a:endParaRPr>
          </a:p>
          <a:p>
            <a:pPr>
              <a:lnSpc>
                <a:spcPct val="120000"/>
              </a:lnSpc>
            </a:pPr>
            <a:r>
              <a:rPr lang="en-GB" sz="1400" b="1" dirty="0">
                <a:latin typeface="+mj-lt"/>
              </a:rPr>
              <a:t>Graph Databases</a:t>
            </a:r>
          </a:p>
          <a:p>
            <a:pPr marL="171450" indent="-171450">
              <a:lnSpc>
                <a:spcPct val="120000"/>
              </a:lnSpc>
              <a:buFontTx/>
              <a:buChar char="-"/>
            </a:pPr>
            <a:r>
              <a:rPr lang="en-US" sz="1200" dirty="0">
                <a:latin typeface="+mj-lt"/>
              </a:rPr>
              <a:t>Stores entities as nodes with links to define relationships between them.</a:t>
            </a:r>
          </a:p>
          <a:p>
            <a:pPr marL="171450" indent="-171450">
              <a:lnSpc>
                <a:spcPct val="120000"/>
              </a:lnSpc>
              <a:buFontTx/>
              <a:buChar char="-"/>
            </a:pPr>
            <a:endParaRPr lang="en-GB" sz="1200" dirty="0">
              <a:latin typeface="+mj-lt"/>
            </a:endParaRPr>
          </a:p>
        </p:txBody>
      </p:sp>
      <p:pic>
        <p:nvPicPr>
          <p:cNvPr id="1026" name="Picture 2" descr="Image showing a key-value database">
            <a:extLst>
              <a:ext uri="{FF2B5EF4-FFF2-40B4-BE49-F238E27FC236}">
                <a16:creationId xmlns:a16="http://schemas.microsoft.com/office/drawing/2014/main" id="{C173DB4C-5C1F-3DE5-CE03-6C7988162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52" y="3342771"/>
            <a:ext cx="1635997"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showing a document database">
            <a:extLst>
              <a:ext uri="{FF2B5EF4-FFF2-40B4-BE49-F238E27FC236}">
                <a16:creationId xmlns:a16="http://schemas.microsoft.com/office/drawing/2014/main" id="{C1D9CC05-C62D-B530-FE01-F86633AF9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460" y="3562056"/>
            <a:ext cx="2250186" cy="13938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showing a column family database">
            <a:extLst>
              <a:ext uri="{FF2B5EF4-FFF2-40B4-BE49-F238E27FC236}">
                <a16:creationId xmlns:a16="http://schemas.microsoft.com/office/drawing/2014/main" id="{A180FFEF-1819-10FD-EDCF-1B0B8CE0F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0067" y="5167925"/>
            <a:ext cx="2462968"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showing a graph database">
            <a:extLst>
              <a:ext uri="{FF2B5EF4-FFF2-40B4-BE49-F238E27FC236}">
                <a16:creationId xmlns:a16="http://schemas.microsoft.com/office/drawing/2014/main" id="{B6257455-955B-21F7-4B4D-D9C64D81FB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001" y="5574514"/>
            <a:ext cx="1635997" cy="11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4731167"/>
          </a:xfrm>
          <a:prstGeom prst="rect">
            <a:avLst/>
          </a:prstGeom>
          <a:noFill/>
        </p:spPr>
        <p:txBody>
          <a:bodyPr wrap="square" rtlCol="0">
            <a:spAutoFit/>
          </a:bodyPr>
          <a:lstStyle/>
          <a:p>
            <a:pPr algn="ctr">
              <a:lnSpc>
                <a:spcPct val="120000"/>
              </a:lnSpc>
            </a:pPr>
            <a:r>
              <a:rPr lang="en-GB" sz="1600" b="1" dirty="0">
                <a:latin typeface="+mj-lt"/>
              </a:rPr>
              <a:t>Transactional Data Processing</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A transactional system records transactions that encapsulate specific events that the organization wants to track</a:t>
            </a:r>
          </a:p>
          <a:p>
            <a:pPr marL="285750" indent="-285750">
              <a:lnSpc>
                <a:spcPct val="120000"/>
              </a:lnSpc>
              <a:buFontTx/>
              <a:buChar char="-"/>
            </a:pPr>
            <a:r>
              <a:rPr lang="en-US" sz="1200" dirty="0">
                <a:latin typeface="+mj-lt"/>
              </a:rPr>
              <a:t>Transactional systems are often high-volume, sometimes handling many millions of transactions in a single day. The data being processed has to be accessible very quickly. The work performed by transactional systems is often referred to as </a:t>
            </a:r>
            <a:r>
              <a:rPr lang="en-US" sz="1200" b="1" dirty="0">
                <a:latin typeface="+mj-lt"/>
              </a:rPr>
              <a:t>Online Transactional Processing (OLTP).</a:t>
            </a:r>
          </a:p>
          <a:p>
            <a:pPr marL="285750" indent="-285750">
              <a:lnSpc>
                <a:spcPct val="120000"/>
              </a:lnSpc>
              <a:buFontTx/>
              <a:buChar char="-"/>
            </a:pPr>
            <a:r>
              <a:rPr lang="en-US" sz="1200" dirty="0">
                <a:latin typeface="+mj-lt"/>
              </a:rPr>
              <a:t>Optimized for both read and write operations in order to support transactional workloads in which data records are created, retrieved, updated, and deleted (often referred to as </a:t>
            </a:r>
            <a:r>
              <a:rPr lang="en-US" sz="1200" b="1" dirty="0">
                <a:latin typeface="+mj-lt"/>
              </a:rPr>
              <a:t>CRUD</a:t>
            </a:r>
            <a:r>
              <a:rPr lang="en-US" sz="1200" dirty="0">
                <a:latin typeface="+mj-lt"/>
              </a:rPr>
              <a:t> </a:t>
            </a:r>
            <a:r>
              <a:rPr lang="en-US" sz="1200" b="1" dirty="0">
                <a:latin typeface="+mj-lt"/>
              </a:rPr>
              <a:t>operations</a:t>
            </a:r>
            <a:r>
              <a:rPr lang="en-US" sz="1200" dirty="0">
                <a:latin typeface="+mj-lt"/>
              </a:rPr>
              <a:t>)</a:t>
            </a:r>
          </a:p>
          <a:p>
            <a:pPr>
              <a:lnSpc>
                <a:spcPct val="120000"/>
              </a:lnSpc>
            </a:pPr>
            <a:endParaRPr lang="en-US" sz="1200" dirty="0">
              <a:latin typeface="+mj-lt"/>
            </a:endParaRPr>
          </a:p>
          <a:p>
            <a:pPr>
              <a:lnSpc>
                <a:spcPct val="120000"/>
              </a:lnSpc>
            </a:pPr>
            <a:endParaRPr lang="en-US" sz="1200" dirty="0">
              <a:latin typeface="+mj-lt"/>
            </a:endParaRPr>
          </a:p>
          <a:p>
            <a:pPr>
              <a:lnSpc>
                <a:spcPct val="120000"/>
              </a:lnSpc>
            </a:pPr>
            <a:r>
              <a:rPr lang="en-US" sz="1400" b="1" dirty="0">
                <a:latin typeface="+mj-lt"/>
              </a:rPr>
              <a:t>ACID Semantics</a:t>
            </a:r>
          </a:p>
          <a:p>
            <a:pPr>
              <a:lnSpc>
                <a:spcPct val="120000"/>
              </a:lnSpc>
            </a:pPr>
            <a:endParaRPr lang="en-US" sz="1400" b="1" dirty="0">
              <a:latin typeface="+mj-lt"/>
            </a:endParaRPr>
          </a:p>
          <a:p>
            <a:pPr marL="171450" indent="-171450">
              <a:lnSpc>
                <a:spcPct val="120000"/>
              </a:lnSpc>
              <a:buFontTx/>
              <a:buChar char="-"/>
            </a:pPr>
            <a:r>
              <a:rPr lang="en-US" sz="1200" b="1" dirty="0">
                <a:latin typeface="+mj-lt"/>
              </a:rPr>
              <a:t>Atomicity</a:t>
            </a:r>
            <a:r>
              <a:rPr lang="en-US" sz="1200" dirty="0">
                <a:latin typeface="+mj-lt"/>
              </a:rPr>
              <a:t> – each transaction is treated as a single unit, which succeeds completely or fails completely. For example, a transaction that involved debiting funds from one account and crediting the same amount to another account must complete both actions. If either action can't be completed, then the other action must fail.</a:t>
            </a:r>
          </a:p>
          <a:p>
            <a:pPr marL="171450" indent="-171450">
              <a:lnSpc>
                <a:spcPct val="120000"/>
              </a:lnSpc>
              <a:buFontTx/>
              <a:buChar char="-"/>
            </a:pPr>
            <a:r>
              <a:rPr lang="en-US" sz="1200" b="1" dirty="0">
                <a:latin typeface="+mj-lt"/>
              </a:rPr>
              <a:t>Consistency</a:t>
            </a:r>
            <a:r>
              <a:rPr lang="en-US" sz="1200" dirty="0">
                <a:latin typeface="+mj-lt"/>
              </a:rPr>
              <a:t> – transactions can only take the data in the database from one valid state to another. To continue the debit and credit example above, the completed state of the transaction must reflect the transfer of funds from one account to the other.</a:t>
            </a:r>
          </a:p>
          <a:p>
            <a:pPr marL="171450" indent="-171450">
              <a:lnSpc>
                <a:spcPct val="120000"/>
              </a:lnSpc>
              <a:buFontTx/>
              <a:buChar char="-"/>
            </a:pPr>
            <a:r>
              <a:rPr lang="en-US" sz="1200" b="1" dirty="0">
                <a:latin typeface="+mj-lt"/>
              </a:rPr>
              <a:t>Isolation</a:t>
            </a:r>
            <a:r>
              <a:rPr lang="en-US" sz="1200" dirty="0">
                <a:latin typeface="+mj-lt"/>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before the transfer, and a value for the other account that reflects the balance after the transfer.</a:t>
            </a:r>
          </a:p>
          <a:p>
            <a:pPr marL="171450" indent="-171450">
              <a:lnSpc>
                <a:spcPct val="120000"/>
              </a:lnSpc>
              <a:buFontTx/>
              <a:buChar char="-"/>
            </a:pPr>
            <a:r>
              <a:rPr lang="en-US" sz="1200" b="1" dirty="0">
                <a:latin typeface="+mj-lt"/>
              </a:rPr>
              <a:t>Durability</a:t>
            </a:r>
            <a:r>
              <a:rPr lang="en-US" sz="1200" dirty="0">
                <a:latin typeface="+mj-lt"/>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p:txBody>
      </p:sp>
    </p:spTree>
    <p:extLst>
      <p:ext uri="{BB962C8B-B14F-4D97-AF65-F5344CB8AC3E}">
        <p14:creationId xmlns:p14="http://schemas.microsoft.com/office/powerpoint/2010/main" val="138080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651996"/>
          </a:xfrm>
          <a:prstGeom prst="rect">
            <a:avLst/>
          </a:prstGeom>
          <a:noFill/>
        </p:spPr>
        <p:txBody>
          <a:bodyPr wrap="square" rtlCol="0">
            <a:spAutoFit/>
          </a:bodyPr>
          <a:lstStyle/>
          <a:p>
            <a:pPr algn="ctr">
              <a:lnSpc>
                <a:spcPct val="120000"/>
              </a:lnSpc>
            </a:pPr>
            <a:r>
              <a:rPr lang="en-GB" b="1" dirty="0">
                <a:latin typeface="+mj-lt"/>
              </a:rPr>
              <a:t>Analytical Data Processing</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Stages of an analytical data processing flow can be seen below</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1.) Establish/understand where the underlying data store is. This could be a:</a:t>
            </a:r>
          </a:p>
          <a:p>
            <a:pPr marL="628650" lvl="1" indent="-171450">
              <a:lnSpc>
                <a:spcPct val="120000"/>
              </a:lnSpc>
              <a:buFontTx/>
              <a:buChar char="-"/>
            </a:pPr>
            <a:r>
              <a:rPr lang="en-US" sz="1400" b="1" dirty="0">
                <a:solidFill>
                  <a:srgbClr val="161616"/>
                </a:solidFill>
                <a:latin typeface="+mj-lt"/>
              </a:rPr>
              <a:t>Data Lake</a:t>
            </a:r>
            <a:r>
              <a:rPr lang="en-US" sz="1400" dirty="0">
                <a:solidFill>
                  <a:srgbClr val="161616"/>
                </a:solidFill>
                <a:latin typeface="+mj-lt"/>
              </a:rPr>
              <a:t>: large collection of file-based data is stored (e.g. 100’s of excel or csv files in a file system or on </a:t>
            </a:r>
            <a:r>
              <a:rPr lang="en-US" sz="1400" dirty="0" err="1">
                <a:solidFill>
                  <a:srgbClr val="161616"/>
                </a:solidFill>
                <a:latin typeface="+mj-lt"/>
              </a:rPr>
              <a:t>sharepoint</a:t>
            </a:r>
            <a:r>
              <a:rPr lang="en-US" sz="1400" dirty="0">
                <a:solidFill>
                  <a:srgbClr val="161616"/>
                </a:solidFill>
                <a:latin typeface="+mj-lt"/>
              </a:rPr>
              <a:t>.)</a:t>
            </a:r>
          </a:p>
          <a:p>
            <a:pPr marL="628650" lvl="1" indent="-171450">
              <a:lnSpc>
                <a:spcPct val="120000"/>
              </a:lnSpc>
              <a:buFontTx/>
              <a:buChar char="-"/>
            </a:pPr>
            <a:r>
              <a:rPr lang="en-US" sz="1400" dirty="0">
                <a:solidFill>
                  <a:srgbClr val="161616"/>
                </a:solidFill>
                <a:latin typeface="+mj-lt"/>
              </a:rPr>
              <a:t>Operational or </a:t>
            </a:r>
            <a:r>
              <a:rPr lang="en-US" sz="1400" b="1" dirty="0">
                <a:solidFill>
                  <a:srgbClr val="161616"/>
                </a:solidFill>
                <a:latin typeface="+mj-lt"/>
              </a:rPr>
              <a:t>OLTP Database</a:t>
            </a:r>
            <a:r>
              <a:rPr lang="en-US" sz="1400" dirty="0">
                <a:solidFill>
                  <a:srgbClr val="161616"/>
                </a:solidFill>
                <a:latin typeface="+mj-lt"/>
              </a:rPr>
              <a:t>: operational database which includes information on live transactions.</a:t>
            </a:r>
          </a:p>
          <a:p>
            <a:pPr marL="628650" lvl="1" indent="-1714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2.) Develop an </a:t>
            </a:r>
            <a:r>
              <a:rPr lang="en-US" sz="1400" b="1" i="0" dirty="0">
                <a:solidFill>
                  <a:srgbClr val="161616"/>
                </a:solidFill>
                <a:effectLst/>
                <a:latin typeface="+mj-lt"/>
              </a:rPr>
              <a:t>ETL process </a:t>
            </a:r>
            <a:r>
              <a:rPr lang="en-US" sz="1400" i="0" dirty="0">
                <a:solidFill>
                  <a:srgbClr val="161616"/>
                </a:solidFill>
                <a:effectLst/>
                <a:latin typeface="+mj-lt"/>
              </a:rPr>
              <a:t>which extracts the relevant data from the possible sources above, transforms this data and loads into a </a:t>
            </a:r>
            <a:r>
              <a:rPr lang="en-US" sz="1400" b="1" i="0" dirty="0">
                <a:solidFill>
                  <a:srgbClr val="161616"/>
                </a:solidFill>
                <a:effectLst/>
                <a:latin typeface="+mj-lt"/>
              </a:rPr>
              <a:t>data warehouse</a:t>
            </a:r>
            <a:r>
              <a:rPr lang="en-US" sz="1400" i="0" dirty="0">
                <a:solidFill>
                  <a:srgbClr val="161616"/>
                </a:solidFill>
                <a:effectLst/>
                <a:latin typeface="+mj-lt"/>
              </a:rPr>
              <a:t>. </a:t>
            </a:r>
            <a:r>
              <a:rPr lang="en-US" sz="1400" dirty="0">
                <a:solidFill>
                  <a:srgbClr val="161616"/>
                </a:solidFill>
                <a:latin typeface="+mj-lt"/>
              </a:rPr>
              <a:t>Commonly, a data warehouse schema is based on fact tables that contain numeric values you want to analyze (for example, sales amounts), with related dimension tables that represent the entities by which you want to measure them (for example, customer or product). An example of this would be a fact table and set of dimension tables </a:t>
            </a:r>
            <a:r>
              <a:rPr lang="en-US" sz="1400" b="1" dirty="0">
                <a:solidFill>
                  <a:srgbClr val="161616"/>
                </a:solidFill>
                <a:latin typeface="+mj-lt"/>
              </a:rPr>
              <a:t>optimized and ready for ingestion into Power BI, or into an OLAP model</a:t>
            </a:r>
            <a:r>
              <a:rPr lang="en-US" sz="1400" dirty="0">
                <a:solidFill>
                  <a:srgbClr val="161616"/>
                </a:solidFill>
                <a:latin typeface="+mj-lt"/>
              </a:rPr>
              <a:t>. It should be noted that especially when working with OLTP databases, ETL pipelines should be run on a daily or weekly basis when the expected load is low e.g., in the middle of the night when purchases are expected to be low.</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3.) </a:t>
            </a:r>
            <a:r>
              <a:rPr lang="en-US" sz="1400" dirty="0">
                <a:solidFill>
                  <a:srgbClr val="161616"/>
                </a:solidFill>
                <a:latin typeface="+mj-lt"/>
              </a:rPr>
              <a:t>At this point we may stop, and data may be ingested from the data warehouse directly into power bi. It is possible however that the d</a:t>
            </a:r>
            <a:r>
              <a:rPr lang="en-US" sz="1400" i="0" dirty="0">
                <a:solidFill>
                  <a:srgbClr val="161616"/>
                </a:solidFill>
                <a:effectLst/>
                <a:latin typeface="+mj-lt"/>
              </a:rPr>
              <a:t>ata in the data warehouse may be aggregated and loaded into an </a:t>
            </a:r>
            <a:r>
              <a:rPr lang="en-US" sz="1400" b="1" i="0" dirty="0">
                <a:solidFill>
                  <a:srgbClr val="161616"/>
                </a:solidFill>
                <a:effectLst/>
                <a:latin typeface="+mj-lt"/>
              </a:rPr>
              <a:t>online analytical processing (OLAP) model</a:t>
            </a:r>
            <a:r>
              <a:rPr lang="en-US" sz="1400" i="0" dirty="0">
                <a:solidFill>
                  <a:srgbClr val="161616"/>
                </a:solidFill>
                <a:effectLst/>
                <a:latin typeface="+mj-lt"/>
              </a:rPr>
              <a:t>, or cube. This is where possible measures and calculations are already made, which rapidly speeds up querying. For examples, total sales on 26</a:t>
            </a:r>
            <a:r>
              <a:rPr lang="en-US" sz="1400" i="0" baseline="30000" dirty="0">
                <a:solidFill>
                  <a:srgbClr val="161616"/>
                </a:solidFill>
                <a:effectLst/>
                <a:latin typeface="+mj-lt"/>
              </a:rPr>
              <a:t>th</a:t>
            </a:r>
            <a:r>
              <a:rPr lang="en-US" sz="1400" i="0" dirty="0">
                <a:solidFill>
                  <a:srgbClr val="161616"/>
                </a:solidFill>
                <a:effectLst/>
                <a:latin typeface="+mj-lt"/>
              </a:rPr>
              <a:t> Feb 2023 may already have been calculated in the OLAP cube, meaning </a:t>
            </a:r>
            <a:r>
              <a:rPr lang="en-US" sz="1400" dirty="0">
                <a:solidFill>
                  <a:srgbClr val="161616"/>
                </a:solidFill>
                <a:latin typeface="+mj-lt"/>
              </a:rPr>
              <a:t>on the fly calculations are not necessary. The issue with this model is that what measures are pre-calculated in the OLAP meaning what needs to be calculated needs to be well understood. </a:t>
            </a:r>
            <a:r>
              <a:rPr lang="en-US" sz="1400" dirty="0">
                <a:solidFill>
                  <a:srgbClr val="161616"/>
                </a:solidFill>
                <a:latin typeface="+mj-lt"/>
                <a:hlinkClick r:id="rId3"/>
              </a:rPr>
              <a:t>https://www.youtube.com/watch?v=2ryG3Jy6eIY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171450" indent="-1714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64296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604621" cy="5393464"/>
          </a:xfrm>
          <a:prstGeom prst="rect">
            <a:avLst/>
          </a:prstGeom>
          <a:noFill/>
        </p:spPr>
        <p:txBody>
          <a:bodyPr wrap="square" rtlCol="0">
            <a:spAutoFit/>
          </a:bodyPr>
          <a:lstStyle/>
          <a:p>
            <a:pPr algn="ctr">
              <a:lnSpc>
                <a:spcPct val="120000"/>
              </a:lnSpc>
            </a:pPr>
            <a:r>
              <a:rPr lang="en-GB" b="1" dirty="0">
                <a:latin typeface="+mj-lt"/>
              </a:rPr>
              <a:t>Extra: OLAP Cubes</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This is some extra work looking into OLAP cubes and what they are used for.</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In our OLTP database, we may have thousands of rows per day, each with columns/attributes pertaining to information on a given transaction e.g., location, date, branch, salesperson etc. When we come to analytics, we often want to view this data in an aggregated format to retrieve useful insight. In the above scenario we may want to know which salespeople are performing best, or which branch is underperforming. In a cube, we take each attribute (called dimension) that we’re interested in and calculate each possible aggregation against each other attribute. </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The calculations occur at the lowest level, take the example on the right. We defined our three dimensions which we can use to display directly in a query or aggregate further in very quick time. For example, total bakery sales in Januar</a:t>
            </a:r>
            <a:r>
              <a:rPr lang="en-US" sz="1400" dirty="0">
                <a:solidFill>
                  <a:srgbClr val="161616"/>
                </a:solidFill>
                <a:latin typeface="+mj-lt"/>
              </a:rPr>
              <a:t>y across all three branches is 33 + 26 + 28 = 87. This is far quicker than querying an OLTP database which may have thousands of entries with sales in those three attributes. </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Note that an OLTP cube can have any number of dimensions but often anything over 7 is too many for a user to comprehend.</a:t>
            </a:r>
            <a:endParaRPr lang="en-US" sz="1400" i="0" dirty="0">
              <a:solidFill>
                <a:srgbClr val="161616"/>
              </a:solidFill>
              <a:effectLst/>
              <a:latin typeface="+mj-lt"/>
            </a:endParaRPr>
          </a:p>
        </p:txBody>
      </p:sp>
      <p:grpSp>
        <p:nvGrpSpPr>
          <p:cNvPr id="4" name="Group 3">
            <a:extLst>
              <a:ext uri="{FF2B5EF4-FFF2-40B4-BE49-F238E27FC236}">
                <a16:creationId xmlns:a16="http://schemas.microsoft.com/office/drawing/2014/main" id="{0E9E9DD2-2DD8-3642-0DE2-FEB4C7152BA4}"/>
              </a:ext>
            </a:extLst>
          </p:cNvPr>
          <p:cNvGrpSpPr/>
          <p:nvPr/>
        </p:nvGrpSpPr>
        <p:grpSpPr>
          <a:xfrm>
            <a:off x="6094428" y="1244942"/>
            <a:ext cx="6604621" cy="4854486"/>
            <a:chOff x="6094428" y="1244942"/>
            <a:chExt cx="6604621" cy="4854486"/>
          </a:xfrm>
        </p:grpSpPr>
        <p:grpSp>
          <p:nvGrpSpPr>
            <p:cNvPr id="56" name="Group 55">
              <a:extLst>
                <a:ext uri="{FF2B5EF4-FFF2-40B4-BE49-F238E27FC236}">
                  <a16:creationId xmlns:a16="http://schemas.microsoft.com/office/drawing/2014/main" id="{77F2DE26-75A0-EF6D-674D-0A624B4F24A9}"/>
                </a:ext>
              </a:extLst>
            </p:cNvPr>
            <p:cNvGrpSpPr/>
            <p:nvPr/>
          </p:nvGrpSpPr>
          <p:grpSpPr>
            <a:xfrm>
              <a:off x="7080268" y="2456339"/>
              <a:ext cx="4562499" cy="3643089"/>
              <a:chOff x="6747531" y="3434649"/>
              <a:chExt cx="4562499" cy="3643089"/>
            </a:xfrm>
          </p:grpSpPr>
          <p:sp>
            <p:nvSpPr>
              <p:cNvPr id="2" name="Rectangle 1">
                <a:extLst>
                  <a:ext uri="{FF2B5EF4-FFF2-40B4-BE49-F238E27FC236}">
                    <a16:creationId xmlns:a16="http://schemas.microsoft.com/office/drawing/2014/main" id="{9E4421A0-1E1F-9FF8-FD3D-EC59BD6FFD5A}"/>
                  </a:ext>
                </a:extLst>
              </p:cNvPr>
              <p:cNvSpPr/>
              <p:nvPr/>
            </p:nvSpPr>
            <p:spPr>
              <a:xfrm>
                <a:off x="7909284" y="4276914"/>
                <a:ext cx="2321960" cy="2018406"/>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2">
                <a:extLst>
                  <a:ext uri="{FF2B5EF4-FFF2-40B4-BE49-F238E27FC236}">
                    <a16:creationId xmlns:a16="http://schemas.microsoft.com/office/drawing/2014/main" id="{A8E34E05-57A6-B291-E1BE-6FC37CC2B448}"/>
                  </a:ext>
                </a:extLst>
              </p:cNvPr>
              <p:cNvSpPr/>
              <p:nvPr/>
            </p:nvSpPr>
            <p:spPr>
              <a:xfrm>
                <a:off x="7909284" y="3634313"/>
                <a:ext cx="3400746" cy="2691829"/>
              </a:xfrm>
              <a:custGeom>
                <a:avLst/>
                <a:gdLst>
                  <a:gd name="connsiteX0" fmla="*/ 0 w 3400746"/>
                  <a:gd name="connsiteY0" fmla="*/ 636998 h 2691829"/>
                  <a:gd name="connsiteX1" fmla="*/ 1150705 w 3400746"/>
                  <a:gd name="connsiteY1" fmla="*/ 20548 h 2691829"/>
                  <a:gd name="connsiteX2" fmla="*/ 3400746 w 3400746"/>
                  <a:gd name="connsiteY2" fmla="*/ 0 h 2691829"/>
                  <a:gd name="connsiteX3" fmla="*/ 2332233 w 3400746"/>
                  <a:gd name="connsiteY3" fmla="*/ 636998 h 2691829"/>
                  <a:gd name="connsiteX4" fmla="*/ 2321959 w 3400746"/>
                  <a:gd name="connsiteY4" fmla="*/ 2691829 h 2691829"/>
                  <a:gd name="connsiteX5" fmla="*/ 3380198 w 3400746"/>
                  <a:gd name="connsiteY5" fmla="*/ 2239766 h 2691829"/>
                  <a:gd name="connsiteX6" fmla="*/ 3380198 w 3400746"/>
                  <a:gd name="connsiteY6" fmla="*/ 20548 h 2691829"/>
                  <a:gd name="connsiteX7" fmla="*/ 2321959 w 3400746"/>
                  <a:gd name="connsiteY7" fmla="*/ 636998 h 2691829"/>
                  <a:gd name="connsiteX8" fmla="*/ 0 w 3400746"/>
                  <a:gd name="connsiteY8" fmla="*/ 636998 h 269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746" h="2691829">
                    <a:moveTo>
                      <a:pt x="0" y="636998"/>
                    </a:moveTo>
                    <a:lnTo>
                      <a:pt x="1150705" y="20548"/>
                    </a:lnTo>
                    <a:lnTo>
                      <a:pt x="3400746" y="0"/>
                    </a:lnTo>
                    <a:lnTo>
                      <a:pt x="2332233" y="636998"/>
                    </a:lnTo>
                    <a:cubicBezTo>
                      <a:pt x="2328808" y="1321942"/>
                      <a:pt x="2325384" y="2006885"/>
                      <a:pt x="2321959" y="2691829"/>
                    </a:cubicBezTo>
                    <a:lnTo>
                      <a:pt x="3380198" y="2239766"/>
                    </a:lnTo>
                    <a:lnTo>
                      <a:pt x="3380198" y="20548"/>
                    </a:lnTo>
                    <a:lnTo>
                      <a:pt x="2321959" y="636998"/>
                    </a:lnTo>
                    <a:lnTo>
                      <a:pt x="0" y="636998"/>
                    </a:lnTo>
                    <a:close/>
                  </a:path>
                </a:pathLst>
              </a:cu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DE481D3C-5EAE-70A8-B24D-7AECBEAA770B}"/>
                  </a:ext>
                </a:extLst>
              </p:cNvPr>
              <p:cNvCxnSpPr/>
              <p:nvPr/>
            </p:nvCxnSpPr>
            <p:spPr>
              <a:xfrm>
                <a:off x="7909284" y="4980227"/>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61BC15-E987-3526-8F7F-44E6B536BBFB}"/>
                  </a:ext>
                </a:extLst>
              </p:cNvPr>
              <p:cNvCxnSpPr/>
              <p:nvPr/>
            </p:nvCxnSpPr>
            <p:spPr>
              <a:xfrm>
                <a:off x="7909284" y="5605238"/>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6AFCCDB-E95B-7963-E039-965F9FE7AD6B}"/>
                  </a:ext>
                </a:extLst>
              </p:cNvPr>
              <p:cNvCxnSpPr>
                <a:cxnSpLocks/>
              </p:cNvCxnSpPr>
              <p:nvPr/>
            </p:nvCxnSpPr>
            <p:spPr>
              <a:xfrm flipV="1">
                <a:off x="8659204" y="4276914"/>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761A34-5390-5EE1-7A59-D0CC335CFA9E}"/>
                  </a:ext>
                </a:extLst>
              </p:cNvPr>
              <p:cNvCxnSpPr>
                <a:cxnSpLocks/>
              </p:cNvCxnSpPr>
              <p:nvPr/>
            </p:nvCxnSpPr>
            <p:spPr>
              <a:xfrm flipV="1">
                <a:off x="9448602" y="4276914"/>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4A3E94-6C8D-F488-4A25-8D6913C48BD7}"/>
                  </a:ext>
                </a:extLst>
              </p:cNvPr>
              <p:cNvSpPr txBox="1"/>
              <p:nvPr/>
            </p:nvSpPr>
            <p:spPr>
              <a:xfrm>
                <a:off x="8006675" y="4368185"/>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sp>
            <p:nvSpPr>
              <p:cNvPr id="19" name="TextBox 18">
                <a:extLst>
                  <a:ext uri="{FF2B5EF4-FFF2-40B4-BE49-F238E27FC236}">
                    <a16:creationId xmlns:a16="http://schemas.microsoft.com/office/drawing/2014/main" id="{D8F8625E-B0AA-878C-D793-DE6B29FAD70F}"/>
                  </a:ext>
                </a:extLst>
              </p:cNvPr>
              <p:cNvSpPr txBox="1"/>
              <p:nvPr/>
            </p:nvSpPr>
            <p:spPr>
              <a:xfrm>
                <a:off x="8740399" y="4391820"/>
                <a:ext cx="571335" cy="402546"/>
              </a:xfrm>
              <a:prstGeom prst="rect">
                <a:avLst/>
              </a:prstGeom>
              <a:noFill/>
            </p:spPr>
            <p:txBody>
              <a:bodyPr wrap="square" rtlCol="0">
                <a:spAutoFit/>
              </a:bodyPr>
              <a:lstStyle/>
              <a:p>
                <a:pPr algn="ctr">
                  <a:lnSpc>
                    <a:spcPct val="120000"/>
                  </a:lnSpc>
                </a:pPr>
                <a:r>
                  <a:rPr lang="en-GB" b="1" dirty="0">
                    <a:latin typeface="+mj-lt"/>
                  </a:rPr>
                  <a:t>26</a:t>
                </a:r>
                <a:endParaRPr lang="en-US" sz="1400" i="0" dirty="0">
                  <a:solidFill>
                    <a:srgbClr val="161616"/>
                  </a:solidFill>
                  <a:effectLst/>
                  <a:latin typeface="+mj-lt"/>
                </a:endParaRPr>
              </a:p>
            </p:txBody>
          </p:sp>
          <p:sp>
            <p:nvSpPr>
              <p:cNvPr id="22" name="TextBox 21">
                <a:extLst>
                  <a:ext uri="{FF2B5EF4-FFF2-40B4-BE49-F238E27FC236}">
                    <a16:creationId xmlns:a16="http://schemas.microsoft.com/office/drawing/2014/main" id="{95FC4222-8FC8-2F6C-9EED-E11CDA33DF38}"/>
                  </a:ext>
                </a:extLst>
              </p:cNvPr>
              <p:cNvSpPr txBox="1"/>
              <p:nvPr/>
            </p:nvSpPr>
            <p:spPr>
              <a:xfrm>
                <a:off x="9529677" y="4405052"/>
                <a:ext cx="571335" cy="402546"/>
              </a:xfrm>
              <a:prstGeom prst="rect">
                <a:avLst/>
              </a:prstGeom>
              <a:noFill/>
            </p:spPr>
            <p:txBody>
              <a:bodyPr wrap="square" rtlCol="0">
                <a:spAutoFit/>
              </a:bodyPr>
              <a:lstStyle/>
              <a:p>
                <a:pPr algn="ctr">
                  <a:lnSpc>
                    <a:spcPct val="120000"/>
                  </a:lnSpc>
                </a:pPr>
                <a:r>
                  <a:rPr lang="en-GB" b="1" dirty="0">
                    <a:latin typeface="+mj-lt"/>
                  </a:rPr>
                  <a:t>28</a:t>
                </a:r>
                <a:endParaRPr lang="en-US" sz="1400" i="0" dirty="0">
                  <a:solidFill>
                    <a:srgbClr val="161616"/>
                  </a:solidFill>
                  <a:effectLst/>
                  <a:latin typeface="+mj-lt"/>
                </a:endParaRPr>
              </a:p>
            </p:txBody>
          </p:sp>
          <p:sp>
            <p:nvSpPr>
              <p:cNvPr id="23" name="TextBox 22">
                <a:extLst>
                  <a:ext uri="{FF2B5EF4-FFF2-40B4-BE49-F238E27FC236}">
                    <a16:creationId xmlns:a16="http://schemas.microsoft.com/office/drawing/2014/main" id="{4F6C65F0-6597-D2D1-0E12-2D929C3FA138}"/>
                  </a:ext>
                </a:extLst>
              </p:cNvPr>
              <p:cNvSpPr txBox="1"/>
              <p:nvPr/>
            </p:nvSpPr>
            <p:spPr>
              <a:xfrm>
                <a:off x="7978838" y="5046440"/>
                <a:ext cx="571335" cy="402546"/>
              </a:xfrm>
              <a:prstGeom prst="rect">
                <a:avLst/>
              </a:prstGeom>
              <a:noFill/>
            </p:spPr>
            <p:txBody>
              <a:bodyPr wrap="square" rtlCol="0">
                <a:spAutoFit/>
              </a:bodyPr>
              <a:lstStyle/>
              <a:p>
                <a:pPr algn="ctr">
                  <a:lnSpc>
                    <a:spcPct val="120000"/>
                  </a:lnSpc>
                </a:pPr>
                <a:r>
                  <a:rPr lang="en-GB" b="1" dirty="0">
                    <a:latin typeface="+mj-lt"/>
                  </a:rPr>
                  <a:t>13</a:t>
                </a:r>
                <a:endParaRPr lang="en-US" sz="1400" i="0" dirty="0">
                  <a:solidFill>
                    <a:srgbClr val="161616"/>
                  </a:solidFill>
                  <a:effectLst/>
                  <a:latin typeface="+mj-lt"/>
                </a:endParaRPr>
              </a:p>
            </p:txBody>
          </p:sp>
          <p:sp>
            <p:nvSpPr>
              <p:cNvPr id="24" name="TextBox 23">
                <a:extLst>
                  <a:ext uri="{FF2B5EF4-FFF2-40B4-BE49-F238E27FC236}">
                    <a16:creationId xmlns:a16="http://schemas.microsoft.com/office/drawing/2014/main" id="{378084F3-2EE9-C957-3F74-D09D09D02B59}"/>
                  </a:ext>
                </a:extLst>
              </p:cNvPr>
              <p:cNvSpPr txBox="1"/>
              <p:nvPr/>
            </p:nvSpPr>
            <p:spPr>
              <a:xfrm>
                <a:off x="8756595" y="5046440"/>
                <a:ext cx="571335" cy="402546"/>
              </a:xfrm>
              <a:prstGeom prst="rect">
                <a:avLst/>
              </a:prstGeom>
              <a:noFill/>
            </p:spPr>
            <p:txBody>
              <a:bodyPr wrap="square" rtlCol="0">
                <a:spAutoFit/>
              </a:bodyPr>
              <a:lstStyle/>
              <a:p>
                <a:pPr algn="ctr">
                  <a:lnSpc>
                    <a:spcPct val="120000"/>
                  </a:lnSpc>
                </a:pPr>
                <a:r>
                  <a:rPr lang="en-GB" b="1" dirty="0">
                    <a:latin typeface="+mj-lt"/>
                  </a:rPr>
                  <a:t>21</a:t>
                </a:r>
                <a:endParaRPr lang="en-US" sz="1400" i="0" dirty="0">
                  <a:solidFill>
                    <a:srgbClr val="161616"/>
                  </a:solidFill>
                  <a:effectLst/>
                  <a:latin typeface="+mj-lt"/>
                </a:endParaRPr>
              </a:p>
            </p:txBody>
          </p:sp>
          <p:sp>
            <p:nvSpPr>
              <p:cNvPr id="26" name="TextBox 25">
                <a:extLst>
                  <a:ext uri="{FF2B5EF4-FFF2-40B4-BE49-F238E27FC236}">
                    <a16:creationId xmlns:a16="http://schemas.microsoft.com/office/drawing/2014/main" id="{F32F7A6B-9709-DF58-B17C-610E3BA4C472}"/>
                  </a:ext>
                </a:extLst>
              </p:cNvPr>
              <p:cNvSpPr txBox="1"/>
              <p:nvPr/>
            </p:nvSpPr>
            <p:spPr>
              <a:xfrm>
                <a:off x="9553995" y="5108365"/>
                <a:ext cx="571335" cy="402546"/>
              </a:xfrm>
              <a:prstGeom prst="rect">
                <a:avLst/>
              </a:prstGeom>
              <a:noFill/>
            </p:spPr>
            <p:txBody>
              <a:bodyPr wrap="square" rtlCol="0">
                <a:spAutoFit/>
              </a:bodyPr>
              <a:lstStyle/>
              <a:p>
                <a:pPr algn="ctr">
                  <a:lnSpc>
                    <a:spcPct val="120000"/>
                  </a:lnSpc>
                </a:pPr>
                <a:r>
                  <a:rPr lang="en-GB" b="1" dirty="0">
                    <a:latin typeface="+mj-lt"/>
                  </a:rPr>
                  <a:t>18</a:t>
                </a:r>
                <a:endParaRPr lang="en-US" sz="1400" i="0" dirty="0">
                  <a:solidFill>
                    <a:srgbClr val="161616"/>
                  </a:solidFill>
                  <a:effectLst/>
                  <a:latin typeface="+mj-lt"/>
                </a:endParaRPr>
              </a:p>
            </p:txBody>
          </p:sp>
          <p:sp>
            <p:nvSpPr>
              <p:cNvPr id="27" name="TextBox 26">
                <a:extLst>
                  <a:ext uri="{FF2B5EF4-FFF2-40B4-BE49-F238E27FC236}">
                    <a16:creationId xmlns:a16="http://schemas.microsoft.com/office/drawing/2014/main" id="{3F73BC86-BD8C-185E-4E9B-08CF7869AC7F}"/>
                  </a:ext>
                </a:extLst>
              </p:cNvPr>
              <p:cNvSpPr txBox="1"/>
              <p:nvPr/>
            </p:nvSpPr>
            <p:spPr>
              <a:xfrm>
                <a:off x="7997330" y="5694133"/>
                <a:ext cx="571335" cy="333617"/>
              </a:xfrm>
              <a:prstGeom prst="rect">
                <a:avLst/>
              </a:prstGeom>
              <a:noFill/>
            </p:spPr>
            <p:txBody>
              <a:bodyPr wrap="square" rtlCol="0">
                <a:spAutoFit/>
              </a:bodyPr>
              <a:lstStyle/>
              <a:p>
                <a:pPr algn="ctr">
                  <a:lnSpc>
                    <a:spcPct val="120000"/>
                  </a:lnSpc>
                </a:pPr>
                <a:r>
                  <a:rPr lang="en-GB" sz="1400" b="1" i="0" dirty="0">
                    <a:solidFill>
                      <a:srgbClr val="161616"/>
                    </a:solidFill>
                    <a:effectLst/>
                    <a:latin typeface="+mj-lt"/>
                  </a:rPr>
                  <a:t>12</a:t>
                </a:r>
                <a:endParaRPr lang="en-US" sz="1400" i="0" dirty="0">
                  <a:solidFill>
                    <a:srgbClr val="161616"/>
                  </a:solidFill>
                  <a:effectLst/>
                  <a:latin typeface="+mj-lt"/>
                </a:endParaRPr>
              </a:p>
            </p:txBody>
          </p:sp>
          <p:sp>
            <p:nvSpPr>
              <p:cNvPr id="28" name="TextBox 27">
                <a:extLst>
                  <a:ext uri="{FF2B5EF4-FFF2-40B4-BE49-F238E27FC236}">
                    <a16:creationId xmlns:a16="http://schemas.microsoft.com/office/drawing/2014/main" id="{499CE92F-11FE-C054-6A12-EED2F6A38A6B}"/>
                  </a:ext>
                </a:extLst>
              </p:cNvPr>
              <p:cNvSpPr txBox="1"/>
              <p:nvPr/>
            </p:nvSpPr>
            <p:spPr>
              <a:xfrm>
                <a:off x="8756595" y="5716471"/>
                <a:ext cx="571335" cy="402546"/>
              </a:xfrm>
              <a:prstGeom prst="rect">
                <a:avLst/>
              </a:prstGeom>
              <a:noFill/>
            </p:spPr>
            <p:txBody>
              <a:bodyPr wrap="square" rtlCol="0">
                <a:spAutoFit/>
              </a:bodyPr>
              <a:lstStyle/>
              <a:p>
                <a:pPr algn="ctr">
                  <a:lnSpc>
                    <a:spcPct val="120000"/>
                  </a:lnSpc>
                </a:pPr>
                <a:r>
                  <a:rPr lang="en-GB" b="1" dirty="0">
                    <a:latin typeface="+mj-lt"/>
                  </a:rPr>
                  <a:t>4</a:t>
                </a:r>
                <a:endParaRPr lang="en-US" sz="1400" i="0" dirty="0">
                  <a:solidFill>
                    <a:srgbClr val="161616"/>
                  </a:solidFill>
                  <a:effectLst/>
                  <a:latin typeface="+mj-lt"/>
                </a:endParaRPr>
              </a:p>
            </p:txBody>
          </p:sp>
          <p:sp>
            <p:nvSpPr>
              <p:cNvPr id="29" name="TextBox 28">
                <a:extLst>
                  <a:ext uri="{FF2B5EF4-FFF2-40B4-BE49-F238E27FC236}">
                    <a16:creationId xmlns:a16="http://schemas.microsoft.com/office/drawing/2014/main" id="{25C02739-CC56-8805-88FC-1921EB028B7C}"/>
                  </a:ext>
                </a:extLst>
              </p:cNvPr>
              <p:cNvSpPr txBox="1"/>
              <p:nvPr/>
            </p:nvSpPr>
            <p:spPr>
              <a:xfrm>
                <a:off x="9529676" y="5713718"/>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cxnSp>
            <p:nvCxnSpPr>
              <p:cNvPr id="31" name="Straight Connector 30">
                <a:extLst>
                  <a:ext uri="{FF2B5EF4-FFF2-40B4-BE49-F238E27FC236}">
                    <a16:creationId xmlns:a16="http://schemas.microsoft.com/office/drawing/2014/main" id="{336AE4BB-5D11-7622-0CA9-88C7E618E117}"/>
                  </a:ext>
                </a:extLst>
              </p:cNvPr>
              <p:cNvCxnSpPr/>
              <p:nvPr/>
            </p:nvCxnSpPr>
            <p:spPr>
              <a:xfrm>
                <a:off x="8392075" y="4009786"/>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671075-F25F-62C5-18D6-C395137A2D90}"/>
                  </a:ext>
                </a:extLst>
              </p:cNvPr>
              <p:cNvCxnSpPr/>
              <p:nvPr/>
            </p:nvCxnSpPr>
            <p:spPr>
              <a:xfrm>
                <a:off x="8756595" y="3802590"/>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B806CD-6A9E-C44E-DD65-044B520D938D}"/>
                  </a:ext>
                </a:extLst>
              </p:cNvPr>
              <p:cNvCxnSpPr>
                <a:cxnSpLocks/>
              </p:cNvCxnSpPr>
              <p:nvPr/>
            </p:nvCxnSpPr>
            <p:spPr>
              <a:xfrm flipV="1">
                <a:off x="8659204" y="368607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3AA90C-10CE-9A9C-F7BD-C49653B9AE5C}"/>
                  </a:ext>
                </a:extLst>
              </p:cNvPr>
              <p:cNvCxnSpPr>
                <a:cxnSpLocks/>
              </p:cNvCxnSpPr>
              <p:nvPr/>
            </p:nvCxnSpPr>
            <p:spPr>
              <a:xfrm flipV="1">
                <a:off x="9496547" y="3667464"/>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B748393-DFCA-AC14-31A3-EFFFEE4D0BCA}"/>
                  </a:ext>
                </a:extLst>
              </p:cNvPr>
              <p:cNvCxnSpPr>
                <a:cxnSpLocks/>
              </p:cNvCxnSpPr>
              <p:nvPr/>
            </p:nvCxnSpPr>
            <p:spPr>
              <a:xfrm flipV="1">
                <a:off x="10243077" y="438703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E426D3-DC05-8E95-06DA-6D73688AAE1C}"/>
                  </a:ext>
                </a:extLst>
              </p:cNvPr>
              <p:cNvCxnSpPr>
                <a:cxnSpLocks/>
              </p:cNvCxnSpPr>
              <p:nvPr/>
            </p:nvCxnSpPr>
            <p:spPr>
              <a:xfrm flipV="1">
                <a:off x="10208756" y="5049008"/>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EC4DA2-F8C8-1C4F-FC53-DB8F3BE183C3}"/>
                  </a:ext>
                </a:extLst>
              </p:cNvPr>
              <p:cNvCxnSpPr>
                <a:cxnSpLocks/>
              </p:cNvCxnSpPr>
              <p:nvPr/>
            </p:nvCxnSpPr>
            <p:spPr>
              <a:xfrm flipV="1">
                <a:off x="10572063" y="4120333"/>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6BCC88-5682-0705-DC6B-4EC09A2F007D}"/>
                  </a:ext>
                </a:extLst>
              </p:cNvPr>
              <p:cNvCxnSpPr>
                <a:cxnSpLocks/>
              </p:cNvCxnSpPr>
              <p:nvPr/>
            </p:nvCxnSpPr>
            <p:spPr>
              <a:xfrm flipV="1">
                <a:off x="10965539" y="3929777"/>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0898301-CF7B-7716-F72D-6419341711E3}"/>
                  </a:ext>
                </a:extLst>
              </p:cNvPr>
              <p:cNvSpPr txBox="1"/>
              <p:nvPr/>
            </p:nvSpPr>
            <p:spPr>
              <a:xfrm rot="16200000">
                <a:off x="6460640" y="4887774"/>
                <a:ext cx="1691315" cy="924548"/>
              </a:xfrm>
              <a:prstGeom prst="rect">
                <a:avLst/>
              </a:prstGeom>
              <a:noFill/>
            </p:spPr>
            <p:txBody>
              <a:bodyPr wrap="square" rtlCol="0">
                <a:spAutoFit/>
              </a:bodyPr>
              <a:lstStyle/>
              <a:p>
                <a:pPr algn="ctr">
                  <a:lnSpc>
                    <a:spcPct val="120000"/>
                  </a:lnSpc>
                </a:pPr>
                <a:r>
                  <a:rPr lang="en-GB" b="1" dirty="0">
                    <a:latin typeface="+mj-lt"/>
                  </a:rPr>
                  <a:t>Type</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3" name="TextBox 42">
                <a:extLst>
                  <a:ext uri="{FF2B5EF4-FFF2-40B4-BE49-F238E27FC236}">
                    <a16:creationId xmlns:a16="http://schemas.microsoft.com/office/drawing/2014/main" id="{3398F163-FBB3-891F-B84A-09BD43856771}"/>
                  </a:ext>
                </a:extLst>
              </p:cNvPr>
              <p:cNvSpPr txBox="1"/>
              <p:nvPr/>
            </p:nvSpPr>
            <p:spPr>
              <a:xfrm rot="18960423">
                <a:off x="6747531" y="3436868"/>
                <a:ext cx="1691315" cy="402546"/>
              </a:xfrm>
              <a:prstGeom prst="rect">
                <a:avLst/>
              </a:prstGeom>
              <a:noFill/>
            </p:spPr>
            <p:txBody>
              <a:bodyPr wrap="square" rtlCol="0">
                <a:spAutoFit/>
              </a:bodyPr>
              <a:lstStyle/>
              <a:p>
                <a:pPr algn="ctr">
                  <a:lnSpc>
                    <a:spcPct val="120000"/>
                  </a:lnSpc>
                </a:pPr>
                <a:r>
                  <a:rPr lang="en-GB" b="1" dirty="0">
                    <a:latin typeface="+mj-lt"/>
                  </a:rPr>
                  <a:t>Date</a:t>
                </a:r>
                <a:endParaRPr lang="en-US" sz="1400" i="0" dirty="0">
                  <a:solidFill>
                    <a:srgbClr val="161616"/>
                  </a:solidFill>
                  <a:effectLst/>
                  <a:latin typeface="+mj-lt"/>
                </a:endParaRPr>
              </a:p>
            </p:txBody>
          </p:sp>
          <p:sp>
            <p:nvSpPr>
              <p:cNvPr id="44" name="TextBox 43">
                <a:extLst>
                  <a:ext uri="{FF2B5EF4-FFF2-40B4-BE49-F238E27FC236}">
                    <a16:creationId xmlns:a16="http://schemas.microsoft.com/office/drawing/2014/main" id="{D4798C9A-2829-F6D7-FE9B-4FBDAEF54998}"/>
                  </a:ext>
                </a:extLst>
              </p:cNvPr>
              <p:cNvSpPr txBox="1"/>
              <p:nvPr/>
            </p:nvSpPr>
            <p:spPr>
              <a:xfrm>
                <a:off x="7196197" y="4498291"/>
                <a:ext cx="703225"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Bakery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5" name="TextBox 44">
                <a:extLst>
                  <a:ext uri="{FF2B5EF4-FFF2-40B4-BE49-F238E27FC236}">
                    <a16:creationId xmlns:a16="http://schemas.microsoft.com/office/drawing/2014/main" id="{C698B0E2-EA75-795C-17A9-61360D339E65}"/>
                  </a:ext>
                </a:extLst>
              </p:cNvPr>
              <p:cNvSpPr txBox="1"/>
              <p:nvPr/>
            </p:nvSpPr>
            <p:spPr>
              <a:xfrm>
                <a:off x="7157780" y="5108847"/>
                <a:ext cx="74657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Canned</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6" name="TextBox 45">
                <a:extLst>
                  <a:ext uri="{FF2B5EF4-FFF2-40B4-BE49-F238E27FC236}">
                    <a16:creationId xmlns:a16="http://schemas.microsoft.com/office/drawing/2014/main" id="{D04501F2-DA0B-6BF0-0993-AC18F87F7D09}"/>
                  </a:ext>
                </a:extLst>
              </p:cNvPr>
              <p:cNvSpPr txBox="1"/>
              <p:nvPr/>
            </p:nvSpPr>
            <p:spPr>
              <a:xfrm>
                <a:off x="7324760" y="5828319"/>
                <a:ext cx="63564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Meat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7" name="TextBox 46">
                <a:extLst>
                  <a:ext uri="{FF2B5EF4-FFF2-40B4-BE49-F238E27FC236}">
                    <a16:creationId xmlns:a16="http://schemas.microsoft.com/office/drawing/2014/main" id="{9EA6ACE4-547C-FEC8-37C6-886307E0C500}"/>
                  </a:ext>
                </a:extLst>
              </p:cNvPr>
              <p:cNvSpPr txBox="1"/>
              <p:nvPr/>
            </p:nvSpPr>
            <p:spPr>
              <a:xfrm>
                <a:off x="7399946" y="3895540"/>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Jan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8" name="TextBox 47">
                <a:extLst>
                  <a:ext uri="{FF2B5EF4-FFF2-40B4-BE49-F238E27FC236}">
                    <a16:creationId xmlns:a16="http://schemas.microsoft.com/office/drawing/2014/main" id="{B767EA49-0697-1CF1-239F-FD09D1C1ED9F}"/>
                  </a:ext>
                </a:extLst>
              </p:cNvPr>
              <p:cNvSpPr txBox="1"/>
              <p:nvPr/>
            </p:nvSpPr>
            <p:spPr>
              <a:xfrm>
                <a:off x="7786430" y="365508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Feb</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9" name="TextBox 48">
                <a:extLst>
                  <a:ext uri="{FF2B5EF4-FFF2-40B4-BE49-F238E27FC236}">
                    <a16:creationId xmlns:a16="http://schemas.microsoft.com/office/drawing/2014/main" id="{B805D053-40FF-BEDE-6993-B4D6671569CD}"/>
                  </a:ext>
                </a:extLst>
              </p:cNvPr>
              <p:cNvSpPr txBox="1"/>
              <p:nvPr/>
            </p:nvSpPr>
            <p:spPr>
              <a:xfrm>
                <a:off x="8181501" y="3434649"/>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Mar</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2" name="TextBox 51">
                <a:extLst>
                  <a:ext uri="{FF2B5EF4-FFF2-40B4-BE49-F238E27FC236}">
                    <a16:creationId xmlns:a16="http://schemas.microsoft.com/office/drawing/2014/main" id="{9C19149A-A135-25B0-CCEC-F6242DCEFC7A}"/>
                  </a:ext>
                </a:extLst>
              </p:cNvPr>
              <p:cNvSpPr txBox="1"/>
              <p:nvPr/>
            </p:nvSpPr>
            <p:spPr>
              <a:xfrm>
                <a:off x="8148433" y="6675192"/>
                <a:ext cx="1691315" cy="402546"/>
              </a:xfrm>
              <a:prstGeom prst="rect">
                <a:avLst/>
              </a:prstGeom>
              <a:noFill/>
            </p:spPr>
            <p:txBody>
              <a:bodyPr wrap="square" rtlCol="0">
                <a:spAutoFit/>
              </a:bodyPr>
              <a:lstStyle/>
              <a:p>
                <a:pPr algn="ctr">
                  <a:lnSpc>
                    <a:spcPct val="120000"/>
                  </a:lnSpc>
                </a:pPr>
                <a:r>
                  <a:rPr lang="en-GB" b="1" dirty="0">
                    <a:latin typeface="+mj-lt"/>
                  </a:rPr>
                  <a:t>Store</a:t>
                </a:r>
              </a:p>
            </p:txBody>
          </p:sp>
          <p:sp>
            <p:nvSpPr>
              <p:cNvPr id="53" name="TextBox 52">
                <a:extLst>
                  <a:ext uri="{FF2B5EF4-FFF2-40B4-BE49-F238E27FC236}">
                    <a16:creationId xmlns:a16="http://schemas.microsoft.com/office/drawing/2014/main" id="{EFE71350-D11A-F565-E36D-41CFE2DD2830}"/>
                  </a:ext>
                </a:extLst>
              </p:cNvPr>
              <p:cNvSpPr txBox="1"/>
              <p:nvPr/>
            </p:nvSpPr>
            <p:spPr>
              <a:xfrm>
                <a:off x="8690313" y="6356417"/>
                <a:ext cx="747378"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London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4" name="TextBox 53">
                <a:extLst>
                  <a:ext uri="{FF2B5EF4-FFF2-40B4-BE49-F238E27FC236}">
                    <a16:creationId xmlns:a16="http://schemas.microsoft.com/office/drawing/2014/main" id="{C0AE0BA1-E9A6-CEC7-E72C-F648B6B78FFE}"/>
                  </a:ext>
                </a:extLst>
              </p:cNvPr>
              <p:cNvSpPr txBox="1"/>
              <p:nvPr/>
            </p:nvSpPr>
            <p:spPr>
              <a:xfrm>
                <a:off x="7868078" y="6341428"/>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Manch</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5" name="TextBox 54">
                <a:extLst>
                  <a:ext uri="{FF2B5EF4-FFF2-40B4-BE49-F238E27FC236}">
                    <a16:creationId xmlns:a16="http://schemas.microsoft.com/office/drawing/2014/main" id="{2537594A-241C-6BA1-7854-81D4A1C01E8E}"/>
                  </a:ext>
                </a:extLst>
              </p:cNvPr>
              <p:cNvSpPr txBox="1"/>
              <p:nvPr/>
            </p:nvSpPr>
            <p:spPr>
              <a:xfrm>
                <a:off x="9455930" y="635129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Bristol</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grpSp>
        <p:sp>
          <p:nvSpPr>
            <p:cNvPr id="57" name="TextBox 56">
              <a:extLst>
                <a:ext uri="{FF2B5EF4-FFF2-40B4-BE49-F238E27FC236}">
                  <a16:creationId xmlns:a16="http://schemas.microsoft.com/office/drawing/2014/main" id="{51FD2249-23E3-41A1-57C1-0C2B1BC47672}"/>
                </a:ext>
              </a:extLst>
            </p:cNvPr>
            <p:cNvSpPr txBox="1"/>
            <p:nvPr/>
          </p:nvSpPr>
          <p:spPr>
            <a:xfrm>
              <a:off x="6094428" y="1244942"/>
              <a:ext cx="6604621" cy="1067343"/>
            </a:xfrm>
            <a:prstGeom prst="rect">
              <a:avLst/>
            </a:prstGeom>
            <a:noFill/>
          </p:spPr>
          <p:txBody>
            <a:bodyPr wrap="square" rtlCol="0">
              <a:spAutoFit/>
            </a:bodyPr>
            <a:lstStyle/>
            <a:p>
              <a:pPr algn="ctr">
                <a:lnSpc>
                  <a:spcPct val="120000"/>
                </a:lnSpc>
              </a:pPr>
              <a:r>
                <a:rPr lang="en-GB" b="1" dirty="0">
                  <a:latin typeface="+mj-lt"/>
                </a:rPr>
                <a:t>Attribute: Total Sales</a:t>
              </a:r>
            </a:p>
            <a:p>
              <a:pPr algn="ctr">
                <a:lnSpc>
                  <a:spcPct val="120000"/>
                </a:lnSpc>
              </a:pPr>
              <a:r>
                <a:rPr lang="en-GB" b="1" dirty="0">
                  <a:solidFill>
                    <a:srgbClr val="161616"/>
                  </a:solidFill>
                  <a:latin typeface="+mj-lt"/>
                </a:rPr>
                <a:t>Dimensions: Date, Salesperson, Store</a:t>
              </a:r>
              <a:endParaRPr lang="en-US" dirty="0">
                <a:solidFill>
                  <a:srgbClr val="161616"/>
                </a:solidFill>
                <a:latin typeface="+mj-lt"/>
              </a:endParaRPr>
            </a:p>
            <a:p>
              <a:pPr>
                <a:lnSpc>
                  <a:spcPct val="120000"/>
                </a:lnSpc>
              </a:pPr>
              <a:endParaRPr lang="en-US" i="0" dirty="0">
                <a:solidFill>
                  <a:srgbClr val="161616"/>
                </a:solidFill>
                <a:effectLst/>
                <a:latin typeface="+mj-lt"/>
              </a:endParaRPr>
            </a:p>
          </p:txBody>
        </p:sp>
        <p:sp>
          <p:nvSpPr>
            <p:cNvPr id="58" name="TextBox 57">
              <a:extLst>
                <a:ext uri="{FF2B5EF4-FFF2-40B4-BE49-F238E27FC236}">
                  <a16:creationId xmlns:a16="http://schemas.microsoft.com/office/drawing/2014/main" id="{A8B5FB61-2DB2-2B94-0BAD-9A9EEF720075}"/>
                </a:ext>
              </a:extLst>
            </p:cNvPr>
            <p:cNvSpPr txBox="1"/>
            <p:nvPr/>
          </p:nvSpPr>
          <p:spPr>
            <a:xfrm>
              <a:off x="8555562" y="3002638"/>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59" name="TextBox 58">
              <a:extLst>
                <a:ext uri="{FF2B5EF4-FFF2-40B4-BE49-F238E27FC236}">
                  <a16:creationId xmlns:a16="http://schemas.microsoft.com/office/drawing/2014/main" id="{88E8FA22-6BD8-81FE-9BFB-154EC471C835}"/>
                </a:ext>
              </a:extLst>
            </p:cNvPr>
            <p:cNvSpPr txBox="1"/>
            <p:nvPr/>
          </p:nvSpPr>
          <p:spPr>
            <a:xfrm>
              <a:off x="9334571" y="3026825"/>
              <a:ext cx="571335" cy="281937"/>
            </a:xfrm>
            <a:prstGeom prst="rect">
              <a:avLst/>
            </a:prstGeom>
            <a:noFill/>
          </p:spPr>
          <p:txBody>
            <a:bodyPr wrap="square" rtlCol="0">
              <a:spAutoFit/>
            </a:bodyPr>
            <a:lstStyle/>
            <a:p>
              <a:pPr algn="ctr">
                <a:lnSpc>
                  <a:spcPct val="120000"/>
                </a:lnSpc>
              </a:pPr>
              <a:r>
                <a:rPr lang="en-GB" sz="1050" b="1" dirty="0">
                  <a:latin typeface="+mj-lt"/>
                </a:rPr>
                <a:t>26</a:t>
              </a:r>
              <a:endParaRPr lang="en-US" sz="900" i="0" dirty="0">
                <a:solidFill>
                  <a:srgbClr val="161616"/>
                </a:solidFill>
                <a:effectLst/>
                <a:latin typeface="+mj-lt"/>
              </a:endParaRPr>
            </a:p>
          </p:txBody>
        </p:sp>
        <p:sp>
          <p:nvSpPr>
            <p:cNvPr id="60" name="TextBox 59">
              <a:extLst>
                <a:ext uri="{FF2B5EF4-FFF2-40B4-BE49-F238E27FC236}">
                  <a16:creationId xmlns:a16="http://schemas.microsoft.com/office/drawing/2014/main" id="{29829971-49E4-6D54-F3C6-92F396BDCC6D}"/>
                </a:ext>
              </a:extLst>
            </p:cNvPr>
            <p:cNvSpPr txBox="1"/>
            <p:nvPr/>
          </p:nvSpPr>
          <p:spPr>
            <a:xfrm>
              <a:off x="10094303" y="3018310"/>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1" name="TextBox 60">
              <a:extLst>
                <a:ext uri="{FF2B5EF4-FFF2-40B4-BE49-F238E27FC236}">
                  <a16:creationId xmlns:a16="http://schemas.microsoft.com/office/drawing/2014/main" id="{45006700-A4A1-A4F3-B65E-6000126B4C1D}"/>
                </a:ext>
              </a:extLst>
            </p:cNvPr>
            <p:cNvSpPr txBox="1"/>
            <p:nvPr/>
          </p:nvSpPr>
          <p:spPr>
            <a:xfrm>
              <a:off x="10438026" y="4073158"/>
              <a:ext cx="571335" cy="281937"/>
            </a:xfrm>
            <a:prstGeom prst="rect">
              <a:avLst/>
            </a:prstGeom>
            <a:noFill/>
          </p:spPr>
          <p:txBody>
            <a:bodyPr wrap="square" rtlCol="0">
              <a:spAutoFit/>
            </a:bodyPr>
            <a:lstStyle/>
            <a:p>
              <a:pPr algn="ctr">
                <a:lnSpc>
                  <a:spcPct val="120000"/>
                </a:lnSpc>
              </a:pPr>
              <a:r>
                <a:rPr lang="en-GB" sz="1050" b="1" dirty="0">
                  <a:latin typeface="+mj-lt"/>
                </a:rPr>
                <a:t>18</a:t>
              </a:r>
              <a:endParaRPr lang="en-US" sz="900" i="0" dirty="0">
                <a:solidFill>
                  <a:srgbClr val="161616"/>
                </a:solidFill>
                <a:effectLst/>
                <a:latin typeface="+mj-lt"/>
              </a:endParaRPr>
            </a:p>
          </p:txBody>
        </p:sp>
        <p:sp>
          <p:nvSpPr>
            <p:cNvPr id="62" name="TextBox 61">
              <a:extLst>
                <a:ext uri="{FF2B5EF4-FFF2-40B4-BE49-F238E27FC236}">
                  <a16:creationId xmlns:a16="http://schemas.microsoft.com/office/drawing/2014/main" id="{98EA2CB1-4442-E16C-4CF3-EBBA5A8FCB1B}"/>
                </a:ext>
              </a:extLst>
            </p:cNvPr>
            <p:cNvSpPr txBox="1"/>
            <p:nvPr/>
          </p:nvSpPr>
          <p:spPr>
            <a:xfrm>
              <a:off x="10416772" y="3448147"/>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3" name="TextBox 62">
              <a:extLst>
                <a:ext uri="{FF2B5EF4-FFF2-40B4-BE49-F238E27FC236}">
                  <a16:creationId xmlns:a16="http://schemas.microsoft.com/office/drawing/2014/main" id="{6DC28991-CDF4-78ED-9919-B1E08B5F1BF2}"/>
                </a:ext>
              </a:extLst>
            </p:cNvPr>
            <p:cNvSpPr txBox="1"/>
            <p:nvPr/>
          </p:nvSpPr>
          <p:spPr>
            <a:xfrm>
              <a:off x="10433398" y="4732584"/>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64" name="TextBox 63">
              <a:extLst>
                <a:ext uri="{FF2B5EF4-FFF2-40B4-BE49-F238E27FC236}">
                  <a16:creationId xmlns:a16="http://schemas.microsoft.com/office/drawing/2014/main" id="{41566A7C-AD29-7B02-DF66-6F2957A29F62}"/>
                </a:ext>
              </a:extLst>
            </p:cNvPr>
            <p:cNvSpPr txBox="1"/>
            <p:nvPr/>
          </p:nvSpPr>
          <p:spPr>
            <a:xfrm>
              <a:off x="10818916" y="4609151"/>
              <a:ext cx="571335" cy="281937"/>
            </a:xfrm>
            <a:prstGeom prst="rect">
              <a:avLst/>
            </a:prstGeom>
            <a:noFill/>
          </p:spPr>
          <p:txBody>
            <a:bodyPr wrap="square" rtlCol="0">
              <a:spAutoFit/>
            </a:bodyPr>
            <a:lstStyle/>
            <a:p>
              <a:pPr algn="ctr">
                <a:lnSpc>
                  <a:spcPct val="120000"/>
                </a:lnSpc>
              </a:pPr>
              <a:r>
                <a:rPr lang="en-GB" sz="1050" b="1" dirty="0">
                  <a:latin typeface="+mj-lt"/>
                </a:rPr>
                <a:t>23</a:t>
              </a:r>
              <a:endParaRPr lang="en-US" sz="900" i="0" dirty="0">
                <a:solidFill>
                  <a:srgbClr val="161616"/>
                </a:solidFill>
                <a:effectLst/>
                <a:latin typeface="+mj-lt"/>
              </a:endParaRPr>
            </a:p>
          </p:txBody>
        </p:sp>
        <p:sp>
          <p:nvSpPr>
            <p:cNvPr id="65" name="TextBox 64">
              <a:extLst>
                <a:ext uri="{FF2B5EF4-FFF2-40B4-BE49-F238E27FC236}">
                  <a16:creationId xmlns:a16="http://schemas.microsoft.com/office/drawing/2014/main" id="{7C074D50-EC0E-E30E-50A3-F72A732F7655}"/>
                </a:ext>
              </a:extLst>
            </p:cNvPr>
            <p:cNvSpPr txBox="1"/>
            <p:nvPr/>
          </p:nvSpPr>
          <p:spPr>
            <a:xfrm>
              <a:off x="11163369" y="4430425"/>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6" name="TextBox 65">
              <a:extLst>
                <a:ext uri="{FF2B5EF4-FFF2-40B4-BE49-F238E27FC236}">
                  <a16:creationId xmlns:a16="http://schemas.microsoft.com/office/drawing/2014/main" id="{23D08616-E19C-1137-68D1-382E2ABBF2A6}"/>
                </a:ext>
              </a:extLst>
            </p:cNvPr>
            <p:cNvSpPr txBox="1"/>
            <p:nvPr/>
          </p:nvSpPr>
          <p:spPr>
            <a:xfrm>
              <a:off x="10834460" y="3932189"/>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7" name="TextBox 66">
              <a:extLst>
                <a:ext uri="{FF2B5EF4-FFF2-40B4-BE49-F238E27FC236}">
                  <a16:creationId xmlns:a16="http://schemas.microsoft.com/office/drawing/2014/main" id="{1F2C1BA2-F39B-3251-D21F-F62D980E0D59}"/>
                </a:ext>
              </a:extLst>
            </p:cNvPr>
            <p:cNvSpPr txBox="1"/>
            <p:nvPr/>
          </p:nvSpPr>
          <p:spPr>
            <a:xfrm>
              <a:off x="9284826" y="2625728"/>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8" name="TextBox 67">
              <a:extLst>
                <a:ext uri="{FF2B5EF4-FFF2-40B4-BE49-F238E27FC236}">
                  <a16:creationId xmlns:a16="http://schemas.microsoft.com/office/drawing/2014/main" id="{33FD9DB0-52F9-DD01-A1F2-5681BB791BFF}"/>
                </a:ext>
              </a:extLst>
            </p:cNvPr>
            <p:cNvSpPr txBox="1"/>
            <p:nvPr/>
          </p:nvSpPr>
          <p:spPr>
            <a:xfrm>
              <a:off x="9019958" y="277425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69" name="TextBox 68">
              <a:extLst>
                <a:ext uri="{FF2B5EF4-FFF2-40B4-BE49-F238E27FC236}">
                  <a16:creationId xmlns:a16="http://schemas.microsoft.com/office/drawing/2014/main" id="{18FABDA1-18A4-8ECA-EB41-F5DE7C92F21B}"/>
                </a:ext>
              </a:extLst>
            </p:cNvPr>
            <p:cNvSpPr txBox="1"/>
            <p:nvPr/>
          </p:nvSpPr>
          <p:spPr>
            <a:xfrm>
              <a:off x="11170094" y="373276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70" name="TextBox 69">
              <a:extLst>
                <a:ext uri="{FF2B5EF4-FFF2-40B4-BE49-F238E27FC236}">
                  <a16:creationId xmlns:a16="http://schemas.microsoft.com/office/drawing/2014/main" id="{F9DACEF6-A348-9A8F-039C-B488A92D3F15}"/>
                </a:ext>
              </a:extLst>
            </p:cNvPr>
            <p:cNvSpPr txBox="1"/>
            <p:nvPr/>
          </p:nvSpPr>
          <p:spPr>
            <a:xfrm>
              <a:off x="9683053" y="2788447"/>
              <a:ext cx="571335" cy="281937"/>
            </a:xfrm>
            <a:prstGeom prst="rect">
              <a:avLst/>
            </a:prstGeom>
            <a:noFill/>
          </p:spPr>
          <p:txBody>
            <a:bodyPr wrap="square" rtlCol="0">
              <a:spAutoFit/>
            </a:bodyPr>
            <a:lstStyle/>
            <a:p>
              <a:pPr algn="ctr">
                <a:lnSpc>
                  <a:spcPct val="120000"/>
                </a:lnSpc>
              </a:pPr>
              <a:r>
                <a:rPr lang="en-GB" sz="1050" b="1" dirty="0">
                  <a:latin typeface="+mj-lt"/>
                </a:rPr>
                <a:t>9</a:t>
              </a:r>
              <a:endParaRPr lang="en-US" sz="900" i="0" dirty="0">
                <a:solidFill>
                  <a:srgbClr val="161616"/>
                </a:solidFill>
                <a:effectLst/>
                <a:latin typeface="+mj-lt"/>
              </a:endParaRPr>
            </a:p>
          </p:txBody>
        </p:sp>
        <p:sp>
          <p:nvSpPr>
            <p:cNvPr id="71" name="TextBox 70">
              <a:extLst>
                <a:ext uri="{FF2B5EF4-FFF2-40B4-BE49-F238E27FC236}">
                  <a16:creationId xmlns:a16="http://schemas.microsoft.com/office/drawing/2014/main" id="{B2994C29-41EB-2ABC-1954-B00AA3F82DA4}"/>
                </a:ext>
              </a:extLst>
            </p:cNvPr>
            <p:cNvSpPr txBox="1"/>
            <p:nvPr/>
          </p:nvSpPr>
          <p:spPr>
            <a:xfrm>
              <a:off x="11132652" y="3037426"/>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2" name="TextBox 71">
              <a:extLst>
                <a:ext uri="{FF2B5EF4-FFF2-40B4-BE49-F238E27FC236}">
                  <a16:creationId xmlns:a16="http://schemas.microsoft.com/office/drawing/2014/main" id="{C9807194-BC58-2EFC-DE92-7948AF2DD487}"/>
                </a:ext>
              </a:extLst>
            </p:cNvPr>
            <p:cNvSpPr txBox="1"/>
            <p:nvPr/>
          </p:nvSpPr>
          <p:spPr>
            <a:xfrm>
              <a:off x="10806190" y="2616140"/>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3" name="TextBox 72">
              <a:extLst>
                <a:ext uri="{FF2B5EF4-FFF2-40B4-BE49-F238E27FC236}">
                  <a16:creationId xmlns:a16="http://schemas.microsoft.com/office/drawing/2014/main" id="{A73F1043-768F-C6E3-3255-866D009B2401}"/>
                </a:ext>
              </a:extLst>
            </p:cNvPr>
            <p:cNvSpPr txBox="1"/>
            <p:nvPr/>
          </p:nvSpPr>
          <p:spPr>
            <a:xfrm>
              <a:off x="10818916" y="3245033"/>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4" name="TextBox 73">
              <a:extLst>
                <a:ext uri="{FF2B5EF4-FFF2-40B4-BE49-F238E27FC236}">
                  <a16:creationId xmlns:a16="http://schemas.microsoft.com/office/drawing/2014/main" id="{EEAA2767-342E-7A63-0781-5CE07AC2E8C2}"/>
                </a:ext>
              </a:extLst>
            </p:cNvPr>
            <p:cNvSpPr txBox="1"/>
            <p:nvPr/>
          </p:nvSpPr>
          <p:spPr>
            <a:xfrm>
              <a:off x="10535472" y="2801409"/>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5" name="TextBox 74">
              <a:extLst>
                <a:ext uri="{FF2B5EF4-FFF2-40B4-BE49-F238E27FC236}">
                  <a16:creationId xmlns:a16="http://schemas.microsoft.com/office/drawing/2014/main" id="{122500CF-7D79-E94E-98C2-79DF39CDB31D}"/>
                </a:ext>
              </a:extLst>
            </p:cNvPr>
            <p:cNvSpPr txBox="1"/>
            <p:nvPr/>
          </p:nvSpPr>
          <p:spPr>
            <a:xfrm>
              <a:off x="10068756" y="2588876"/>
              <a:ext cx="571335" cy="273280"/>
            </a:xfrm>
            <a:prstGeom prst="rect">
              <a:avLst/>
            </a:prstGeom>
            <a:noFill/>
          </p:spPr>
          <p:txBody>
            <a:bodyPr wrap="square" rtlCol="0">
              <a:spAutoFit/>
            </a:bodyPr>
            <a:lstStyle/>
            <a:p>
              <a:pPr algn="ctr">
                <a:lnSpc>
                  <a:spcPct val="120000"/>
                </a:lnSpc>
              </a:pPr>
              <a:r>
                <a:rPr lang="en-GB" sz="1050" b="1" dirty="0">
                  <a:solidFill>
                    <a:srgbClr val="161616"/>
                  </a:solidFill>
                  <a:latin typeface="+mj-lt"/>
                </a:rPr>
                <a:t>14</a:t>
              </a:r>
              <a:endParaRPr lang="en-US" sz="900" i="0" dirty="0">
                <a:solidFill>
                  <a:srgbClr val="161616"/>
                </a:solidFill>
                <a:effectLst/>
                <a:latin typeface="+mj-lt"/>
              </a:endParaRPr>
            </a:p>
          </p:txBody>
        </p:sp>
      </p:grpSp>
    </p:spTree>
    <p:extLst>
      <p:ext uri="{BB962C8B-B14F-4D97-AF65-F5344CB8AC3E}">
        <p14:creationId xmlns:p14="http://schemas.microsoft.com/office/powerpoint/2010/main" val="19642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8781289" cy="2401876"/>
          </a:xfrm>
          <a:prstGeom prst="rect">
            <a:avLst/>
          </a:prstGeom>
          <a:noFill/>
        </p:spPr>
        <p:txBody>
          <a:bodyPr wrap="square" rtlCol="0">
            <a:spAutoFit/>
          </a:bodyPr>
          <a:lstStyle/>
          <a:p>
            <a:pPr>
              <a:lnSpc>
                <a:spcPct val="120000"/>
              </a:lnSpc>
            </a:pPr>
            <a:r>
              <a:rPr lang="en-US" sz="1400" b="1" i="0" dirty="0">
                <a:solidFill>
                  <a:srgbClr val="161616"/>
                </a:solidFill>
                <a:effectLst/>
                <a:latin typeface="+mj-lt"/>
              </a:rPr>
              <a:t>Azure SQL</a:t>
            </a:r>
          </a:p>
          <a:p>
            <a:pPr marL="285750" indent="-285750">
              <a:lnSpc>
                <a:spcPct val="120000"/>
              </a:lnSpc>
              <a:buFontTx/>
              <a:buChar char="-"/>
            </a:pPr>
            <a:r>
              <a:rPr lang="en-US" sz="1400" i="0" dirty="0">
                <a:solidFill>
                  <a:srgbClr val="161616"/>
                </a:solidFill>
                <a:effectLst/>
                <a:latin typeface="+mj-lt"/>
              </a:rPr>
              <a:t>Azure SQL Database – a fully managed platform-as-a-service (PaaS) database hosted in Azure.</a:t>
            </a:r>
          </a:p>
          <a:p>
            <a:pPr marL="285750" indent="-285750">
              <a:lnSpc>
                <a:spcPct val="120000"/>
              </a:lnSpc>
              <a:buFontTx/>
              <a:buChar char="-"/>
            </a:pPr>
            <a:r>
              <a:rPr lang="en-US" sz="1400" i="0" dirty="0">
                <a:solidFill>
                  <a:srgbClr val="161616"/>
                </a:solidFill>
                <a:effectLst/>
                <a:latin typeface="+mj-lt"/>
              </a:rPr>
              <a:t>Azure SQL Managed Instance – a hosted instance of SQL Server with automated maintenance, which allows more flexible configuration than Azure SQL DB but with more administrative responsibility for the owner.</a:t>
            </a:r>
          </a:p>
          <a:p>
            <a:pPr marL="285750" indent="-285750">
              <a:lnSpc>
                <a:spcPct val="120000"/>
              </a:lnSpc>
              <a:buFontTx/>
              <a:buChar char="-"/>
            </a:pPr>
            <a:r>
              <a:rPr lang="en-US" sz="1400" i="0" dirty="0">
                <a:solidFill>
                  <a:srgbClr val="161616"/>
                </a:solidFill>
                <a:effectLst/>
                <a:latin typeface="+mj-lt"/>
              </a:rPr>
              <a:t>Azure SQL VM – a virtual machine with an installation of SQL Server, allowing maximum configurability with full management responsibility.</a:t>
            </a: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285750" indent="-285750">
              <a:lnSpc>
                <a:spcPct val="120000"/>
              </a:lnSpc>
              <a:buFontTx/>
              <a:buChar char="-"/>
            </a:pPr>
            <a:endParaRPr lang="en-US" sz="1400" i="0" dirty="0">
              <a:solidFill>
                <a:srgbClr val="161616"/>
              </a:solidFill>
              <a:effectLst/>
              <a:latin typeface="+mj-lt"/>
            </a:endParaRPr>
          </a:p>
        </p:txBody>
      </p:sp>
      <p:sp>
        <p:nvSpPr>
          <p:cNvPr id="35" name="Arrow: Right 34">
            <a:extLst>
              <a:ext uri="{FF2B5EF4-FFF2-40B4-BE49-F238E27FC236}">
                <a16:creationId xmlns:a16="http://schemas.microsoft.com/office/drawing/2014/main" id="{FFAADDB7-3CFC-324A-8778-9A90CDEE88BA}"/>
              </a:ext>
            </a:extLst>
          </p:cNvPr>
          <p:cNvSpPr/>
          <p:nvPr/>
        </p:nvSpPr>
        <p:spPr>
          <a:xfrm>
            <a:off x="2987376" y="3159278"/>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42" name="Group 41">
            <a:extLst>
              <a:ext uri="{FF2B5EF4-FFF2-40B4-BE49-F238E27FC236}">
                <a16:creationId xmlns:a16="http://schemas.microsoft.com/office/drawing/2014/main" id="{29614AB5-652E-EBAC-698F-97A8D56CA0B2}"/>
              </a:ext>
            </a:extLst>
          </p:cNvPr>
          <p:cNvGrpSpPr/>
          <p:nvPr/>
        </p:nvGrpSpPr>
        <p:grpSpPr>
          <a:xfrm>
            <a:off x="5772208" y="3429000"/>
            <a:ext cx="1202076" cy="1459777"/>
            <a:chOff x="909265" y="2712378"/>
            <a:chExt cx="1202076" cy="1459777"/>
          </a:xfrm>
        </p:grpSpPr>
        <p:sp>
          <p:nvSpPr>
            <p:cNvPr id="50" name="Oval 49">
              <a:extLst>
                <a:ext uri="{FF2B5EF4-FFF2-40B4-BE49-F238E27FC236}">
                  <a16:creationId xmlns:a16="http://schemas.microsoft.com/office/drawing/2014/main" id="{652918FC-E556-14CE-6FDE-66A0A8BEF3DC}"/>
                </a:ext>
              </a:extLst>
            </p:cNvPr>
            <p:cNvSpPr/>
            <p:nvPr/>
          </p:nvSpPr>
          <p:spPr>
            <a:xfrm>
              <a:off x="914402" y="2712378"/>
              <a:ext cx="1191800" cy="390418"/>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a:extLst>
                <a:ext uri="{FF2B5EF4-FFF2-40B4-BE49-F238E27FC236}">
                  <a16:creationId xmlns:a16="http://schemas.microsoft.com/office/drawing/2014/main" id="{20619B5D-F60D-DCE1-342F-50965BFE6F93}"/>
                </a:ext>
              </a:extLst>
            </p:cNvPr>
            <p:cNvCxnSpPr/>
            <p:nvPr/>
          </p:nvCxnSpPr>
          <p:spPr>
            <a:xfrm>
              <a:off x="9144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6AACB1-7733-DF2F-0C65-2C524E4FA775}"/>
                </a:ext>
              </a:extLst>
            </p:cNvPr>
            <p:cNvCxnSpPr/>
            <p:nvPr/>
          </p:nvCxnSpPr>
          <p:spPr>
            <a:xfrm>
              <a:off x="21062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Freeform: Shape 76">
              <a:extLst>
                <a:ext uri="{FF2B5EF4-FFF2-40B4-BE49-F238E27FC236}">
                  <a16:creationId xmlns:a16="http://schemas.microsoft.com/office/drawing/2014/main" id="{287FE964-144C-3EEA-EED6-8556D8E2F25A}"/>
                </a:ext>
              </a:extLst>
            </p:cNvPr>
            <p:cNvSpPr/>
            <p:nvPr/>
          </p:nvSpPr>
          <p:spPr>
            <a:xfrm>
              <a:off x="909265" y="4015284"/>
              <a:ext cx="1202076" cy="156871"/>
            </a:xfrm>
            <a:custGeom>
              <a:avLst/>
              <a:gdLst>
                <a:gd name="connsiteX0" fmla="*/ 0 w 1202076"/>
                <a:gd name="connsiteY0" fmla="*/ 0 h 156871"/>
                <a:gd name="connsiteX1" fmla="*/ 472611 w 1202076"/>
                <a:gd name="connsiteY1" fmla="*/ 154112 h 156871"/>
                <a:gd name="connsiteX2" fmla="*/ 976045 w 1202076"/>
                <a:gd name="connsiteY2" fmla="*/ 92467 h 156871"/>
                <a:gd name="connsiteX3" fmla="*/ 1202076 w 1202076"/>
                <a:gd name="connsiteY3" fmla="*/ 10274 h 156871"/>
              </a:gdLst>
              <a:ahLst/>
              <a:cxnLst>
                <a:cxn ang="0">
                  <a:pos x="connsiteX0" y="connsiteY0"/>
                </a:cxn>
                <a:cxn ang="0">
                  <a:pos x="connsiteX1" y="connsiteY1"/>
                </a:cxn>
                <a:cxn ang="0">
                  <a:pos x="connsiteX2" y="connsiteY2"/>
                </a:cxn>
                <a:cxn ang="0">
                  <a:pos x="connsiteX3" y="connsiteY3"/>
                </a:cxn>
              </a:cxnLst>
              <a:rect l="l" t="t" r="r" b="b"/>
              <a:pathLst>
                <a:path w="1202076" h="156871">
                  <a:moveTo>
                    <a:pt x="0" y="0"/>
                  </a:moveTo>
                  <a:cubicBezTo>
                    <a:pt x="154968" y="69350"/>
                    <a:pt x="309937" y="138701"/>
                    <a:pt x="472611" y="154112"/>
                  </a:cubicBezTo>
                  <a:cubicBezTo>
                    <a:pt x="635285" y="169523"/>
                    <a:pt x="854468" y="116440"/>
                    <a:pt x="976045" y="92467"/>
                  </a:cubicBezTo>
                  <a:cubicBezTo>
                    <a:pt x="1097622" y="68494"/>
                    <a:pt x="1149849" y="39384"/>
                    <a:pt x="1202076" y="10274"/>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8" name="TextBox 77">
            <a:extLst>
              <a:ext uri="{FF2B5EF4-FFF2-40B4-BE49-F238E27FC236}">
                <a16:creationId xmlns:a16="http://schemas.microsoft.com/office/drawing/2014/main" id="{7E1AA221-EA68-3A15-9FB7-12979C6F0663}"/>
              </a:ext>
            </a:extLst>
          </p:cNvPr>
          <p:cNvSpPr txBox="1"/>
          <p:nvPr/>
        </p:nvSpPr>
        <p:spPr>
          <a:xfrm>
            <a:off x="1324358" y="342198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sp>
        <p:nvSpPr>
          <p:cNvPr id="79" name="TextBox 78">
            <a:extLst>
              <a:ext uri="{FF2B5EF4-FFF2-40B4-BE49-F238E27FC236}">
                <a16:creationId xmlns:a16="http://schemas.microsoft.com/office/drawing/2014/main" id="{203A0EA3-F497-C271-35F4-02E8108173F4}"/>
              </a:ext>
            </a:extLst>
          </p:cNvPr>
          <p:cNvSpPr txBox="1"/>
          <p:nvPr/>
        </p:nvSpPr>
        <p:spPr>
          <a:xfrm>
            <a:off x="3398186" y="3327663"/>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80" name="TextBox 79">
            <a:extLst>
              <a:ext uri="{FF2B5EF4-FFF2-40B4-BE49-F238E27FC236}">
                <a16:creationId xmlns:a16="http://schemas.microsoft.com/office/drawing/2014/main" id="{CB1A3136-C012-10CF-E38E-806687E42E3C}"/>
              </a:ext>
            </a:extLst>
          </p:cNvPr>
          <p:cNvSpPr txBox="1"/>
          <p:nvPr/>
        </p:nvSpPr>
        <p:spPr>
          <a:xfrm>
            <a:off x="5782483" y="396710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Warehouse</a:t>
            </a:r>
            <a:endParaRPr lang="en-US" sz="1400" i="0" dirty="0">
              <a:solidFill>
                <a:srgbClr val="161616"/>
              </a:solidFill>
              <a:effectLst/>
              <a:latin typeface="+mj-lt"/>
            </a:endParaRPr>
          </a:p>
        </p:txBody>
      </p:sp>
      <p:sp>
        <p:nvSpPr>
          <p:cNvPr id="82" name="Arrow: Right 81">
            <a:extLst>
              <a:ext uri="{FF2B5EF4-FFF2-40B4-BE49-F238E27FC236}">
                <a16:creationId xmlns:a16="http://schemas.microsoft.com/office/drawing/2014/main" id="{1193801A-64F3-748C-3F43-7F467727F8E4}"/>
              </a:ext>
            </a:extLst>
          </p:cNvPr>
          <p:cNvSpPr/>
          <p:nvPr/>
        </p:nvSpPr>
        <p:spPr>
          <a:xfrm>
            <a:off x="7570722" y="3731046"/>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8" name="TextBox 87">
            <a:extLst>
              <a:ext uri="{FF2B5EF4-FFF2-40B4-BE49-F238E27FC236}">
                <a16:creationId xmlns:a16="http://schemas.microsoft.com/office/drawing/2014/main" id="{F97AE899-1A34-632E-9AD8-B8ED5EC814DF}"/>
              </a:ext>
            </a:extLst>
          </p:cNvPr>
          <p:cNvSpPr txBox="1"/>
          <p:nvPr/>
        </p:nvSpPr>
        <p:spPr>
          <a:xfrm>
            <a:off x="1316201" y="4632634"/>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pic>
        <p:nvPicPr>
          <p:cNvPr id="94" name="Picture 93">
            <a:extLst>
              <a:ext uri="{FF2B5EF4-FFF2-40B4-BE49-F238E27FC236}">
                <a16:creationId xmlns:a16="http://schemas.microsoft.com/office/drawing/2014/main" id="{1712390D-1843-2202-D05B-62133FAC1DC7}"/>
              </a:ext>
            </a:extLst>
          </p:cNvPr>
          <p:cNvPicPr>
            <a:picLocks noChangeAspect="1"/>
          </p:cNvPicPr>
          <p:nvPr/>
        </p:nvPicPr>
        <p:blipFill>
          <a:blip r:embed="rId3"/>
          <a:stretch>
            <a:fillRect/>
          </a:stretch>
        </p:blipFill>
        <p:spPr>
          <a:xfrm>
            <a:off x="1269107" y="3159278"/>
            <a:ext cx="1225402" cy="946831"/>
          </a:xfrm>
          <a:prstGeom prst="rect">
            <a:avLst/>
          </a:prstGeom>
        </p:spPr>
      </p:pic>
      <p:pic>
        <p:nvPicPr>
          <p:cNvPr id="95" name="Picture 94">
            <a:extLst>
              <a:ext uri="{FF2B5EF4-FFF2-40B4-BE49-F238E27FC236}">
                <a16:creationId xmlns:a16="http://schemas.microsoft.com/office/drawing/2014/main" id="{5E0FFDD2-18DD-BCD0-DBC1-C44298FEEBC5}"/>
              </a:ext>
            </a:extLst>
          </p:cNvPr>
          <p:cNvPicPr>
            <a:picLocks noChangeAspect="1"/>
          </p:cNvPicPr>
          <p:nvPr/>
        </p:nvPicPr>
        <p:blipFill>
          <a:blip r:embed="rId3"/>
          <a:stretch>
            <a:fillRect/>
          </a:stretch>
        </p:blipFill>
        <p:spPr>
          <a:xfrm>
            <a:off x="1260951" y="4362907"/>
            <a:ext cx="1225402" cy="946831"/>
          </a:xfrm>
          <a:prstGeom prst="rect">
            <a:avLst/>
          </a:prstGeom>
        </p:spPr>
      </p:pic>
      <p:sp>
        <p:nvSpPr>
          <p:cNvPr id="96" name="Arrow: Right 95">
            <a:extLst>
              <a:ext uri="{FF2B5EF4-FFF2-40B4-BE49-F238E27FC236}">
                <a16:creationId xmlns:a16="http://schemas.microsoft.com/office/drawing/2014/main" id="{4CE2A934-C1C5-ED96-5A6A-2A2ACD315C18}"/>
              </a:ext>
            </a:extLst>
          </p:cNvPr>
          <p:cNvSpPr/>
          <p:nvPr/>
        </p:nvSpPr>
        <p:spPr>
          <a:xfrm>
            <a:off x="2987376" y="4495019"/>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7" name="TextBox 96">
            <a:extLst>
              <a:ext uri="{FF2B5EF4-FFF2-40B4-BE49-F238E27FC236}">
                <a16:creationId xmlns:a16="http://schemas.microsoft.com/office/drawing/2014/main" id="{C685A7CA-5A04-E389-B74B-2150B2578263}"/>
              </a:ext>
            </a:extLst>
          </p:cNvPr>
          <p:cNvSpPr txBox="1"/>
          <p:nvPr/>
        </p:nvSpPr>
        <p:spPr>
          <a:xfrm>
            <a:off x="3398186" y="4663404"/>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98" name="Rectangle: Beveled 97">
            <a:extLst>
              <a:ext uri="{FF2B5EF4-FFF2-40B4-BE49-F238E27FC236}">
                <a16:creationId xmlns:a16="http://schemas.microsoft.com/office/drawing/2014/main" id="{379AA172-73B6-4A0D-669D-647697DB11EC}"/>
              </a:ext>
            </a:extLst>
          </p:cNvPr>
          <p:cNvSpPr/>
          <p:nvPr/>
        </p:nvSpPr>
        <p:spPr>
          <a:xfrm>
            <a:off x="10243445" y="3429000"/>
            <a:ext cx="1375208" cy="1264568"/>
          </a:xfrm>
          <a:prstGeom prst="bevel">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99" name="TextBox 98">
            <a:extLst>
              <a:ext uri="{FF2B5EF4-FFF2-40B4-BE49-F238E27FC236}">
                <a16:creationId xmlns:a16="http://schemas.microsoft.com/office/drawing/2014/main" id="{20F5AA60-1370-ED9A-F675-50FB2CA48B9D}"/>
              </a:ext>
            </a:extLst>
          </p:cNvPr>
          <p:cNvSpPr txBox="1"/>
          <p:nvPr/>
        </p:nvSpPr>
        <p:spPr>
          <a:xfrm>
            <a:off x="10373598" y="3738751"/>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Power BI Dashboard</a:t>
            </a:r>
            <a:endParaRPr lang="en-US" sz="1400" i="0" dirty="0">
              <a:solidFill>
                <a:srgbClr val="161616"/>
              </a:solidFill>
              <a:effectLst/>
              <a:latin typeface="+mj-lt"/>
            </a:endParaRPr>
          </a:p>
        </p:txBody>
      </p:sp>
      <p:sp>
        <p:nvSpPr>
          <p:cNvPr id="100" name="TextBox 99">
            <a:extLst>
              <a:ext uri="{FF2B5EF4-FFF2-40B4-BE49-F238E27FC236}">
                <a16:creationId xmlns:a16="http://schemas.microsoft.com/office/drawing/2014/main" id="{735D6BDA-89A2-EF01-AB47-B0C241FEB014}"/>
              </a:ext>
            </a:extLst>
          </p:cNvPr>
          <p:cNvSpPr txBox="1"/>
          <p:nvPr/>
        </p:nvSpPr>
        <p:spPr>
          <a:xfrm>
            <a:off x="1200407" y="5757112"/>
            <a:ext cx="1346487"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Database Administrator</a:t>
            </a:r>
            <a:endParaRPr lang="en-US" sz="1400" i="0" dirty="0">
              <a:solidFill>
                <a:srgbClr val="161616"/>
              </a:solidFill>
              <a:effectLst/>
              <a:latin typeface="+mj-lt"/>
            </a:endParaRPr>
          </a:p>
        </p:txBody>
      </p:sp>
      <p:sp>
        <p:nvSpPr>
          <p:cNvPr id="101" name="TextBox 100">
            <a:extLst>
              <a:ext uri="{FF2B5EF4-FFF2-40B4-BE49-F238E27FC236}">
                <a16:creationId xmlns:a16="http://schemas.microsoft.com/office/drawing/2014/main" id="{75804A38-0531-AAAE-1D23-BC1C098F30FF}"/>
              </a:ext>
            </a:extLst>
          </p:cNvPr>
          <p:cNvSpPr txBox="1"/>
          <p:nvPr/>
        </p:nvSpPr>
        <p:spPr>
          <a:xfrm>
            <a:off x="4313885" y="6068845"/>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Engineer</a:t>
            </a:r>
            <a:endParaRPr lang="en-US" sz="1400" i="0" dirty="0">
              <a:solidFill>
                <a:srgbClr val="161616"/>
              </a:solidFill>
              <a:effectLst/>
              <a:latin typeface="+mj-lt"/>
            </a:endParaRPr>
          </a:p>
        </p:txBody>
      </p:sp>
      <p:sp>
        <p:nvSpPr>
          <p:cNvPr id="102" name="TextBox 101">
            <a:extLst>
              <a:ext uri="{FF2B5EF4-FFF2-40B4-BE49-F238E27FC236}">
                <a16:creationId xmlns:a16="http://schemas.microsoft.com/office/drawing/2014/main" id="{02DFE592-7FEF-9BBF-AE84-C3FD4DC553E7}"/>
              </a:ext>
            </a:extLst>
          </p:cNvPr>
          <p:cNvSpPr txBox="1"/>
          <p:nvPr/>
        </p:nvSpPr>
        <p:spPr>
          <a:xfrm>
            <a:off x="8913051" y="6053187"/>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Analyst</a:t>
            </a:r>
            <a:endParaRPr lang="en-US" sz="1400" i="0" dirty="0">
              <a:solidFill>
                <a:srgbClr val="161616"/>
              </a:solidFill>
              <a:effectLst/>
              <a:latin typeface="+mj-lt"/>
            </a:endParaRPr>
          </a:p>
        </p:txBody>
      </p:sp>
      <p:sp>
        <p:nvSpPr>
          <p:cNvPr id="103" name="Left Brace 102">
            <a:extLst>
              <a:ext uri="{FF2B5EF4-FFF2-40B4-BE49-F238E27FC236}">
                <a16:creationId xmlns:a16="http://schemas.microsoft.com/office/drawing/2014/main" id="{159467D8-BF23-7A4D-9630-C40A5B9751C6}"/>
              </a:ext>
            </a:extLst>
          </p:cNvPr>
          <p:cNvSpPr/>
          <p:nvPr/>
        </p:nvSpPr>
        <p:spPr>
          <a:xfrm rot="16200000">
            <a:off x="1671534" y="5025520"/>
            <a:ext cx="324112" cy="1262093"/>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4" name="Left Brace 103">
            <a:extLst>
              <a:ext uri="{FF2B5EF4-FFF2-40B4-BE49-F238E27FC236}">
                <a16:creationId xmlns:a16="http://schemas.microsoft.com/office/drawing/2014/main" id="{F0C0E366-159A-F8F5-3DF8-B18EEF3965F9}"/>
              </a:ext>
            </a:extLst>
          </p:cNvPr>
          <p:cNvSpPr/>
          <p:nvPr/>
        </p:nvSpPr>
        <p:spPr>
          <a:xfrm rot="16200000">
            <a:off x="4743331" y="3706741"/>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5" name="Left Brace 104">
            <a:extLst>
              <a:ext uri="{FF2B5EF4-FFF2-40B4-BE49-F238E27FC236}">
                <a16:creationId xmlns:a16="http://schemas.microsoft.com/office/drawing/2014/main" id="{8AF00FFB-759D-E924-A352-CC8A208D7097}"/>
              </a:ext>
            </a:extLst>
          </p:cNvPr>
          <p:cNvSpPr/>
          <p:nvPr/>
        </p:nvSpPr>
        <p:spPr>
          <a:xfrm rot="16200000">
            <a:off x="9360231" y="3786865"/>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6" name="TextBox 105">
            <a:extLst>
              <a:ext uri="{FF2B5EF4-FFF2-40B4-BE49-F238E27FC236}">
                <a16:creationId xmlns:a16="http://schemas.microsoft.com/office/drawing/2014/main" id="{E44F5761-4476-525F-D942-0C3275B61C76}"/>
              </a:ext>
            </a:extLst>
          </p:cNvPr>
          <p:cNvSpPr txBox="1"/>
          <p:nvPr/>
        </p:nvSpPr>
        <p:spPr>
          <a:xfrm>
            <a:off x="7440337" y="3876218"/>
            <a:ext cx="2188392"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Connection</a:t>
            </a:r>
            <a:endParaRPr lang="en-US" sz="1400" i="0" dirty="0">
              <a:solidFill>
                <a:srgbClr val="161616"/>
              </a:solidFill>
              <a:effectLst/>
              <a:latin typeface="+mj-lt"/>
            </a:endParaRPr>
          </a:p>
        </p:txBody>
      </p:sp>
      <p:sp>
        <p:nvSpPr>
          <p:cNvPr id="107" name="TextBox 106">
            <a:extLst>
              <a:ext uri="{FF2B5EF4-FFF2-40B4-BE49-F238E27FC236}">
                <a16:creationId xmlns:a16="http://schemas.microsoft.com/office/drawing/2014/main" id="{DA2454F6-60C0-E9BF-4365-233298AD57D9}"/>
              </a:ext>
            </a:extLst>
          </p:cNvPr>
          <p:cNvSpPr txBox="1"/>
          <p:nvPr/>
        </p:nvSpPr>
        <p:spPr>
          <a:xfrm>
            <a:off x="9628729" y="1401236"/>
            <a:ext cx="2189731" cy="1630575"/>
          </a:xfrm>
          <a:prstGeom prst="rect">
            <a:avLst/>
          </a:prstGeom>
          <a:noFill/>
        </p:spPr>
        <p:txBody>
          <a:bodyPr wrap="square" rtlCol="0">
            <a:spAutoFit/>
          </a:bodyPr>
          <a:lstStyle/>
          <a:p>
            <a:pPr algn="ctr">
              <a:lnSpc>
                <a:spcPct val="120000"/>
              </a:lnSpc>
            </a:pPr>
            <a:r>
              <a:rPr lang="en-US" sz="1050" i="0" dirty="0">
                <a:solidFill>
                  <a:srgbClr val="161616"/>
                </a:solidFill>
                <a:effectLst/>
                <a:latin typeface="+mj-lt"/>
              </a:rPr>
              <a:t>This is just </a:t>
            </a:r>
            <a:r>
              <a:rPr lang="en-US" sz="1050" dirty="0">
                <a:solidFill>
                  <a:srgbClr val="161616"/>
                </a:solidFill>
                <a:latin typeface="+mj-lt"/>
              </a:rPr>
              <a:t>one example of a possible flow. Maybe the Azure SQL database is simple and can be queried directly without the need for a data warehouse. Or maybe we’re dealing with OLTP databases and after the data warehouse stage we need the engineer to design an OLAP.</a:t>
            </a:r>
            <a:endParaRPr lang="en-US" sz="1050" i="0" dirty="0">
              <a:solidFill>
                <a:srgbClr val="161616"/>
              </a:solidFill>
              <a:effectLst/>
              <a:latin typeface="+mj-lt"/>
            </a:endParaRPr>
          </a:p>
        </p:txBody>
      </p:sp>
    </p:spTree>
    <p:extLst>
      <p:ext uri="{BB962C8B-B14F-4D97-AF65-F5344CB8AC3E}">
        <p14:creationId xmlns:p14="http://schemas.microsoft.com/office/powerpoint/2010/main" val="298086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87359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Database for open-source relational databases</a:t>
            </a:r>
            <a:endParaRPr lang="en-US" sz="1400" b="1" i="0" dirty="0">
              <a:solidFill>
                <a:srgbClr val="161616"/>
              </a:solidFill>
              <a:effectLst/>
              <a:latin typeface="+mj-lt"/>
            </a:endParaRPr>
          </a:p>
          <a:p>
            <a:pPr marL="285750" indent="-285750">
              <a:lnSpc>
                <a:spcPct val="120000"/>
              </a:lnSpc>
              <a:buFontTx/>
              <a:buChar char="-"/>
            </a:pPr>
            <a:r>
              <a:rPr lang="en-US" sz="1400" b="1" i="0" dirty="0">
                <a:solidFill>
                  <a:srgbClr val="161616"/>
                </a:solidFill>
                <a:effectLst/>
                <a:latin typeface="+mj-lt"/>
              </a:rPr>
              <a:t>Azure Database for MySQL </a:t>
            </a:r>
            <a:r>
              <a:rPr lang="en-US" sz="1400" i="0" dirty="0">
                <a:solidFill>
                  <a:srgbClr val="161616"/>
                </a:solidFill>
                <a:effectLst/>
                <a:latin typeface="+mj-lt"/>
              </a:rPr>
              <a:t>- a simple-to-use open-source database management system that is commonly used in Linux, Apache, MySQL, and PHP (LAMP) stack apps.</a:t>
            </a:r>
          </a:p>
          <a:p>
            <a:pPr marL="285750" indent="-285750">
              <a:lnSpc>
                <a:spcPct val="120000"/>
              </a:lnSpc>
              <a:buFontTx/>
              <a:buChar char="-"/>
            </a:pPr>
            <a:r>
              <a:rPr lang="en-US" sz="1400" b="1" i="0" dirty="0">
                <a:solidFill>
                  <a:srgbClr val="161616"/>
                </a:solidFill>
                <a:effectLst/>
                <a:latin typeface="+mj-lt"/>
              </a:rPr>
              <a:t>Azure Database for MariaDB </a:t>
            </a:r>
            <a:r>
              <a:rPr lang="en-US" sz="1400" i="0" dirty="0">
                <a:solidFill>
                  <a:srgbClr val="161616"/>
                </a:solidFill>
                <a:effectLst/>
                <a:latin typeface="+mj-lt"/>
              </a:rPr>
              <a:t>-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285750" indent="-285750">
              <a:lnSpc>
                <a:spcPct val="120000"/>
              </a:lnSpc>
              <a:buFontTx/>
              <a:buChar char="-"/>
            </a:pPr>
            <a:r>
              <a:rPr lang="en-US" sz="1400" b="1" i="0" dirty="0">
                <a:solidFill>
                  <a:srgbClr val="161616"/>
                </a:solidFill>
                <a:effectLst/>
                <a:latin typeface="+mj-lt"/>
              </a:rPr>
              <a:t>Azure Database for PostgreSQL </a:t>
            </a:r>
            <a:r>
              <a:rPr lang="en-US" sz="1400" i="0" dirty="0">
                <a:solidFill>
                  <a:srgbClr val="161616"/>
                </a:solidFill>
                <a:effectLst/>
                <a:latin typeface="+mj-lt"/>
              </a:rPr>
              <a:t>- a hybrid relational-object database. You can store data in relational tables, but a PostgreSQL database also enables you to store custom data types, with their own </a:t>
            </a:r>
            <a:r>
              <a:rPr lang="en-US" sz="1400" b="1" i="0" dirty="0">
                <a:solidFill>
                  <a:srgbClr val="161616"/>
                </a:solidFill>
                <a:effectLst/>
                <a:latin typeface="+mj-lt"/>
              </a:rPr>
              <a:t>non-relational properties</a:t>
            </a:r>
            <a:r>
              <a:rPr lang="en-US" sz="1400" i="0" dirty="0">
                <a:solidFill>
                  <a:srgbClr val="161616"/>
                </a:solidFill>
                <a:effectLst/>
                <a:latin typeface="+mj-lt"/>
              </a:rPr>
              <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Cosmos DB</a:t>
            </a:r>
            <a:endParaRPr lang="en-US" sz="16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Azure Cosmos DB is a global-scale non-relational (NoSQL) database system that supports multiple application programming interfaces (APIs), enabling you to store and manage data as </a:t>
            </a:r>
            <a:r>
              <a:rPr lang="en-US" sz="1400" b="1" dirty="0">
                <a:solidFill>
                  <a:srgbClr val="161616"/>
                </a:solidFill>
                <a:latin typeface="+mj-lt"/>
              </a:rPr>
              <a:t>JSON documents</a:t>
            </a:r>
            <a:r>
              <a:rPr lang="en-US" sz="1400" dirty="0">
                <a:solidFill>
                  <a:srgbClr val="161616"/>
                </a:solidFill>
                <a:latin typeface="+mj-lt"/>
              </a:rPr>
              <a:t>, key-value pairs, column-families, and graphs.</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Azure Storage</a:t>
            </a:r>
          </a:p>
          <a:p>
            <a:pPr marL="285750" indent="-285750">
              <a:lnSpc>
                <a:spcPct val="120000"/>
              </a:lnSpc>
              <a:buFontTx/>
              <a:buChar char="-"/>
            </a:pPr>
            <a:r>
              <a:rPr lang="en-US" sz="1400" dirty="0">
                <a:solidFill>
                  <a:srgbClr val="161616"/>
                </a:solidFill>
                <a:latin typeface="+mj-lt"/>
              </a:rPr>
              <a:t>Data engineers use Azure Storage to host data lakes - blob storage with a hierarchical namespace that enables files to be organized in folders in a distributed file system.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Azure Data Factory</a:t>
            </a:r>
          </a:p>
          <a:p>
            <a:pPr marL="285750" indent="-285750">
              <a:lnSpc>
                <a:spcPct val="120000"/>
              </a:lnSpc>
              <a:buFontTx/>
              <a:buChar char="-"/>
            </a:pPr>
            <a:r>
              <a:rPr lang="en-US" sz="1400" dirty="0">
                <a:solidFill>
                  <a:srgbClr val="161616"/>
                </a:solidFill>
                <a:latin typeface="+mj-lt"/>
              </a:rPr>
              <a:t>Azure Data Factory is an Azure service that enables you to define and schedule data pipelines to transfer and transform data.</a:t>
            </a:r>
          </a:p>
          <a:p>
            <a:pPr marL="285750" indent="-285750">
              <a:lnSpc>
                <a:spcPct val="120000"/>
              </a:lnSpc>
              <a:buFontTx/>
              <a:buChar char="-"/>
            </a:pPr>
            <a:r>
              <a:rPr lang="en-US" sz="1400" dirty="0">
                <a:solidFill>
                  <a:srgbClr val="161616"/>
                </a:solidFill>
                <a:latin typeface="+mj-lt"/>
              </a:rPr>
              <a:t>Azure Data Factory is used by data engineers to build extract, transform, and load (ETL) solutions that populate analytical data stores with data from transactional systems across the organization.</a:t>
            </a: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303482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11290</TotalTime>
  <Words>5471</Words>
  <Application>Microsoft Office PowerPoint</Application>
  <PresentationFormat>Widescreen</PresentationFormat>
  <Paragraphs>412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460</cp:revision>
  <dcterms:created xsi:type="dcterms:W3CDTF">2021-12-05T12:21:15Z</dcterms:created>
  <dcterms:modified xsi:type="dcterms:W3CDTF">2023-03-23T17:42:40Z</dcterms:modified>
</cp:coreProperties>
</file>