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1" d="100"/>
          <a:sy n="101" d="100"/>
        </p:scale>
        <p:origin x="126" y="4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11/12/2021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11/12/2021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nsole.aws.amazon.com/billing/ho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quicksight/latest/user/what-is-random-cut-forest.html" TargetMode="Externa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aws.amazon.com/kinesisanalytics/latest/sqlref/sqlrf-hotspots.html" TargetMode="External"/><Relationship Id="rId4" Type="http://schemas.openxmlformats.org/officeDocument/2006/relationships/hyperlink" Target="https://docs.aws.amazon.com/sagemaker/latest/dg/randomcutfores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kinesisvideostreams/latest/dg/system-requirement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aws.amazon.com/clouddirectory/latest/developerguide/schema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lambda/serverless-architectures-learn-more/"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4768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
        <p:nvSpPr>
          <p:cNvPr id="17" name="TextBox 16">
            <a:extLst>
              <a:ext uri="{FF2B5EF4-FFF2-40B4-BE49-F238E27FC236}">
                <a16:creationId xmlns:a16="http://schemas.microsoft.com/office/drawing/2014/main" id="{7176448B-EB4C-46DD-BD19-3C4107A2A599}"/>
              </a:ext>
            </a:extLst>
          </p:cNvPr>
          <p:cNvSpPr txBox="1"/>
          <p:nvPr/>
        </p:nvSpPr>
        <p:spPr>
          <a:xfrm>
            <a:off x="141320" y="6279432"/>
            <a:ext cx="9033864" cy="369332"/>
          </a:xfrm>
          <a:prstGeom prst="rect">
            <a:avLst/>
          </a:prstGeom>
          <a:noFill/>
        </p:spPr>
        <p:txBody>
          <a:bodyPr wrap="square">
            <a:spAutoFit/>
          </a:bodyPr>
          <a:lstStyle/>
          <a:p>
            <a:r>
              <a:rPr lang="en-GB" dirty="0"/>
              <a:t>How much do I owe: </a:t>
            </a:r>
            <a:r>
              <a:rPr lang="en-GB" dirty="0">
                <a:hlinkClick r:id="rId3"/>
              </a:rPr>
              <a:t>https://console.aws.amazon.com/billing/home#/</a:t>
            </a:r>
            <a:endParaRPr lang="en-GB" dirty="0"/>
          </a:p>
        </p:txBody>
      </p:sp>
    </p:spTree>
    <p:extLst>
      <p:ext uri="{BB962C8B-B14F-4D97-AF65-F5344CB8AC3E}">
        <p14:creationId xmlns:p14="http://schemas.microsoft.com/office/powerpoint/2010/main" val="111243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3"/>
              </a:rPr>
              <a:t>https://docs.aws.amazon.com/quicksight/latest/user/what-is-random-cut-forest.html</a:t>
            </a:r>
            <a:r>
              <a:rPr lang="en-GB" sz="1400" dirty="0">
                <a:solidFill>
                  <a:schemeClr val="tx1"/>
                </a:solidFill>
              </a:rPr>
              <a:t> - </a:t>
            </a:r>
            <a:r>
              <a:rPr lang="en-GB" sz="1400" dirty="0">
                <a:solidFill>
                  <a:schemeClr val="tx1"/>
                </a:solidFill>
                <a:hlinkClick r:id="rId4"/>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5"/>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pic>
        <p:nvPicPr>
          <p:cNvPr id="3" name="Picture 2">
            <a:extLst>
              <a:ext uri="{FF2B5EF4-FFF2-40B4-BE49-F238E27FC236}">
                <a16:creationId xmlns:a16="http://schemas.microsoft.com/office/drawing/2014/main" id="{0338F74D-C825-4BA5-9070-E0095E2619E1}"/>
              </a:ext>
            </a:extLst>
          </p:cNvPr>
          <p:cNvPicPr>
            <a:picLocks noChangeAspect="1"/>
          </p:cNvPicPr>
          <p:nvPr/>
        </p:nvPicPr>
        <p:blipFill>
          <a:blip r:embed="rId6"/>
          <a:stretch>
            <a:fillRect/>
          </a:stretch>
        </p:blipFill>
        <p:spPr>
          <a:xfrm>
            <a:off x="385975" y="3620131"/>
            <a:ext cx="5599189" cy="2466413"/>
          </a:xfrm>
          <a:prstGeom prst="rect">
            <a:avLst/>
          </a:prstGeom>
        </p:spPr>
      </p:pic>
      <p:pic>
        <p:nvPicPr>
          <p:cNvPr id="7" name="Picture 6">
            <a:extLst>
              <a:ext uri="{FF2B5EF4-FFF2-40B4-BE49-F238E27FC236}">
                <a16:creationId xmlns:a16="http://schemas.microsoft.com/office/drawing/2014/main" id="{F1E692C5-C239-439F-A926-DFF54E850CBC}"/>
              </a:ext>
            </a:extLst>
          </p:cNvPr>
          <p:cNvPicPr>
            <a:picLocks noChangeAspect="1"/>
          </p:cNvPicPr>
          <p:nvPr/>
        </p:nvPicPr>
        <p:blipFill rotWithShape="1">
          <a:blip r:embed="rId7"/>
          <a:srcRect l="25076" t="24781" r="6515" b="23232"/>
          <a:stretch/>
        </p:blipFill>
        <p:spPr>
          <a:xfrm>
            <a:off x="6321421" y="3635762"/>
            <a:ext cx="5301673" cy="2266275"/>
          </a:xfrm>
          <a:prstGeom prst="rect">
            <a:avLst/>
          </a:prstGeom>
        </p:spPr>
      </p:pic>
    </p:spTree>
    <p:extLst>
      <p:ext uri="{BB962C8B-B14F-4D97-AF65-F5344CB8AC3E}">
        <p14:creationId xmlns:p14="http://schemas.microsoft.com/office/powerpoint/2010/main" val="257337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2.12   2.13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Video Streams</a:t>
            </a:r>
          </a:p>
          <a:p>
            <a:pPr>
              <a:lnSpc>
                <a:spcPct val="120000"/>
              </a:lnSpc>
            </a:pPr>
            <a:r>
              <a:rPr lang="en-GB" sz="1600" dirty="0">
                <a:solidFill>
                  <a:schemeClr val="tx1"/>
                </a:solidFill>
              </a:rPr>
              <a:t>This is very similar to kinesis streams but for video instead. There are a few differenced highlighted below:</a:t>
            </a:r>
          </a:p>
          <a:p>
            <a:pPr marL="285750" indent="-285750">
              <a:lnSpc>
                <a:spcPct val="120000"/>
              </a:lnSpc>
              <a:buFont typeface="Arial" panose="020B0604020202020204" pitchFamily="34" charset="0"/>
              <a:buChar char="•"/>
            </a:pPr>
            <a:r>
              <a:rPr lang="en-GB" sz="1600" dirty="0">
                <a:solidFill>
                  <a:schemeClr val="tx1"/>
                </a:solidFill>
              </a:rPr>
              <a:t>Data can be stored from 1 hour to 10 years. This window is larger than data streams (1 day to 1 year). </a:t>
            </a:r>
          </a:p>
          <a:p>
            <a:pPr marL="285750" indent="-285750">
              <a:lnSpc>
                <a:spcPct val="120000"/>
              </a:lnSpc>
              <a:buFont typeface="Arial" panose="020B0604020202020204" pitchFamily="34" charset="0"/>
              <a:buChar char="•"/>
            </a:pPr>
            <a:r>
              <a:rPr lang="en-GB" sz="1600" dirty="0">
                <a:solidFill>
                  <a:schemeClr val="tx1"/>
                </a:solidFill>
              </a:rPr>
              <a:t>Producers into Kinesis video streams includes lots of different sources such as smartphones or webcams. List of compatible devices can be found in the following: </a:t>
            </a:r>
            <a:r>
              <a:rPr lang="en-GB" sz="1600" dirty="0">
                <a:solidFill>
                  <a:schemeClr val="tx1"/>
                </a:solidFill>
                <a:hlinkClick r:id="rId3"/>
              </a:rPr>
              <a:t>https://docs.aws.amazon.com/kinesisvideostreams/latest/dg/system-requirements.html</a:t>
            </a:r>
            <a:endParaRPr lang="en-GB" sz="1600"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Just like data streams the consumers can be an EC2 instance, SageMaker etc.</a:t>
            </a:r>
          </a:p>
          <a:p>
            <a:pPr marL="285750" indent="-285750">
              <a:lnSpc>
                <a:spcPct val="120000"/>
              </a:lnSpc>
              <a:buFont typeface="Arial" panose="020B0604020202020204" pitchFamily="34" charset="0"/>
              <a:buChar char="•"/>
            </a:pPr>
            <a:r>
              <a:rPr lang="en-GB" sz="1600" dirty="0">
                <a:solidFill>
                  <a:schemeClr val="tx1"/>
                </a:solidFill>
              </a:rPr>
              <a:t>One complex example is shown where data goes into video streams, inferences are made using </a:t>
            </a:r>
            <a:r>
              <a:rPr lang="en-GB" sz="1600" dirty="0" err="1">
                <a:solidFill>
                  <a:schemeClr val="tx1"/>
                </a:solidFill>
              </a:rPr>
              <a:t>Fargate</a:t>
            </a:r>
            <a:r>
              <a:rPr lang="en-GB" sz="1600" dirty="0">
                <a:solidFill>
                  <a:schemeClr val="tx1"/>
                </a:solidFill>
              </a:rPr>
              <a:t> (docker) and these inferences are sent to Kinesis data streams before going to AWS lambda.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Kinesis Summary</a:t>
            </a:r>
          </a:p>
          <a:p>
            <a:pPr marL="285750" indent="-285750">
              <a:lnSpc>
                <a:spcPct val="120000"/>
              </a:lnSpc>
              <a:buFont typeface="Arial" panose="020B0604020202020204" pitchFamily="34" charset="0"/>
              <a:buChar char="•"/>
            </a:pPr>
            <a:r>
              <a:rPr lang="en-GB" sz="1600" dirty="0">
                <a:solidFill>
                  <a:schemeClr val="tx1"/>
                </a:solidFill>
              </a:rPr>
              <a:t>Kinesis data streams: we’ll need to use this if we want to make real-time machine learning applications</a:t>
            </a:r>
          </a:p>
          <a:p>
            <a:pPr marL="285750" indent="-285750">
              <a:lnSpc>
                <a:spcPct val="120000"/>
              </a:lnSpc>
              <a:buFont typeface="Arial" panose="020B0604020202020204" pitchFamily="34" charset="0"/>
              <a:buChar char="•"/>
            </a:pPr>
            <a:r>
              <a:rPr lang="en-GB" sz="1600" dirty="0">
                <a:solidFill>
                  <a:schemeClr val="tx1"/>
                </a:solidFill>
              </a:rPr>
              <a:t>Kinesis data firehose: we’ll need this if we want to ingest very large mounts of data near-real time into storage.</a:t>
            </a:r>
          </a:p>
          <a:p>
            <a:pPr marL="285750" indent="-285750">
              <a:lnSpc>
                <a:spcPct val="120000"/>
              </a:lnSpc>
              <a:buFont typeface="Arial" panose="020B0604020202020204" pitchFamily="34" charset="0"/>
              <a:buChar char="•"/>
            </a:pPr>
            <a:r>
              <a:rPr lang="en-GB" sz="1600" dirty="0">
                <a:solidFill>
                  <a:schemeClr val="tx1"/>
                </a:solidFill>
              </a:rPr>
              <a:t>Kinesis data analytics: we’ll need this if we want to perform ETL (extract transform and load) or perform real time basic analysis using ML.</a:t>
            </a:r>
          </a:p>
          <a:p>
            <a:pPr marL="285750" indent="-285750">
              <a:lnSpc>
                <a:spcPct val="120000"/>
              </a:lnSpc>
              <a:buFont typeface="Arial" panose="020B0604020202020204" pitchFamily="34" charset="0"/>
              <a:buChar char="•"/>
            </a:pPr>
            <a:r>
              <a:rPr lang="en-GB" sz="1600" dirty="0">
                <a:solidFill>
                  <a:schemeClr val="tx1"/>
                </a:solidFill>
              </a:rPr>
              <a:t>Kinesis video streams: we’ll need this is we want to build real-time ML models and applications with live video streams.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10878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2.14   2.15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114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Basics</a:t>
            </a:r>
          </a:p>
          <a:p>
            <a:pPr>
              <a:lnSpc>
                <a:spcPct val="120000"/>
              </a:lnSpc>
            </a:pPr>
            <a:r>
              <a:rPr lang="en-GB" sz="1600" dirty="0">
                <a:solidFill>
                  <a:schemeClr val="tx1"/>
                </a:solidFill>
              </a:rPr>
              <a:t>Glue is an Extract, Transform and Load service (ETL). It allows you to organise, locate, move and transform datasets prior to being applied for use, for example in training a machine learning model. It can therefore form an important stage or data cleaning and preparation needed prior to training ML models.</a:t>
            </a:r>
          </a:p>
        </p:txBody>
      </p:sp>
      <p:pic>
        <p:nvPicPr>
          <p:cNvPr id="3" name="Picture 2">
            <a:extLst>
              <a:ext uri="{FF2B5EF4-FFF2-40B4-BE49-F238E27FC236}">
                <a16:creationId xmlns:a16="http://schemas.microsoft.com/office/drawing/2014/main" id="{DA4EC31E-833C-4381-A281-87DEEAA4CD1E}"/>
              </a:ext>
            </a:extLst>
          </p:cNvPr>
          <p:cNvPicPr>
            <a:picLocks noChangeAspect="1"/>
          </p:cNvPicPr>
          <p:nvPr/>
        </p:nvPicPr>
        <p:blipFill>
          <a:blip r:embed="rId3"/>
          <a:stretch>
            <a:fillRect/>
          </a:stretch>
        </p:blipFill>
        <p:spPr>
          <a:xfrm>
            <a:off x="6762750" y="2400495"/>
            <a:ext cx="5196601" cy="4276687"/>
          </a:xfrm>
          <a:prstGeom prst="rect">
            <a:avLst/>
          </a:prstGeom>
        </p:spPr>
      </p:pic>
      <p:sp>
        <p:nvSpPr>
          <p:cNvPr id="17" name="Rectangle 16">
            <a:extLst>
              <a:ext uri="{FF2B5EF4-FFF2-40B4-BE49-F238E27FC236}">
                <a16:creationId xmlns:a16="http://schemas.microsoft.com/office/drawing/2014/main" id="{9C535466-889E-47BF-8FB8-41E639D0FB9F}"/>
              </a:ext>
            </a:extLst>
          </p:cNvPr>
          <p:cNvSpPr/>
          <p:nvPr/>
        </p:nvSpPr>
        <p:spPr>
          <a:xfrm>
            <a:off x="124693" y="2400494"/>
            <a:ext cx="6295157" cy="4000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The glue data catalogue is a metadata repository (meaning </a:t>
            </a:r>
            <a:r>
              <a:rPr lang="en-US" sz="1600" dirty="0">
                <a:solidFill>
                  <a:schemeClr val="tx1"/>
                </a:solidFill>
              </a:rPr>
              <a:t>a set of data that describes and gives information about other data). </a:t>
            </a:r>
          </a:p>
          <a:p>
            <a:pPr marL="285750" indent="-285750">
              <a:lnSpc>
                <a:spcPct val="120000"/>
              </a:lnSpc>
              <a:buFont typeface="Arial" panose="020B0604020202020204" pitchFamily="34" charset="0"/>
              <a:buChar char="•"/>
            </a:pPr>
            <a:r>
              <a:rPr lang="en-US" sz="1600" dirty="0">
                <a:solidFill>
                  <a:schemeClr val="tx1"/>
                </a:solidFill>
              </a:rPr>
              <a:t>A Glue crawler can be used to go through an S3 bucket, AWS Redshift or AWS RDS and infer ‘schemas’ and partitions.</a:t>
            </a:r>
          </a:p>
          <a:p>
            <a:pPr marL="285750" indent="-285750">
              <a:lnSpc>
                <a:spcPct val="120000"/>
              </a:lnSpc>
              <a:buFont typeface="Arial" panose="020B0604020202020204" pitchFamily="34" charset="0"/>
              <a:buChar char="•"/>
            </a:pPr>
            <a:r>
              <a:rPr lang="en-US" sz="1600" dirty="0">
                <a:solidFill>
                  <a:schemeClr val="tx1"/>
                </a:solidFill>
              </a:rPr>
              <a:t>It works on structured data types such as JSON, Parquet, CSV etc.</a:t>
            </a:r>
          </a:p>
          <a:p>
            <a:pPr marL="285750" indent="-285750">
              <a:lnSpc>
                <a:spcPct val="120000"/>
              </a:lnSpc>
              <a:buFont typeface="Arial" panose="020B0604020202020204" pitchFamily="34" charset="0"/>
              <a:buChar char="•"/>
            </a:pPr>
            <a:r>
              <a:rPr lang="en-US" sz="1600" dirty="0">
                <a:solidFill>
                  <a:schemeClr val="tx1"/>
                </a:solidFill>
              </a:rPr>
              <a:t>An example of an extracted schema can be seen after a crawler has been run over my football project data containing JSON files. It has identified the contents of the files. </a:t>
            </a:r>
            <a:r>
              <a:rPr lang="en-US" sz="1200" dirty="0">
                <a:solidFill>
                  <a:schemeClr val="tx1"/>
                </a:solidFill>
              </a:rPr>
              <a:t>(</a:t>
            </a:r>
            <a:r>
              <a:rPr lang="en-US" sz="1200" dirty="0">
                <a:solidFill>
                  <a:schemeClr val="tx1"/>
                </a:solidFill>
                <a:hlinkClick r:id="rId4"/>
              </a:rPr>
              <a:t>https://docs.aws.amazon.com/clouddirectory/latest/developerguide/schemas.html</a:t>
            </a:r>
            <a:r>
              <a:rPr lang="en-US" sz="1200" dirty="0">
                <a:solidFill>
                  <a:schemeClr val="tx1"/>
                </a:solidFill>
              </a:rPr>
              <a:t>)</a:t>
            </a:r>
          </a:p>
          <a:p>
            <a:pPr marL="285750" indent="-285750">
              <a:lnSpc>
                <a:spcPct val="120000"/>
              </a:lnSpc>
              <a:buFont typeface="Arial" panose="020B0604020202020204" pitchFamily="34" charset="0"/>
              <a:buChar char="•"/>
            </a:pPr>
            <a:r>
              <a:rPr lang="en-US" sz="1600" dirty="0">
                <a:solidFill>
                  <a:schemeClr val="tx1"/>
                </a:solidFill>
              </a:rPr>
              <a:t>When a schema has been applied to a directory, all data within that directory must then conform to that applied schema. </a:t>
            </a:r>
            <a:endParaRPr lang="en-GB" sz="1600" dirty="0">
              <a:solidFill>
                <a:schemeClr val="tx1"/>
              </a:solidFill>
            </a:endParaRPr>
          </a:p>
        </p:txBody>
      </p:sp>
    </p:spTree>
    <p:extLst>
      <p:ext uri="{BB962C8B-B14F-4D97-AF65-F5344CB8AC3E}">
        <p14:creationId xmlns:p14="http://schemas.microsoft.com/office/powerpoint/2010/main" val="124893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2.16   2.17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095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ETL </a:t>
            </a:r>
          </a:p>
          <a:p>
            <a:pPr>
              <a:lnSpc>
                <a:spcPct val="120000"/>
              </a:lnSpc>
            </a:pPr>
            <a:r>
              <a:rPr lang="en-GB" sz="1600" dirty="0">
                <a:solidFill>
                  <a:schemeClr val="tx1"/>
                </a:solidFill>
              </a:rPr>
              <a:t>As mentioned previously Glue allows users to Extract, Transform and Load (ETL). The jobs are run on a serverless Spark platform meaning no provisioning of resource is needed prior to running jobs, you simply pay for the resource consumed.</a:t>
            </a:r>
          </a:p>
        </p:txBody>
      </p:sp>
      <p:pic>
        <p:nvPicPr>
          <p:cNvPr id="4" name="Picture 3">
            <a:extLst>
              <a:ext uri="{FF2B5EF4-FFF2-40B4-BE49-F238E27FC236}">
                <a16:creationId xmlns:a16="http://schemas.microsoft.com/office/drawing/2014/main" id="{49F21143-99E7-4E2C-9687-FE3D047E3DAF}"/>
              </a:ext>
            </a:extLst>
          </p:cNvPr>
          <p:cNvPicPr>
            <a:picLocks noChangeAspect="1"/>
          </p:cNvPicPr>
          <p:nvPr/>
        </p:nvPicPr>
        <p:blipFill rotWithShape="1">
          <a:blip r:embed="rId3"/>
          <a:srcRect t="30715"/>
          <a:stretch/>
        </p:blipFill>
        <p:spPr>
          <a:xfrm>
            <a:off x="2042573" y="4867798"/>
            <a:ext cx="7492126" cy="1809384"/>
          </a:xfrm>
          <a:prstGeom prst="rect">
            <a:avLst/>
          </a:prstGeom>
        </p:spPr>
      </p:pic>
      <p:sp>
        <p:nvSpPr>
          <p:cNvPr id="19" name="Rectangle 18">
            <a:extLst>
              <a:ext uri="{FF2B5EF4-FFF2-40B4-BE49-F238E27FC236}">
                <a16:creationId xmlns:a16="http://schemas.microsoft.com/office/drawing/2014/main" id="{E793801F-C3E5-4170-967E-899D30ACD408}"/>
              </a:ext>
            </a:extLst>
          </p:cNvPr>
          <p:cNvSpPr/>
          <p:nvPr/>
        </p:nvSpPr>
        <p:spPr>
          <a:xfrm>
            <a:off x="124693" y="2137082"/>
            <a:ext cx="11953701" cy="2653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dirty="0">
                <a:solidFill>
                  <a:schemeClr val="tx1"/>
                </a:solidFill>
              </a:rPr>
              <a:t>Using Glue ETL we can apply some of the following transforms:</a:t>
            </a:r>
          </a:p>
          <a:p>
            <a:pPr marL="285750" indent="-285750">
              <a:lnSpc>
                <a:spcPct val="120000"/>
              </a:lnSpc>
              <a:buFont typeface="Arial" panose="020B0604020202020204" pitchFamily="34" charset="0"/>
              <a:buChar char="•"/>
            </a:pPr>
            <a:r>
              <a:rPr lang="en-GB" sz="1600" dirty="0">
                <a:solidFill>
                  <a:schemeClr val="tx1"/>
                </a:solidFill>
              </a:rPr>
              <a:t>DropFields &amp; DropNullFields - remove (null) fields</a:t>
            </a:r>
          </a:p>
          <a:p>
            <a:pPr marL="285750" indent="-285750">
              <a:lnSpc>
                <a:spcPct val="120000"/>
              </a:lnSpc>
              <a:buFont typeface="Arial" panose="020B0604020202020204" pitchFamily="34" charset="0"/>
              <a:buChar char="•"/>
            </a:pPr>
            <a:r>
              <a:rPr lang="en-GB" sz="1600" dirty="0">
                <a:solidFill>
                  <a:schemeClr val="tx1"/>
                </a:solidFill>
              </a:rPr>
              <a:t>Filter - specify a function to filter records</a:t>
            </a:r>
          </a:p>
          <a:p>
            <a:pPr marL="285750" indent="-285750">
              <a:lnSpc>
                <a:spcPct val="120000"/>
              </a:lnSpc>
              <a:buFont typeface="Arial" panose="020B0604020202020204" pitchFamily="34" charset="0"/>
              <a:buChar char="•"/>
            </a:pPr>
            <a:r>
              <a:rPr lang="en-GB" sz="1600" dirty="0">
                <a:solidFill>
                  <a:schemeClr val="tx1"/>
                </a:solidFill>
              </a:rPr>
              <a:t>Join - joins two dynamic frames.</a:t>
            </a:r>
          </a:p>
          <a:p>
            <a:pPr marL="285750" indent="-285750">
              <a:lnSpc>
                <a:spcPct val="120000"/>
              </a:lnSpc>
              <a:buFont typeface="Arial" panose="020B0604020202020204" pitchFamily="34" charset="0"/>
              <a:buChar char="•"/>
            </a:pPr>
            <a:r>
              <a:rPr lang="en-GB" sz="1600" dirty="0">
                <a:solidFill>
                  <a:schemeClr val="tx1"/>
                </a:solidFill>
              </a:rPr>
              <a:t>Map - add fields, delete fields, perform external lookups</a:t>
            </a:r>
          </a:p>
          <a:p>
            <a:pPr marL="285750" indent="-285750">
              <a:lnSpc>
                <a:spcPct val="120000"/>
              </a:lnSpc>
              <a:buFont typeface="Arial" panose="020B0604020202020204" pitchFamily="34" charset="0"/>
              <a:buChar char="•"/>
            </a:pPr>
            <a:r>
              <a:rPr lang="en-GB" sz="1600" dirty="0">
                <a:solidFill>
                  <a:schemeClr val="tx1"/>
                </a:solidFill>
              </a:rPr>
              <a:t>FindMatches ML – identify duplicate or matching samples/objects even if all fields do not perfectly match. This could be useful to prevent inadvertent oversampling (e.g. customers that have accidently signed up more than once).</a:t>
            </a:r>
          </a:p>
          <a:p>
            <a:pPr marL="285750" indent="-285750">
              <a:lnSpc>
                <a:spcPct val="120000"/>
              </a:lnSpc>
              <a:buFont typeface="Arial" panose="020B0604020202020204" pitchFamily="34" charset="0"/>
              <a:buChar char="•"/>
            </a:pPr>
            <a:r>
              <a:rPr lang="en-GB" sz="1600" dirty="0">
                <a:solidFill>
                  <a:schemeClr val="tx1"/>
                </a:solidFill>
              </a:rPr>
              <a:t>Format conversions – for example CSV to JSON, Avro, Parquet, XML etc. </a:t>
            </a:r>
          </a:p>
          <a:p>
            <a:pPr marL="285750" indent="-285750">
              <a:lnSpc>
                <a:spcPct val="120000"/>
              </a:lnSpc>
              <a:buFont typeface="Arial" panose="020B0604020202020204" pitchFamily="34" charset="0"/>
              <a:buChar char="•"/>
            </a:pPr>
            <a:r>
              <a:rPr lang="en-GB" sz="1600" dirty="0">
                <a:solidFill>
                  <a:schemeClr val="tx1"/>
                </a:solidFill>
              </a:rPr>
              <a:t>Example below showing conversion of raw json data in my football prediction bucking into csv format.</a:t>
            </a:r>
          </a:p>
        </p:txBody>
      </p:sp>
    </p:spTree>
    <p:extLst>
      <p:ext uri="{BB962C8B-B14F-4D97-AF65-F5344CB8AC3E}">
        <p14:creationId xmlns:p14="http://schemas.microsoft.com/office/powerpoint/2010/main" val="206361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b="1" dirty="0">
              <a:solidFill>
                <a:schemeClr val="tx1"/>
              </a:solidFill>
            </a:endParaRPr>
          </a:p>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err="1">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7731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51AE10-0ECC-40C4-93B8-7AC3C05FC850}"/>
              </a:ext>
            </a:extLst>
          </p:cNvPr>
          <p:cNvPicPr>
            <a:picLocks noChangeAspect="1"/>
          </p:cNvPicPr>
          <p:nvPr/>
        </p:nvPicPr>
        <p:blipFill>
          <a:blip r:embed="rId3"/>
          <a:stretch>
            <a:fillRect/>
          </a:stretch>
        </p:blipFill>
        <p:spPr>
          <a:xfrm>
            <a:off x="7985033" y="4455039"/>
            <a:ext cx="3974317" cy="2212319"/>
          </a:xfrm>
          <a:prstGeom prst="rect">
            <a:avLst/>
          </a:prstGeom>
        </p:spPr>
      </p:pic>
      <p:pic>
        <p:nvPicPr>
          <p:cNvPr id="7" name="Picture 6">
            <a:extLst>
              <a:ext uri="{FF2B5EF4-FFF2-40B4-BE49-F238E27FC236}">
                <a16:creationId xmlns:a16="http://schemas.microsoft.com/office/drawing/2014/main" id="{EB54A201-A847-4B50-8947-9195DD24F37B}"/>
              </a:ext>
            </a:extLst>
          </p:cNvPr>
          <p:cNvPicPr>
            <a:picLocks noChangeAspect="1"/>
          </p:cNvPicPr>
          <p:nvPr/>
        </p:nvPicPr>
        <p:blipFill>
          <a:blip r:embed="rId4"/>
          <a:stretch>
            <a:fillRect/>
          </a:stretch>
        </p:blipFill>
        <p:spPr>
          <a:xfrm>
            <a:off x="1682752" y="4417189"/>
            <a:ext cx="4586057" cy="1991223"/>
          </a:xfrm>
          <a:prstGeom prst="rect">
            <a:avLst/>
          </a:prstGeom>
        </p:spPr>
      </p:pic>
      <p:sp>
        <p:nvSpPr>
          <p:cNvPr id="17" name="Rectangle 16">
            <a:extLst>
              <a:ext uri="{FF2B5EF4-FFF2-40B4-BE49-F238E27FC236}">
                <a16:creationId xmlns:a16="http://schemas.microsoft.com/office/drawing/2014/main" id="{B6BDF055-51CF-4EFD-BC58-C36E01DBEE85}"/>
              </a:ext>
            </a:extLst>
          </p:cNvPr>
          <p:cNvSpPr/>
          <p:nvPr/>
        </p:nvSpPr>
        <p:spPr>
          <a:xfrm>
            <a:off x="277093" y="1110669"/>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5"/>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a:lnSpc>
                <a:spcPct val="120000"/>
              </a:lnSpc>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
        <p:nvSpPr>
          <p:cNvPr id="14" name="Rectangle 13">
            <a:extLst>
              <a:ext uri="{FF2B5EF4-FFF2-40B4-BE49-F238E27FC236}">
                <a16:creationId xmlns:a16="http://schemas.microsoft.com/office/drawing/2014/main" id="{B01E1798-C4F1-437C-9F75-0A5E16E14BDA}"/>
              </a:ext>
            </a:extLst>
          </p:cNvPr>
          <p:cNvSpPr/>
          <p:nvPr/>
        </p:nvSpPr>
        <p:spPr>
          <a:xfrm>
            <a:off x="274211" y="45318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firehose demo setup which is sending chunked JSON files into my S3 bucket every 60 seconds </a:t>
            </a:r>
            <a:endParaRPr lang="en-GB" sz="1400" dirty="0">
              <a:solidFill>
                <a:schemeClr val="tx1"/>
              </a:solidFill>
            </a:endParaRPr>
          </a:p>
          <a:p>
            <a:pPr>
              <a:lnSpc>
                <a:spcPct val="120000"/>
              </a:lnSpc>
            </a:pPr>
            <a:endParaRPr lang="en-GB" sz="1400" dirty="0">
              <a:solidFill>
                <a:schemeClr val="tx1"/>
              </a:solidFill>
            </a:endParaRPr>
          </a:p>
        </p:txBody>
      </p:sp>
      <p:sp>
        <p:nvSpPr>
          <p:cNvPr id="19" name="Rectangle 18">
            <a:extLst>
              <a:ext uri="{FF2B5EF4-FFF2-40B4-BE49-F238E27FC236}">
                <a16:creationId xmlns:a16="http://schemas.microsoft.com/office/drawing/2014/main" id="{9905A7D7-9072-4A3F-9B33-51D17F15D75F}"/>
              </a:ext>
            </a:extLst>
          </p:cNvPr>
          <p:cNvSpPr/>
          <p:nvPr/>
        </p:nvSpPr>
        <p:spPr>
          <a:xfrm>
            <a:off x="6637097" y="46465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analytics setup to receive data directly from my kinesis firehose setup previously</a:t>
            </a: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TotalTime>
  <Words>2651</Words>
  <Application>Microsoft Office PowerPoint</Application>
  <PresentationFormat>Widescreen</PresentationFormat>
  <Paragraphs>196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89</cp:revision>
  <dcterms:created xsi:type="dcterms:W3CDTF">2021-12-05T12:21:15Z</dcterms:created>
  <dcterms:modified xsi:type="dcterms:W3CDTF">2021-12-11T22:52:43Z</dcterms:modified>
</cp:coreProperties>
</file>