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8" d="100"/>
          <a:sy n="128" d="100"/>
        </p:scale>
        <p:origin x="58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08/12/2021</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08/12/2021</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iam/features/manage-permissio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lambda/serverless-architectures-learn-mor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ocs.aws.amazon.com/kinesisanalytics/latest/sqlref/sqlrf-hotspots.html" TargetMode="External"/><Relationship Id="rId5" Type="http://schemas.openxmlformats.org/officeDocument/2006/relationships/hyperlink" Target="https://docs.aws.amazon.com/sagemaker/latest/dg/randomcutforest.html" TargetMode="External"/><Relationship Id="rId4" Type="http://schemas.openxmlformats.org/officeDocument/2006/relationships/hyperlink" Target="https://docs.aws.amazon.com/quicksight/latest/user/what-is-random-cut-fores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2.5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05/12/21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Amazon S3 (Amazon Simple Storage Service</a:t>
            </a:r>
          </a:p>
          <a:p>
            <a:pPr marL="285750" indent="-285750">
              <a:lnSpc>
                <a:spcPct val="120000"/>
              </a:lnSpc>
              <a:buFont typeface="Arial" panose="020B0604020202020204" pitchFamily="34" charset="0"/>
              <a:buChar char="•"/>
            </a:pPr>
            <a:r>
              <a:rPr lang="en-GB" dirty="0">
                <a:solidFill>
                  <a:schemeClr val="tx1"/>
                </a:solidFill>
              </a:rPr>
              <a:t>Amazon S3 provides object storage (of any data type) through a web service interface.</a:t>
            </a:r>
          </a:p>
          <a:p>
            <a:pPr marL="285750" indent="-285750">
              <a:lnSpc>
                <a:spcPct val="120000"/>
              </a:lnSpc>
              <a:buFont typeface="Arial" panose="020B0604020202020204" pitchFamily="34" charset="0"/>
              <a:buChar char="•"/>
            </a:pPr>
            <a:r>
              <a:rPr lang="en-GB" dirty="0">
                <a:solidFill>
                  <a:schemeClr val="tx1"/>
                </a:solidFill>
              </a:rPr>
              <a:t>It allows you to store objects (files) in buckets (directories). The relative path to the object from the bucket acts as the key.</a:t>
            </a:r>
          </a:p>
          <a:p>
            <a:pPr marL="285750" indent="-285750">
              <a:lnSpc>
                <a:spcPct val="120000"/>
              </a:lnSpc>
              <a:buFont typeface="Arial" panose="020B0604020202020204" pitchFamily="34" charset="0"/>
              <a:buChar char="•"/>
            </a:pPr>
            <a:r>
              <a:rPr lang="en-GB" dirty="0">
                <a:solidFill>
                  <a:schemeClr val="tx1"/>
                </a:solidFill>
              </a:rPr>
              <a:t>&lt;my_bucket&gt;/folder1/folder2/file.txt   -   Note this is not actually a set of folders its just a long key name. </a:t>
            </a:r>
          </a:p>
          <a:p>
            <a:pPr marL="285750" indent="-285750">
              <a:lnSpc>
                <a:spcPct val="120000"/>
              </a:lnSpc>
              <a:buFont typeface="Arial" panose="020B0604020202020204" pitchFamily="34" charset="0"/>
              <a:buChar char="•"/>
            </a:pPr>
            <a:r>
              <a:rPr lang="en-GB" dirty="0">
                <a:solidFill>
                  <a:schemeClr val="tx1"/>
                </a:solidFill>
              </a:rPr>
              <a:t>This is the backbone for many AWS services (including SageMaker). Its where all the data (we create a ‘data lake’) and is completely decoupled from compute. </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u="sng" dirty="0">
                <a:solidFill>
                  <a:schemeClr val="tx1"/>
                </a:solidFill>
              </a:rPr>
              <a:t>S3 Data Partitioning</a:t>
            </a:r>
          </a:p>
          <a:p>
            <a:pPr marL="285750" indent="-285750">
              <a:lnSpc>
                <a:spcPct val="120000"/>
              </a:lnSpc>
              <a:buFont typeface="Arial" panose="020B0604020202020204" pitchFamily="34" charset="0"/>
              <a:buChar char="•"/>
            </a:pPr>
            <a:r>
              <a:rPr lang="en-GB" dirty="0">
                <a:solidFill>
                  <a:schemeClr val="tx1"/>
                </a:solidFill>
              </a:rPr>
              <a:t>Speeds up queries.</a:t>
            </a:r>
          </a:p>
          <a:p>
            <a:pPr marL="285750" indent="-285750">
              <a:lnSpc>
                <a:spcPct val="120000"/>
              </a:lnSpc>
              <a:buFont typeface="Arial" panose="020B0604020202020204" pitchFamily="34" charset="0"/>
              <a:buChar char="•"/>
            </a:pPr>
            <a:r>
              <a:rPr lang="en-GB" dirty="0">
                <a:solidFill>
                  <a:schemeClr val="tx1"/>
                </a:solidFill>
              </a:rPr>
              <a:t>S3://bucket/my-data-set/year/month/day/data.csv   -   The year, month and day are examples of data partitions.</a:t>
            </a:r>
          </a:p>
          <a:p>
            <a:pPr marL="285750" indent="-285750">
              <a:lnSpc>
                <a:spcPct val="120000"/>
              </a:lnSpc>
              <a:buFont typeface="Arial" panose="020B0604020202020204" pitchFamily="34" charset="0"/>
              <a:buChar char="•"/>
            </a:pPr>
            <a:r>
              <a:rPr lang="en-GB" dirty="0">
                <a:solidFill>
                  <a:schemeClr val="tx1"/>
                </a:solidFill>
              </a:rPr>
              <a:t>S3://bucket/my-data-set/product-id/data.csv   -   Here we use product ID as the data partition.</a:t>
            </a:r>
          </a:p>
          <a:p>
            <a:pPr marL="285750" indent="-285750">
              <a:lnSpc>
                <a:spcPct val="120000"/>
              </a:lnSpc>
              <a:buFont typeface="Arial" panose="020B0604020202020204" pitchFamily="34" charset="0"/>
              <a:buChar char="•"/>
            </a:pPr>
            <a:r>
              <a:rPr lang="en-GB" dirty="0">
                <a:solidFill>
                  <a:schemeClr val="tx1"/>
                </a:solidFill>
              </a:rPr>
              <a:t>We can define whatever data partitioning strategy is relevant for our problem.</a:t>
            </a:r>
          </a:p>
          <a:p>
            <a:pPr marL="285750" indent="-285750">
              <a:lnSpc>
                <a:spcPct val="120000"/>
              </a:lnSpc>
              <a:buFont typeface="Arial" panose="020B0604020202020204" pitchFamily="34" charset="0"/>
              <a:buChar char="•"/>
            </a:pPr>
            <a:r>
              <a:rPr lang="en-GB" dirty="0">
                <a:solidFill>
                  <a:schemeClr val="tx1"/>
                </a:solidFill>
              </a:rPr>
              <a:t>S3 data partitioning is done using tools like AWS Glue.</a:t>
            </a:r>
          </a:p>
          <a:p>
            <a:pPr marL="285750" indent="-285750">
              <a:lnSpc>
                <a:spcPct val="120000"/>
              </a:lnSpc>
              <a:buFont typeface="Arial" panose="020B0604020202020204" pitchFamily="34" charset="0"/>
              <a:buChar char="•"/>
            </a:pPr>
            <a:endParaRPr lang="en-GB" dirty="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111243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2.6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Storage Tiers</a:t>
            </a:r>
          </a:p>
          <a:p>
            <a:pPr>
              <a:lnSpc>
                <a:spcPct val="120000"/>
              </a:lnSpc>
            </a:pPr>
            <a:r>
              <a:rPr lang="en-GB" dirty="0">
                <a:solidFill>
                  <a:schemeClr val="tx1"/>
                </a:solidFill>
              </a:rPr>
              <a:t>There are different tiers in S3 that come with different pricing depending on how frequently you need to access the data and how many data centres you want it stored it (more places you store it the less likely amazon are to lose it).</a:t>
            </a:r>
          </a:p>
          <a:p>
            <a:pPr marL="285750" indent="-285750">
              <a:lnSpc>
                <a:spcPct val="120000"/>
              </a:lnSpc>
              <a:buFont typeface="Arial" panose="020B0604020202020204" pitchFamily="34" charset="0"/>
              <a:buChar char="•"/>
            </a:pPr>
            <a:r>
              <a:rPr lang="en-GB" dirty="0">
                <a:solidFill>
                  <a:schemeClr val="tx1"/>
                </a:solidFill>
              </a:rPr>
              <a:t>Standard  (frequently accessed, AZ(Availability Zones)&gt;2).</a:t>
            </a:r>
          </a:p>
          <a:p>
            <a:pPr marL="285750" indent="-285750">
              <a:lnSpc>
                <a:spcPct val="120000"/>
              </a:lnSpc>
              <a:buFont typeface="Arial" panose="020B0604020202020204" pitchFamily="34" charset="0"/>
              <a:buChar char="•"/>
            </a:pPr>
            <a:r>
              <a:rPr lang="en-GB" dirty="0">
                <a:solidFill>
                  <a:schemeClr val="tx1"/>
                </a:solidFill>
              </a:rPr>
              <a:t>Standard infrequent access (infrequent access, AZ&gt;2)</a:t>
            </a:r>
          </a:p>
          <a:p>
            <a:pPr marL="285750" indent="-285750">
              <a:lnSpc>
                <a:spcPct val="120000"/>
              </a:lnSpc>
              <a:buFont typeface="Arial" panose="020B0604020202020204" pitchFamily="34" charset="0"/>
              <a:buChar char="•"/>
            </a:pPr>
            <a:r>
              <a:rPr lang="en-GB" dirty="0">
                <a:solidFill>
                  <a:schemeClr val="tx1"/>
                </a:solidFill>
              </a:rPr>
              <a:t>One zone infrequent access (infrequent access, AZ=1)</a:t>
            </a:r>
          </a:p>
          <a:p>
            <a:pPr marL="285750" indent="-285750">
              <a:lnSpc>
                <a:spcPct val="120000"/>
              </a:lnSpc>
              <a:buFont typeface="Arial" panose="020B0604020202020204" pitchFamily="34" charset="0"/>
              <a:buChar char="•"/>
            </a:pPr>
            <a:r>
              <a:rPr lang="en-GB" dirty="0">
                <a:solidFill>
                  <a:schemeClr val="tx1"/>
                </a:solidFill>
              </a:rPr>
              <a:t>Glacier (used for archives)</a:t>
            </a:r>
          </a:p>
          <a:p>
            <a:pPr marL="285750" indent="-285750">
              <a:lnSpc>
                <a:spcPct val="120000"/>
              </a:lnSpc>
              <a:buFont typeface="Arial" panose="020B0604020202020204" pitchFamily="34" charset="0"/>
              <a:buChar char="•"/>
            </a:pPr>
            <a:r>
              <a:rPr lang="en-GB" dirty="0">
                <a:solidFill>
                  <a:schemeClr val="tx1"/>
                </a:solidFill>
              </a:rPr>
              <a:t>Intelligent (amazon will decide which tier is best.</a:t>
            </a:r>
          </a:p>
        </p:txBody>
      </p:sp>
      <p:sp>
        <p:nvSpPr>
          <p:cNvPr id="17" name="Rectangle 16">
            <a:extLst>
              <a:ext uri="{FF2B5EF4-FFF2-40B4-BE49-F238E27FC236}">
                <a16:creationId xmlns:a16="http://schemas.microsoft.com/office/drawing/2014/main" id="{F91BB45C-98E1-4C9F-B8DE-4017773D4646}"/>
              </a:ext>
            </a:extLst>
          </p:cNvPr>
          <p:cNvSpPr/>
          <p:nvPr/>
        </p:nvSpPr>
        <p:spPr>
          <a:xfrm>
            <a:off x="141320" y="3780409"/>
            <a:ext cx="7013169" cy="267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en-GB" dirty="0">
              <a:solidFill>
                <a:schemeClr val="tx1"/>
              </a:solidFill>
            </a:endParaRPr>
          </a:p>
          <a:p>
            <a:pPr>
              <a:lnSpc>
                <a:spcPct val="120000"/>
              </a:lnSpc>
            </a:pPr>
            <a:r>
              <a:rPr lang="en-GB" b="1" u="sng" dirty="0">
                <a:solidFill>
                  <a:schemeClr val="tx1"/>
                </a:solidFill>
              </a:rPr>
              <a:t>S3 Lifecycle Rules</a:t>
            </a:r>
          </a:p>
          <a:p>
            <a:pPr>
              <a:lnSpc>
                <a:spcPct val="120000"/>
              </a:lnSpc>
            </a:pPr>
            <a:r>
              <a:rPr lang="en-GB" dirty="0">
                <a:solidFill>
                  <a:schemeClr val="tx1"/>
                </a:solidFill>
              </a:rPr>
              <a:t>You can enter actions under lifecycle rules that will perform a task automatically throughout the lifecycle of the data.</a:t>
            </a:r>
          </a:p>
          <a:p>
            <a:pPr marL="285750" indent="-285750">
              <a:lnSpc>
                <a:spcPct val="120000"/>
              </a:lnSpc>
              <a:buFont typeface="Arial" panose="020B0604020202020204" pitchFamily="34" charset="0"/>
              <a:buChar char="•"/>
            </a:pPr>
            <a:r>
              <a:rPr lang="en-GB" dirty="0">
                <a:solidFill>
                  <a:schemeClr val="tx1"/>
                </a:solidFill>
              </a:rPr>
              <a:t>Transition actions – allows you to move from one class to another.</a:t>
            </a:r>
          </a:p>
          <a:p>
            <a:pPr marL="285750" indent="-285750">
              <a:lnSpc>
                <a:spcPct val="120000"/>
              </a:lnSpc>
              <a:buFont typeface="Arial" panose="020B0604020202020204" pitchFamily="34" charset="0"/>
              <a:buChar char="•"/>
            </a:pPr>
            <a:r>
              <a:rPr lang="en-GB" dirty="0">
                <a:solidFill>
                  <a:schemeClr val="tx1"/>
                </a:solidFill>
              </a:rPr>
              <a:t>Expiration actions – allows you to delete data.</a:t>
            </a:r>
          </a:p>
        </p:txBody>
      </p:sp>
      <p:pic>
        <p:nvPicPr>
          <p:cNvPr id="13" name="Picture 12">
            <a:extLst>
              <a:ext uri="{FF2B5EF4-FFF2-40B4-BE49-F238E27FC236}">
                <a16:creationId xmlns:a16="http://schemas.microsoft.com/office/drawing/2014/main" id="{BEC1C003-B42A-4B73-A1C3-FD4122D7F4F0}"/>
              </a:ext>
            </a:extLst>
          </p:cNvPr>
          <p:cNvPicPr>
            <a:picLocks noChangeAspect="1"/>
          </p:cNvPicPr>
          <p:nvPr/>
        </p:nvPicPr>
        <p:blipFill>
          <a:blip r:embed="rId3"/>
          <a:stretch>
            <a:fillRect/>
          </a:stretch>
        </p:blipFill>
        <p:spPr>
          <a:xfrm>
            <a:off x="7134312" y="4002794"/>
            <a:ext cx="4714875" cy="2628900"/>
          </a:xfrm>
          <a:prstGeom prst="rect">
            <a:avLst/>
          </a:prstGeom>
        </p:spPr>
      </p:pic>
    </p:spTree>
    <p:extLst>
      <p:ext uri="{BB962C8B-B14F-4D97-AF65-F5344CB8AC3E}">
        <p14:creationId xmlns:p14="http://schemas.microsoft.com/office/powerpoint/2010/main" val="225503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Encryption </a:t>
            </a:r>
          </a:p>
          <a:p>
            <a:pPr>
              <a:lnSpc>
                <a:spcPct val="120000"/>
              </a:lnSpc>
            </a:pPr>
            <a:r>
              <a:rPr lang="en-GB" dirty="0">
                <a:solidFill>
                  <a:schemeClr val="tx1"/>
                </a:solidFill>
              </a:rPr>
              <a:t>4 different types of encryption we can use:</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 (Server Side Encryption) which uses keys handled by AWS.</a:t>
            </a:r>
          </a:p>
          <a:p>
            <a:pPr>
              <a:lnSpc>
                <a:spcPct val="120000"/>
              </a:lnSpc>
            </a:pPr>
            <a:r>
              <a:rPr lang="en-GB" dirty="0">
                <a:solidFill>
                  <a:schemeClr val="tx1"/>
                </a:solidFill>
              </a:rPr>
              <a:t>     </a:t>
            </a:r>
            <a:r>
              <a:rPr lang="en-GB" sz="1400" i="1" dirty="0">
                <a:solidFill>
                  <a:schemeClr val="tx1"/>
                </a:solidFill>
              </a:rPr>
              <a:t>- Object is sent to S3, an AWS key is used for encryption and then the data is stored.</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SSE-KMS (SSE-Key Management Service) – similar to standard AWS SSE but allows us control over the keys using the key management service. If you store it in KMS, you don't need to include it in the requests to S3. Instead, just upload/download your files normally and KMS will talk to S3 and handle that for you.</a:t>
            </a:r>
          </a:p>
          <a:p>
            <a:pPr>
              <a:lnSpc>
                <a:spcPct val="120000"/>
              </a:lnSpc>
            </a:pPr>
            <a:r>
              <a:rPr lang="en-GB" dirty="0">
                <a:solidFill>
                  <a:schemeClr val="tx1"/>
                </a:solidFill>
              </a:rPr>
              <a:t>     </a:t>
            </a:r>
            <a:r>
              <a:rPr lang="en-GB" sz="1400" i="1" dirty="0">
                <a:solidFill>
                  <a:schemeClr val="tx1"/>
                </a:solidFill>
              </a:rPr>
              <a:t>- In KMS an object is send to S3, combined with an AWS key and a Customer Master Key (CMK) encryption and then the data is stored.</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SSE-C (Customer) - If you want to manage the encryption key yourself, you need to include that encryption key as part of every request to S3. If you lose the encryption key, you lose all the objects that are encrypted by this key.</a:t>
            </a:r>
          </a:p>
          <a:p>
            <a:pPr marL="285750" indent="-285750">
              <a:lnSpc>
                <a:spcPct val="120000"/>
              </a:lnSpc>
              <a:buFont typeface="Arial" panose="020B0604020202020204" pitchFamily="34" charset="0"/>
              <a:buChar char="•"/>
            </a:pPr>
            <a:r>
              <a:rPr lang="en-GB" dirty="0">
                <a:solidFill>
                  <a:schemeClr val="tx1"/>
                </a:solidFill>
              </a:rPr>
              <a:t>Client Side Encryption – Data is encrypted outside of AWS before sending it to S3.</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For ML purposes only SSE and SSE-KMS are really used. </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186600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Access </a:t>
            </a:r>
          </a:p>
          <a:p>
            <a:pPr>
              <a:lnSpc>
                <a:spcPct val="120000"/>
              </a:lnSpc>
            </a:pPr>
            <a:endParaRPr lang="en-GB" dirty="0">
              <a:solidFill>
                <a:schemeClr val="tx1"/>
              </a:solidFill>
            </a:endParaRPr>
          </a:p>
          <a:p>
            <a:pPr>
              <a:lnSpc>
                <a:spcPct val="120000"/>
              </a:lnSpc>
            </a:pPr>
            <a:r>
              <a:rPr lang="en-GB" b="1" dirty="0">
                <a:solidFill>
                  <a:schemeClr val="tx1"/>
                </a:solidFill>
              </a:rPr>
              <a:t>User Based</a:t>
            </a:r>
          </a:p>
          <a:p>
            <a:pPr marL="285750" indent="-285750">
              <a:lnSpc>
                <a:spcPct val="120000"/>
              </a:lnSpc>
              <a:buFont typeface="Arial" panose="020B0604020202020204" pitchFamily="34" charset="0"/>
              <a:buChar char="•"/>
            </a:pPr>
            <a:r>
              <a:rPr lang="en-GB" dirty="0">
                <a:solidFill>
                  <a:schemeClr val="tx1"/>
                </a:solidFill>
              </a:rPr>
              <a:t>IAM (Identity Access Management) Policies. We have control over what API calls a user is allowed to do on our bucket.</a:t>
            </a:r>
          </a:p>
          <a:p>
            <a:pPr>
              <a:lnSpc>
                <a:spcPct val="120000"/>
              </a:lnSpc>
            </a:pPr>
            <a:r>
              <a:rPr lang="en-GB" sz="1200" i="1" dirty="0">
                <a:solidFill>
                  <a:schemeClr val="tx1"/>
                </a:solidFill>
              </a:rPr>
              <a:t>      - Any actions that you don't explicitly allow are denied.</a:t>
            </a:r>
          </a:p>
          <a:p>
            <a:pPr>
              <a:lnSpc>
                <a:spcPct val="120000"/>
              </a:lnSpc>
            </a:pPr>
            <a:r>
              <a:rPr lang="en-GB" sz="1200" i="1" dirty="0">
                <a:solidFill>
                  <a:schemeClr val="tx1"/>
                </a:solidFill>
              </a:rPr>
              <a:t>      - Users cannot access any resources that you do not explicitly grant permissions to.</a:t>
            </a:r>
          </a:p>
          <a:p>
            <a:pPr>
              <a:lnSpc>
                <a:spcPct val="120000"/>
              </a:lnSpc>
            </a:pPr>
            <a:r>
              <a:rPr lang="en-GB" sz="1200" i="1" dirty="0">
                <a:solidFill>
                  <a:schemeClr val="tx1"/>
                </a:solidFill>
              </a:rPr>
              <a:t>      - </a:t>
            </a:r>
            <a:r>
              <a:rPr lang="en-GB" sz="1200" i="1" dirty="0">
                <a:solidFill>
                  <a:schemeClr val="tx1"/>
                </a:solidFill>
                <a:hlinkClick r:id="rId3"/>
              </a:rPr>
              <a:t>https://aws.amazon.com/iam/features/manage-permissions/</a:t>
            </a:r>
            <a:endParaRPr lang="en-GB" sz="1200" i="1"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dirty="0">
                <a:solidFill>
                  <a:schemeClr val="tx1"/>
                </a:solidFill>
              </a:rPr>
              <a:t>Resource Based </a:t>
            </a:r>
          </a:p>
          <a:p>
            <a:pPr marL="285750" indent="-285750">
              <a:lnSpc>
                <a:spcPct val="120000"/>
              </a:lnSpc>
              <a:buFont typeface="Arial" panose="020B0604020202020204" pitchFamily="34" charset="0"/>
              <a:buChar char="•"/>
            </a:pPr>
            <a:r>
              <a:rPr lang="en-GB" dirty="0">
                <a:solidFill>
                  <a:schemeClr val="tx1"/>
                </a:solidFill>
              </a:rPr>
              <a:t>Bucket Policies – bucket wide rules from the S3 console that can be set to specific users.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Use S3 bucket for policy to:</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public access to the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Force objects to be encrypted at upload (previously a bucket policy was needed for this, now it can be done straight from the properties tab of a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access to another account (Cross Account)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Object ACL (Access Control List) – Finer grained and specifies which users have access to what.</a:t>
            </a:r>
          </a:p>
          <a:p>
            <a:pPr marL="285750" indent="-285750">
              <a:lnSpc>
                <a:spcPct val="120000"/>
              </a:lnSpc>
              <a:buFont typeface="Arial" panose="020B0604020202020204" pitchFamily="34" charset="0"/>
              <a:buChar char="•"/>
            </a:pPr>
            <a:r>
              <a:rPr lang="en-GB" dirty="0">
                <a:solidFill>
                  <a:schemeClr val="tx1"/>
                </a:solidFill>
              </a:rPr>
              <a:t>Bucket ACL – Less common, same as above but higher level for each bucket.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Exam is important to understand User IAM and Bucket policies. </a:t>
            </a: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409079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Other</a:t>
            </a:r>
          </a:p>
          <a:p>
            <a:pPr>
              <a:lnSpc>
                <a:spcPct val="120000"/>
              </a:lnSpc>
            </a:pPr>
            <a:endParaRPr lang="en-GB" b="1" u="sng"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Networking VPC Endpoint Gateway:</a:t>
            </a:r>
          </a:p>
          <a:p>
            <a:pPr>
              <a:lnSpc>
                <a:spcPct val="120000"/>
              </a:lnSpc>
            </a:pPr>
            <a:r>
              <a:rPr lang="en-GB" sz="1400" i="1" dirty="0">
                <a:solidFill>
                  <a:schemeClr val="tx1"/>
                </a:solidFill>
              </a:rPr>
              <a:t>      - Allow traffic to stay within your VPC (instead of going through public web)</a:t>
            </a:r>
          </a:p>
          <a:p>
            <a:pPr>
              <a:lnSpc>
                <a:spcPct val="120000"/>
              </a:lnSpc>
            </a:pPr>
            <a:r>
              <a:rPr lang="en-GB" sz="1400" i="1" dirty="0">
                <a:solidFill>
                  <a:schemeClr val="tx1"/>
                </a:solidFill>
              </a:rPr>
              <a:t>      - Make sure your private services (AWS SageMaker ) can access S3</a:t>
            </a:r>
          </a:p>
          <a:p>
            <a:pPr>
              <a:lnSpc>
                <a:spcPct val="120000"/>
              </a:lnSpc>
            </a:pPr>
            <a:r>
              <a:rPr lang="en-GB" sz="1400" i="1" dirty="0">
                <a:solidFill>
                  <a:schemeClr val="tx1"/>
                </a:solidFill>
              </a:rPr>
              <a:t>      - Very important for AWS ML Exam</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Logging and Audit</a:t>
            </a:r>
          </a:p>
          <a:p>
            <a:pPr>
              <a:lnSpc>
                <a:spcPct val="120000"/>
              </a:lnSpc>
            </a:pPr>
            <a:r>
              <a:rPr lang="en-GB" sz="1400" i="1" dirty="0">
                <a:solidFill>
                  <a:schemeClr val="tx1"/>
                </a:solidFill>
              </a:rPr>
              <a:t>      - Can store logs of who accessed your bucket directly in S3. </a:t>
            </a:r>
          </a:p>
          <a:p>
            <a:pPr>
              <a:lnSpc>
                <a:spcPct val="120000"/>
              </a:lnSpc>
            </a:pPr>
            <a:r>
              <a:rPr lang="en-GB" sz="1400" i="1" dirty="0">
                <a:solidFill>
                  <a:schemeClr val="tx1"/>
                </a:solidFill>
              </a:rPr>
              <a:t>      - API calls can be logged in AWS CloudTrail</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Tag based</a:t>
            </a:r>
          </a:p>
          <a:p>
            <a:pPr>
              <a:lnSpc>
                <a:spcPct val="120000"/>
              </a:lnSpc>
            </a:pPr>
            <a:r>
              <a:rPr lang="en-GB" dirty="0">
                <a:solidFill>
                  <a:schemeClr val="tx1"/>
                </a:solidFill>
              </a:rPr>
              <a:t>      </a:t>
            </a:r>
            <a:r>
              <a:rPr lang="en-GB" sz="1400" i="1" dirty="0">
                <a:solidFill>
                  <a:schemeClr val="tx1"/>
                </a:solidFill>
              </a:rPr>
              <a:t>- You can add tags e.g. classification=PHI (public health information). No info on how this may be useful, hopefully it will become clearer later. </a:t>
            </a:r>
            <a:endParaRPr lang="en-GB" i="1" dirty="0">
              <a:solidFill>
                <a:schemeClr val="tx1"/>
              </a:solidFill>
            </a:endParaRPr>
          </a:p>
        </p:txBody>
      </p:sp>
    </p:spTree>
    <p:extLst>
      <p:ext uri="{BB962C8B-B14F-4D97-AF65-F5344CB8AC3E}">
        <p14:creationId xmlns:p14="http://schemas.microsoft.com/office/powerpoint/2010/main" val="314168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087580"/>
            <a:ext cx="11834658" cy="5724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AWS Kinesis</a:t>
            </a:r>
            <a:endParaRPr lang="en-GB" b="1" i="1" u="sng" dirty="0">
              <a:solidFill>
                <a:schemeClr val="tx1"/>
              </a:solidFill>
            </a:endParaRPr>
          </a:p>
          <a:p>
            <a:pPr>
              <a:lnSpc>
                <a:spcPct val="120000"/>
              </a:lnSpc>
            </a:pPr>
            <a:r>
              <a:rPr lang="en-GB" dirty="0">
                <a:solidFill>
                  <a:schemeClr val="tx1"/>
                </a:solidFill>
              </a:rPr>
              <a:t>Kinesis is split into 4 services that all run on real time or near real time data. This real time data could be website clicks, live football stats, video etc. (effectively anything that may be feeding/producing data to you, the consumer).</a:t>
            </a:r>
          </a:p>
          <a:p>
            <a:pPr marL="285750" indent="-285750">
              <a:lnSpc>
                <a:spcPct val="120000"/>
              </a:lnSpc>
              <a:buFont typeface="Arial" panose="020B0604020202020204" pitchFamily="34" charset="0"/>
              <a:buChar char="•"/>
            </a:pPr>
            <a:r>
              <a:rPr lang="en-GB" dirty="0">
                <a:solidFill>
                  <a:schemeClr val="tx1"/>
                </a:solidFill>
              </a:rPr>
              <a:t>Kinesis Streams – allows you to ingest data at low latency (~200ms classic, ~70ms for enhanced).</a:t>
            </a:r>
          </a:p>
          <a:p>
            <a:pPr marL="285750" indent="-285750">
              <a:lnSpc>
                <a:spcPct val="120000"/>
              </a:lnSpc>
              <a:buFont typeface="Arial" panose="020B0604020202020204" pitchFamily="34" charset="0"/>
              <a:buChar char="•"/>
            </a:pPr>
            <a:r>
              <a:rPr lang="en-GB" dirty="0">
                <a:solidFill>
                  <a:schemeClr val="tx1"/>
                </a:solidFill>
              </a:rPr>
              <a:t>Kinesis Analytics – perform real time analytics using SQL. </a:t>
            </a:r>
          </a:p>
          <a:p>
            <a:pPr marL="285750" indent="-285750">
              <a:lnSpc>
                <a:spcPct val="120000"/>
              </a:lnSpc>
              <a:buFont typeface="Arial" panose="020B0604020202020204" pitchFamily="34" charset="0"/>
              <a:buChar char="•"/>
            </a:pPr>
            <a:r>
              <a:rPr lang="en-GB" dirty="0">
                <a:solidFill>
                  <a:schemeClr val="tx1"/>
                </a:solidFill>
              </a:rPr>
              <a:t>Kinesis Firehose – allows you to write data ‘near real time’ (down to every second) to storage in S3, Redshift and Splunk.</a:t>
            </a:r>
          </a:p>
          <a:p>
            <a:pPr marL="285750" indent="-285750">
              <a:lnSpc>
                <a:spcPct val="120000"/>
              </a:lnSpc>
              <a:buFont typeface="Arial" panose="020B0604020202020204" pitchFamily="34" charset="0"/>
              <a:buChar char="•"/>
            </a:pPr>
            <a:r>
              <a:rPr lang="en-GB" dirty="0">
                <a:solidFill>
                  <a:schemeClr val="tx1"/>
                </a:solidFill>
              </a:rPr>
              <a:t>Kinesis Video Streams – allows you to ingest video data.</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dirty="0">
                <a:solidFill>
                  <a:schemeClr val="tx1"/>
                </a:solidFill>
              </a:rPr>
              <a:t>Source is where the data is being generated (say peoples smart phones if its click data). The data is ingested into the stream storage (in this case this is Kinesis streams). We can then apply some transforms or processing using AWS Lambda for example. Then the data is sent to its destination using Kinesis firehose.  </a:t>
            </a: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3" name="Picture 2">
            <a:extLst>
              <a:ext uri="{FF2B5EF4-FFF2-40B4-BE49-F238E27FC236}">
                <a16:creationId xmlns:a16="http://schemas.microsoft.com/office/drawing/2014/main" id="{DE3D4F24-88B7-450F-ACD0-C41EBB98CC3E}"/>
              </a:ext>
            </a:extLst>
          </p:cNvPr>
          <p:cNvPicPr>
            <a:picLocks noChangeAspect="1"/>
          </p:cNvPicPr>
          <p:nvPr/>
        </p:nvPicPr>
        <p:blipFill>
          <a:blip r:embed="rId3"/>
          <a:stretch>
            <a:fillRect/>
          </a:stretch>
        </p:blipFill>
        <p:spPr>
          <a:xfrm>
            <a:off x="507078" y="3539836"/>
            <a:ext cx="10715625" cy="1914525"/>
          </a:xfrm>
          <a:prstGeom prst="rect">
            <a:avLst/>
          </a:prstGeom>
        </p:spPr>
      </p:pic>
    </p:spTree>
    <p:extLst>
      <p:ext uri="{BB962C8B-B14F-4D97-AF65-F5344CB8AC3E}">
        <p14:creationId xmlns:p14="http://schemas.microsoft.com/office/powerpoint/2010/main" val="85484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dirty="0">
                <a:solidFill>
                  <a:schemeClr val="tx1"/>
                </a:solidFill>
              </a:rPr>
              <a:t>In this pipeline example below we are not sending our data to </a:t>
            </a:r>
            <a:r>
              <a:rPr lang="en-GB" dirty="0" err="1">
                <a:solidFill>
                  <a:schemeClr val="tx1"/>
                </a:solidFill>
              </a:rPr>
              <a:t>permantent</a:t>
            </a:r>
            <a:r>
              <a:rPr lang="en-GB" dirty="0">
                <a:solidFill>
                  <a:schemeClr val="tx1"/>
                </a:solidFill>
              </a:rPr>
              <a:t> storage using kinesis firehose. Instead our direct producer of the data is Kinesis data analytics, AWS lambda, AWS EC2 (Elastic compute cloud – basically a virtual computer)</a:t>
            </a:r>
          </a:p>
          <a:p>
            <a:pPr>
              <a:lnSpc>
                <a:spcPct val="120000"/>
              </a:lnSpc>
            </a:pP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4" name="Picture 3">
            <a:extLst>
              <a:ext uri="{FF2B5EF4-FFF2-40B4-BE49-F238E27FC236}">
                <a16:creationId xmlns:a16="http://schemas.microsoft.com/office/drawing/2014/main" id="{8BA6ABE5-993E-4895-A668-B9904404F97E}"/>
              </a:ext>
            </a:extLst>
          </p:cNvPr>
          <p:cNvPicPr>
            <a:picLocks noChangeAspect="1"/>
          </p:cNvPicPr>
          <p:nvPr/>
        </p:nvPicPr>
        <p:blipFill rotWithShape="1">
          <a:blip r:embed="rId3"/>
          <a:srcRect t="19609"/>
          <a:stretch/>
        </p:blipFill>
        <p:spPr>
          <a:xfrm>
            <a:off x="1311965" y="2080364"/>
            <a:ext cx="10010632" cy="4526808"/>
          </a:xfrm>
          <a:prstGeom prst="rect">
            <a:avLst/>
          </a:prstGeom>
        </p:spPr>
      </p:pic>
      <p:sp>
        <p:nvSpPr>
          <p:cNvPr id="7" name="Rectangle 6">
            <a:extLst>
              <a:ext uri="{FF2B5EF4-FFF2-40B4-BE49-F238E27FC236}">
                <a16:creationId xmlns:a16="http://schemas.microsoft.com/office/drawing/2014/main" id="{52625F23-1E31-40DB-AB62-950B4505464C}"/>
              </a:ext>
            </a:extLst>
          </p:cNvPr>
          <p:cNvSpPr/>
          <p:nvPr/>
        </p:nvSpPr>
        <p:spPr>
          <a:xfrm>
            <a:off x="1699591" y="2080364"/>
            <a:ext cx="9382539" cy="64295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625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Streams (temporary storage of live data)</a:t>
            </a:r>
          </a:p>
          <a:p>
            <a:pPr marL="285750" indent="-285750">
              <a:lnSpc>
                <a:spcPct val="120000"/>
              </a:lnSpc>
              <a:buFont typeface="Arial" panose="020B0604020202020204" pitchFamily="34" charset="0"/>
              <a:buChar char="•"/>
            </a:pPr>
            <a:r>
              <a:rPr lang="en-GB" sz="1600" dirty="0">
                <a:solidFill>
                  <a:schemeClr val="tx1"/>
                </a:solidFill>
              </a:rPr>
              <a:t>Streams are partitioned into shards. Each shard can ingest up to 1mb/s of data and store that data for a default of 24hours (can be increased to 365 days). If you attempt to ingest more you will get a ‘</a:t>
            </a:r>
            <a:r>
              <a:rPr lang="en-GB" sz="1600" dirty="0" err="1">
                <a:solidFill>
                  <a:schemeClr val="tx1"/>
                </a:solidFill>
              </a:rPr>
              <a:t>ProvisionedThroughputException</a:t>
            </a:r>
            <a:r>
              <a:rPr lang="en-GB" sz="1600" dirty="0">
                <a:solidFill>
                  <a:schemeClr val="tx1"/>
                </a:solidFill>
              </a:rPr>
              <a:t>’.</a:t>
            </a:r>
          </a:p>
          <a:p>
            <a:pPr marL="285750" indent="-285750">
              <a:lnSpc>
                <a:spcPct val="120000"/>
              </a:lnSpc>
              <a:buFont typeface="Arial" panose="020B0604020202020204" pitchFamily="34" charset="0"/>
              <a:buChar char="•"/>
            </a:pPr>
            <a:r>
              <a:rPr lang="en-GB" sz="1600" dirty="0">
                <a:solidFill>
                  <a:schemeClr val="tx1"/>
                </a:solidFill>
              </a:rPr>
              <a:t>We can therefore do our on the fly analytics using Kinesis analytics, or we must send our live data to permanent storage for example into S3, before the data is removed from the shard. If we are only interested in showing live data on our applications however, we may not need to send this data to storage.</a:t>
            </a:r>
          </a:p>
          <a:p>
            <a:pPr marL="285750" indent="-285750">
              <a:lnSpc>
                <a:spcPct val="120000"/>
              </a:lnSpc>
              <a:buFont typeface="Arial" panose="020B0604020202020204" pitchFamily="34" charset="0"/>
              <a:buChar char="•"/>
            </a:pPr>
            <a:r>
              <a:rPr lang="en-GB" sz="1600" dirty="0">
                <a:solidFill>
                  <a:schemeClr val="tx1"/>
                </a:solidFill>
              </a:rPr>
              <a:t>On the consumer side, you can read 2mb/s or make a max of 5 API calls/s per shard.</a:t>
            </a:r>
          </a:p>
          <a:p>
            <a:pPr marL="285750" indent="-285750">
              <a:lnSpc>
                <a:spcPct val="120000"/>
              </a:lnSpc>
              <a:buFont typeface="Arial" panose="020B0604020202020204" pitchFamily="34" charset="0"/>
              <a:buChar char="•"/>
            </a:pPr>
            <a:r>
              <a:rPr lang="en-GB" sz="1600" dirty="0">
                <a:solidFill>
                  <a:schemeClr val="tx1"/>
                </a:solidFill>
              </a:rPr>
              <a:t>Kinesis data streams only scales if you add additional shards, it does not scale automatically.</a:t>
            </a:r>
          </a:p>
          <a:p>
            <a:pPr marL="285750" indent="-285750">
              <a:lnSpc>
                <a:spcPct val="120000"/>
              </a:lnSpc>
              <a:buFont typeface="Arial" panose="020B0604020202020204" pitchFamily="34" charset="0"/>
              <a:buChar char="•"/>
            </a:pPr>
            <a:r>
              <a:rPr lang="en-GB" sz="1600" dirty="0">
                <a:solidFill>
                  <a:schemeClr val="tx1"/>
                </a:solidFill>
              </a:rPr>
              <a:t>Main use case for kinesis streams is in building live applications.</a:t>
            </a:r>
          </a:p>
          <a:p>
            <a:pPr>
              <a:lnSpc>
                <a:spcPct val="120000"/>
              </a:lnSpc>
            </a:pPr>
            <a:endParaRPr lang="en-GB" sz="1600" b="1" dirty="0">
              <a:solidFill>
                <a:schemeClr val="tx1"/>
              </a:solidFill>
            </a:endParaRPr>
          </a:p>
          <a:p>
            <a:pPr>
              <a:lnSpc>
                <a:spcPct val="120000"/>
              </a:lnSpc>
            </a:pPr>
            <a:r>
              <a:rPr lang="en-GB" sz="1600" b="1" dirty="0">
                <a:solidFill>
                  <a:schemeClr val="tx1"/>
                </a:solidFill>
              </a:rPr>
              <a:t>Kinesis Firehose (delivery of ‘near live’ data)</a:t>
            </a:r>
          </a:p>
          <a:p>
            <a:pPr marL="285750" indent="-285750">
              <a:lnSpc>
                <a:spcPct val="120000"/>
              </a:lnSpc>
              <a:buFont typeface="Arial" panose="020B0604020202020204" pitchFamily="34" charset="0"/>
              <a:buChar char="•"/>
            </a:pPr>
            <a:r>
              <a:rPr lang="en-GB" sz="1600" dirty="0">
                <a:solidFill>
                  <a:schemeClr val="tx1"/>
                </a:solidFill>
              </a:rPr>
              <a:t>Kinesis firehose can ingest data directly from the producers themselves, or from kinesis streams. </a:t>
            </a:r>
          </a:p>
          <a:p>
            <a:pPr marL="285750" indent="-285750">
              <a:lnSpc>
                <a:spcPct val="120000"/>
              </a:lnSpc>
              <a:buFont typeface="Arial" panose="020B0604020202020204" pitchFamily="34" charset="0"/>
              <a:buChar char="•"/>
            </a:pPr>
            <a:r>
              <a:rPr lang="en-GB" sz="1600" dirty="0">
                <a:solidFill>
                  <a:schemeClr val="tx1"/>
                </a:solidFill>
              </a:rPr>
              <a:t>Firehose will read the data in &lt;1mb chunks (if from kinesis streams), and write these to the target area(s) in batches.</a:t>
            </a:r>
          </a:p>
          <a:p>
            <a:pPr marL="285750" indent="-285750">
              <a:lnSpc>
                <a:spcPct val="120000"/>
              </a:lnSpc>
              <a:buFont typeface="Arial" panose="020B0604020202020204" pitchFamily="34" charset="0"/>
              <a:buChar char="•"/>
            </a:pPr>
            <a:r>
              <a:rPr lang="en-GB" sz="1600" dirty="0">
                <a:solidFill>
                  <a:schemeClr val="tx1"/>
                </a:solidFill>
              </a:rPr>
              <a:t>These target areas include Amazon </a:t>
            </a:r>
            <a:r>
              <a:rPr lang="en-GB" sz="1600" b="1" dirty="0">
                <a:solidFill>
                  <a:schemeClr val="tx1"/>
                </a:solidFill>
              </a:rPr>
              <a:t>S3</a:t>
            </a:r>
            <a:r>
              <a:rPr lang="en-GB" sz="1600" dirty="0">
                <a:solidFill>
                  <a:schemeClr val="tx1"/>
                </a:solidFill>
              </a:rPr>
              <a:t>, Amazon </a:t>
            </a:r>
            <a:r>
              <a:rPr lang="en-GB" sz="1600" b="1" dirty="0">
                <a:solidFill>
                  <a:schemeClr val="tx1"/>
                </a:solidFill>
              </a:rPr>
              <a:t>Redshift</a:t>
            </a:r>
            <a:r>
              <a:rPr lang="en-GB" sz="1600" dirty="0">
                <a:solidFill>
                  <a:schemeClr val="tx1"/>
                </a:solidFill>
              </a:rPr>
              <a:t> (which is a copy through S3), Amazon </a:t>
            </a:r>
            <a:r>
              <a:rPr lang="en-GB" sz="1600" b="1" dirty="0" err="1">
                <a:solidFill>
                  <a:schemeClr val="tx1"/>
                </a:solidFill>
              </a:rPr>
              <a:t>ElasticSearch</a:t>
            </a:r>
            <a:r>
              <a:rPr lang="en-GB" sz="1600" dirty="0">
                <a:solidFill>
                  <a:schemeClr val="tx1"/>
                </a:solidFill>
              </a:rPr>
              <a:t>, third party destination such as </a:t>
            </a:r>
            <a:r>
              <a:rPr lang="en-GB" sz="1600" b="1" dirty="0" err="1">
                <a:solidFill>
                  <a:schemeClr val="tx1"/>
                </a:solidFill>
              </a:rPr>
              <a:t>splunk</a:t>
            </a:r>
            <a:r>
              <a:rPr lang="en-GB" sz="1600" dirty="0">
                <a:solidFill>
                  <a:schemeClr val="tx1"/>
                </a:solidFill>
              </a:rPr>
              <a:t>, or a custom non AWS destination with a HTTP endpoint.</a:t>
            </a:r>
          </a:p>
          <a:p>
            <a:pPr marL="285750" indent="-285750">
              <a:lnSpc>
                <a:spcPct val="120000"/>
              </a:lnSpc>
              <a:buFont typeface="Arial" panose="020B0604020202020204" pitchFamily="34" charset="0"/>
              <a:buChar char="•"/>
            </a:pPr>
            <a:r>
              <a:rPr lang="en-GB" sz="1600" dirty="0">
                <a:solidFill>
                  <a:schemeClr val="tx1"/>
                </a:solidFill>
              </a:rPr>
              <a:t>Batches are written to the destination at a minimum of 60seconds; so it is classed ‘near real-time’.</a:t>
            </a:r>
          </a:p>
          <a:p>
            <a:pPr marL="285750" indent="-285750">
              <a:lnSpc>
                <a:spcPct val="120000"/>
              </a:lnSpc>
              <a:buFont typeface="Arial" panose="020B0604020202020204" pitchFamily="34" charset="0"/>
              <a:buChar char="•"/>
            </a:pPr>
            <a:r>
              <a:rPr lang="en-GB" sz="1600" dirty="0">
                <a:solidFill>
                  <a:schemeClr val="tx1"/>
                </a:solidFill>
              </a:rPr>
              <a:t>There is automatic scaling, no need for pre-defined shards – you only pay for the amount of data going through firehose. </a:t>
            </a:r>
            <a:endParaRPr lang="en-GB" sz="1600" i="1"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Supports data transformations using AWS Lambda and compression into zip files for example. </a:t>
            </a:r>
          </a:p>
        </p:txBody>
      </p:sp>
    </p:spTree>
    <p:extLst>
      <p:ext uri="{BB962C8B-B14F-4D97-AF65-F5344CB8AC3E}">
        <p14:creationId xmlns:p14="http://schemas.microsoft.com/office/powerpoint/2010/main" val="77313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Data Analytics</a:t>
            </a:r>
          </a:p>
          <a:p>
            <a:pPr>
              <a:lnSpc>
                <a:spcPct val="120000"/>
              </a:lnSpc>
            </a:pPr>
            <a:r>
              <a:rPr lang="en-GB" sz="1400" dirty="0">
                <a:solidFill>
                  <a:schemeClr val="tx1"/>
                </a:solidFill>
              </a:rPr>
              <a:t>Data analytics can actually take data directly from Kinesis firehose as well as Kinesis streams.</a:t>
            </a:r>
          </a:p>
          <a:p>
            <a:pPr marL="285750" indent="-285750">
              <a:lnSpc>
                <a:spcPct val="120000"/>
              </a:lnSpc>
              <a:buFont typeface="Arial" panose="020B0604020202020204" pitchFamily="34" charset="0"/>
              <a:buChar char="•"/>
            </a:pPr>
            <a:r>
              <a:rPr lang="en-GB" sz="1400" dirty="0">
                <a:solidFill>
                  <a:schemeClr val="tx1"/>
                </a:solidFill>
              </a:rPr>
              <a:t>We can also combine the input streams above, with reference tables from an S3 bucket. For example, using an SQL command we could perform a lookup with the S3 bucket reference table and convert our input stream data into another form.</a:t>
            </a:r>
          </a:p>
          <a:p>
            <a:pPr marL="285750" indent="-285750">
              <a:lnSpc>
                <a:spcPct val="120000"/>
              </a:lnSpc>
              <a:buFont typeface="Arial" panose="020B0604020202020204" pitchFamily="34" charset="0"/>
              <a:buChar char="•"/>
            </a:pPr>
            <a:r>
              <a:rPr lang="en-GB" sz="1400" dirty="0">
                <a:solidFill>
                  <a:schemeClr val="tx1"/>
                </a:solidFill>
              </a:rPr>
              <a:t>Or we can reduce the size of our dataset by performing simple transformations, often referred to as ETL (extract, transform, load). </a:t>
            </a:r>
          </a:p>
          <a:p>
            <a:pPr marL="285750" indent="-285750">
              <a:lnSpc>
                <a:spcPct val="120000"/>
              </a:lnSpc>
              <a:buFont typeface="Arial" panose="020B0604020202020204" pitchFamily="34" charset="0"/>
              <a:buChar char="•"/>
            </a:pPr>
            <a:r>
              <a:rPr lang="en-GB" sz="1400" dirty="0">
                <a:solidFill>
                  <a:schemeClr val="tx1"/>
                </a:solidFill>
              </a:rPr>
              <a:t>An example use case of the above is we could have continuous metric generation for say a leader board on a game. Or we could have responsive analytics where we’re looking for a certain criteria before being alerted.</a:t>
            </a:r>
          </a:p>
          <a:p>
            <a:pPr marL="285750" indent="-285750">
              <a:lnSpc>
                <a:spcPct val="120000"/>
              </a:lnSpc>
              <a:buFont typeface="Arial" panose="020B0604020202020204" pitchFamily="34" charset="0"/>
              <a:buChar char="•"/>
            </a:pPr>
            <a:r>
              <a:rPr lang="en-GB" sz="1400" dirty="0">
                <a:solidFill>
                  <a:schemeClr val="tx1"/>
                </a:solidFill>
              </a:rPr>
              <a:t>We can use SQL or </a:t>
            </a:r>
            <a:r>
              <a:rPr lang="en-GB" sz="1400" dirty="0" err="1">
                <a:solidFill>
                  <a:schemeClr val="tx1"/>
                </a:solidFill>
              </a:rPr>
              <a:t>Flink</a:t>
            </a:r>
            <a:r>
              <a:rPr lang="en-GB" sz="1400" dirty="0">
                <a:solidFill>
                  <a:schemeClr val="tx1"/>
                </a:solidFill>
              </a:rPr>
              <a:t> to write the above, or Lambda for pre-processing.</a:t>
            </a:r>
          </a:p>
          <a:p>
            <a:pPr marL="285750" indent="-285750">
              <a:lnSpc>
                <a:spcPct val="120000"/>
              </a:lnSpc>
              <a:buFont typeface="Arial" panose="020B0604020202020204" pitchFamily="34" charset="0"/>
              <a:buChar char="•"/>
            </a:pPr>
            <a:r>
              <a:rPr lang="en-GB" sz="1400" dirty="0">
                <a:solidFill>
                  <a:schemeClr val="tx1"/>
                </a:solidFill>
              </a:rPr>
              <a:t>Pay for resource consumed and it is serverless (</a:t>
            </a:r>
            <a:r>
              <a:rPr lang="en-GB" sz="1400" dirty="0">
                <a:solidFill>
                  <a:schemeClr val="tx1"/>
                </a:solidFill>
                <a:hlinkClick r:id="rId3"/>
              </a:rPr>
              <a:t>https://aws.amazon.com/lambda/serverless-architectures-learn-more/</a:t>
            </a:r>
            <a:r>
              <a:rPr lang="en-GB" sz="1400" dirty="0">
                <a:solidFill>
                  <a:schemeClr val="tx1"/>
                </a:solidFill>
              </a:rPr>
              <a:t>). This is still run on amazon servers, it just means server management is done by AWS. It is costly though.</a:t>
            </a:r>
          </a:p>
          <a:p>
            <a:pPr marL="285750" indent="-285750">
              <a:lnSpc>
                <a:spcPct val="120000"/>
              </a:lnSpc>
              <a:buFont typeface="Arial" panose="020B0604020202020204" pitchFamily="34" charset="0"/>
              <a:buChar char="•"/>
            </a:pPr>
            <a:r>
              <a:rPr lang="en-GB" sz="1400" dirty="0">
                <a:solidFill>
                  <a:schemeClr val="tx1"/>
                </a:solidFill>
              </a:rPr>
              <a:t>IAM permissions need to be granted to access the streaming source and destinations.</a:t>
            </a:r>
          </a:p>
          <a:p>
            <a:pPr marL="285750" indent="-285750">
              <a:lnSpc>
                <a:spcPct val="120000"/>
              </a:lnSpc>
              <a:buFont typeface="Arial" panose="020B0604020202020204" pitchFamily="34" charset="0"/>
              <a:buChar char="•"/>
            </a:pPr>
            <a:endParaRPr lang="en-GB" sz="1400" dirty="0">
              <a:solidFill>
                <a:schemeClr val="tx1"/>
              </a:solidFill>
            </a:endParaRPr>
          </a:p>
          <a:p>
            <a:pPr>
              <a:lnSpc>
                <a:spcPct val="120000"/>
              </a:lnSpc>
            </a:pPr>
            <a:r>
              <a:rPr lang="en-GB" sz="1400" u="sng" dirty="0">
                <a:solidFill>
                  <a:schemeClr val="tx1"/>
                </a:solidFill>
              </a:rPr>
              <a:t>Machine Learning on Kinesis Data Streams</a:t>
            </a:r>
          </a:p>
          <a:p>
            <a:pPr>
              <a:lnSpc>
                <a:spcPct val="120000"/>
              </a:lnSpc>
            </a:pPr>
            <a:r>
              <a:rPr lang="en-GB" sz="1400" dirty="0">
                <a:solidFill>
                  <a:schemeClr val="tx1"/>
                </a:solidFill>
              </a:rPr>
              <a:t>There are two main SQL functions we can run on our data in analytics:</a:t>
            </a:r>
          </a:p>
          <a:p>
            <a:pPr marL="285750" indent="-285750">
              <a:lnSpc>
                <a:spcPct val="120000"/>
              </a:lnSpc>
              <a:buFont typeface="Arial" panose="020B0604020202020204" pitchFamily="34" charset="0"/>
              <a:buChar char="•"/>
            </a:pPr>
            <a:r>
              <a:rPr lang="en-GB" sz="1400" dirty="0">
                <a:solidFill>
                  <a:schemeClr val="tx1"/>
                </a:solidFill>
              </a:rPr>
              <a:t>RANDOM_CUT_FOREST – Unsupervised model trained on recent data from streams or firehose to detect anomalies. This model is ever updating based on recently streamed data. An ‘anomaly score’ is given to each data point depending on how far away it is from an identified cluster. Scores beyond 3 standard deviations from the mean ‘anomaly score’ are often considered anomalous. </a:t>
            </a:r>
            <a:r>
              <a:rPr lang="en-GB" sz="1400" dirty="0">
                <a:solidFill>
                  <a:schemeClr val="tx1"/>
                </a:solidFill>
                <a:hlinkClick r:id="rId4"/>
              </a:rPr>
              <a:t>https://docs.aws.amazon.com/quicksight/latest/user/what-is-random-cut-forest.html</a:t>
            </a:r>
            <a:r>
              <a:rPr lang="en-GB" sz="1400" dirty="0">
                <a:solidFill>
                  <a:schemeClr val="tx1"/>
                </a:solidFill>
              </a:rPr>
              <a:t> - </a:t>
            </a:r>
            <a:r>
              <a:rPr lang="en-GB" sz="1400" dirty="0">
                <a:solidFill>
                  <a:schemeClr val="tx1"/>
                </a:solidFill>
                <a:hlinkClick r:id="rId5"/>
              </a:rPr>
              <a:t>https://docs.aws.amazon.com/sagemaker/latest/dg/randomcutforest.html</a:t>
            </a:r>
            <a:endParaRPr lang="en-GB" sz="1400" dirty="0">
              <a:solidFill>
                <a:schemeClr val="tx1"/>
              </a:solidFill>
            </a:endParaRPr>
          </a:p>
          <a:p>
            <a:pPr marL="285750" indent="-285750">
              <a:lnSpc>
                <a:spcPct val="120000"/>
              </a:lnSpc>
              <a:buFont typeface="Arial" panose="020B0604020202020204" pitchFamily="34" charset="0"/>
              <a:buChar char="•"/>
            </a:pPr>
            <a:r>
              <a:rPr lang="en-GB" sz="1400" dirty="0">
                <a:solidFill>
                  <a:schemeClr val="tx1"/>
                </a:solidFill>
              </a:rPr>
              <a:t>HOTSPOTS – find dense areas in your data, useful for drawing quick inferences from your data, silly example: all red cars seem to travel at 65mph. </a:t>
            </a:r>
            <a:r>
              <a:rPr lang="en-GB" sz="1400" dirty="0">
                <a:solidFill>
                  <a:schemeClr val="tx1"/>
                </a:solidFill>
                <a:hlinkClick r:id="rId6"/>
              </a:rPr>
              <a:t>https://docs.aws.amazon.com/kinesisanalytics/latest/sqlref/sqlrf-hotspots.html</a:t>
            </a: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spTree>
    <p:extLst>
      <p:ext uri="{BB962C8B-B14F-4D97-AF65-F5344CB8AC3E}">
        <p14:creationId xmlns:p14="http://schemas.microsoft.com/office/powerpoint/2010/main" val="935812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1933</Words>
  <Application>Microsoft Office PowerPoint</Application>
  <PresentationFormat>Widescreen</PresentationFormat>
  <Paragraphs>148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Haythornthwaite, Matt (Uxbridge)</cp:lastModifiedBy>
  <cp:revision>72</cp:revision>
  <dcterms:created xsi:type="dcterms:W3CDTF">2021-12-05T12:21:15Z</dcterms:created>
  <dcterms:modified xsi:type="dcterms:W3CDTF">2021-12-08T18:20:56Z</dcterms:modified>
</cp:coreProperties>
</file>