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59"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3792" autoAdjust="0"/>
  </p:normalViewPr>
  <p:slideViewPr>
    <p:cSldViewPr snapToGrid="0">
      <p:cViewPr varScale="1">
        <p:scale>
          <a:sx n="62" d="100"/>
          <a:sy n="62"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27/02/2023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27/02/2023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061065"/>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Synapse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Synapse Analytics is a comprehensive, unified data analytics solution that provides a single service interface for multiple analytical capabilities.</a:t>
            </a:r>
          </a:p>
          <a:p>
            <a:pPr marL="285750" indent="-285750">
              <a:lnSpc>
                <a:spcPct val="120000"/>
              </a:lnSpc>
              <a:buFontTx/>
              <a:buChar char="-"/>
            </a:pPr>
            <a:r>
              <a:rPr lang="en-US" sz="1400" dirty="0">
                <a:solidFill>
                  <a:srgbClr val="161616"/>
                </a:solidFill>
                <a:latin typeface="+mj-lt"/>
              </a:rPr>
              <a:t>These include pipelines (azure data factory), SQL database engine, Azure Synapse Data Explorer, and Apache Spark. </a:t>
            </a:r>
          </a:p>
          <a:p>
            <a:pPr marL="285750" indent="-285750">
              <a:lnSpc>
                <a:spcPct val="120000"/>
              </a:lnSpc>
              <a:buFontTx/>
              <a:buChar char="-"/>
            </a:pPr>
            <a:r>
              <a:rPr lang="en-US" sz="1400" dirty="0">
                <a:solidFill>
                  <a:srgbClr val="161616"/>
                </a:solidFill>
                <a:latin typeface="+mj-lt"/>
              </a:rPr>
              <a:t>Apache spark allows for the creation of an Apache spark pool which can be used to run PySpark notebooks. PySpark is a python-based API used for the Spark implementation and is written in Scala programming language. </a:t>
            </a:r>
          </a:p>
          <a:p>
            <a:pPr marL="285750" indent="-285750">
              <a:lnSpc>
                <a:spcPct val="120000"/>
              </a:lnSpc>
              <a:buFontTx/>
              <a:buChar char="-"/>
            </a:pPr>
            <a:r>
              <a:rPr lang="en-US" sz="1400" i="0" dirty="0">
                <a:solidFill>
                  <a:srgbClr val="161616"/>
                </a:solidFill>
                <a:effectLst/>
                <a:latin typeface="+mj-lt"/>
              </a:rPr>
              <a:t>Azure Synapse Data Explorer is a high-performance data analytics solution that is optimized for real-time querying of log and telemetry data using Kusto Query Language (KQL).</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Databricks</a:t>
            </a:r>
          </a:p>
          <a:p>
            <a:pPr marL="285750" indent="-285750">
              <a:lnSpc>
                <a:spcPct val="120000"/>
              </a:lnSpc>
              <a:buFontTx/>
              <a:buChar char="-"/>
            </a:pPr>
            <a:r>
              <a:rPr lang="en-US" sz="1400" i="0" dirty="0">
                <a:solidFill>
                  <a:srgbClr val="161616"/>
                </a:solidFill>
                <a:effectLst/>
                <a:latin typeface="+mj-lt"/>
              </a:rPr>
              <a:t>Azure Databricks is an Azure-integrated version of the popular Databricks platform, which combines the Apache Spark data processing platform with SQL database semantics and an integrated management interface to enable large-scale data analytics. </a:t>
            </a:r>
          </a:p>
          <a:p>
            <a:pPr marL="285750" indent="-285750">
              <a:lnSpc>
                <a:spcPct val="120000"/>
              </a:lnSpc>
              <a:buFontTx/>
              <a:buChar char="-"/>
            </a:pPr>
            <a:r>
              <a:rPr lang="en-US" sz="1400" i="0" dirty="0">
                <a:solidFill>
                  <a:srgbClr val="161616"/>
                </a:solidFill>
                <a:effectLst/>
                <a:latin typeface="+mj-lt"/>
              </a:rPr>
              <a:t>This is very similar to Azure data factory, however ADF is primarily used for Data Integration services to perform ETL processes and orchestrate data movements at scale. In contrast, Databricks provides a collaborative platform for Data Engineers and Data Scientists to perform ETL as well as build Machine Learning models under a single platform.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Azure HDInsight</a:t>
            </a:r>
          </a:p>
          <a:p>
            <a:pPr marL="285750" indent="-285750">
              <a:lnSpc>
                <a:spcPct val="120000"/>
              </a:lnSpc>
              <a:buFontTx/>
              <a:buChar char="-"/>
            </a:pPr>
            <a:r>
              <a:rPr lang="en-US" sz="1400" dirty="0">
                <a:solidFill>
                  <a:srgbClr val="161616"/>
                </a:solidFill>
                <a:latin typeface="+mj-lt"/>
              </a:rPr>
              <a:t>Text</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974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3251339"/>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Stream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Text</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 Explorer</a:t>
            </a:r>
          </a:p>
          <a:p>
            <a:pPr marL="285750" indent="-285750">
              <a:lnSpc>
                <a:spcPct val="120000"/>
              </a:lnSpc>
              <a:buFontTx/>
              <a:buChar char="-"/>
            </a:pPr>
            <a:r>
              <a:rPr lang="en-US" sz="1400" i="0" dirty="0">
                <a:solidFill>
                  <a:srgbClr val="161616"/>
                </a:solidFill>
                <a:effectLst/>
                <a:latin typeface="+mj-lt"/>
              </a:rPr>
              <a:t>Text</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Microsoft Purview</a:t>
            </a:r>
          </a:p>
          <a:p>
            <a:pPr marL="285750" indent="-285750">
              <a:lnSpc>
                <a:spcPct val="120000"/>
              </a:lnSpc>
              <a:buFontTx/>
              <a:buChar char="-"/>
            </a:pPr>
            <a:r>
              <a:rPr lang="en-US" sz="1200" i="0" dirty="0">
                <a:solidFill>
                  <a:srgbClr val="161616"/>
                </a:solidFill>
                <a:effectLst/>
                <a:latin typeface="+mj-lt"/>
              </a:rPr>
              <a:t>Text</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Microsoft Power BI</a:t>
            </a:r>
          </a:p>
          <a:p>
            <a:pPr marL="285750" indent="-285750">
              <a:lnSpc>
                <a:spcPct val="120000"/>
              </a:lnSpc>
              <a:buFontTx/>
              <a:buChar char="-"/>
            </a:pPr>
            <a:r>
              <a:rPr lang="en-US" sz="1200" i="0" dirty="0">
                <a:solidFill>
                  <a:srgbClr val="161616"/>
                </a:solidFill>
                <a:effectLst/>
                <a:latin typeface="+mj-lt"/>
              </a:rPr>
              <a:t>Text</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301845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 (e.g., Cosmos DB)</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 </a:t>
            </a:r>
          </a:p>
          <a:p>
            <a:pPr marL="171450" indent="-171450">
              <a:lnSpc>
                <a:spcPct val="120000"/>
              </a:lnSpc>
              <a:buFontTx/>
              <a:buChar char="-"/>
            </a:pPr>
            <a:r>
              <a:rPr lang="en-US" sz="1200" dirty="0">
                <a:latin typeface="+mj-lt"/>
              </a:rPr>
              <a:t>Specific form of key-value database in which the value is a </a:t>
            </a:r>
            <a:r>
              <a:rPr lang="en-US" sz="1200" b="1" dirty="0">
                <a:latin typeface="+mj-lt"/>
              </a:rPr>
              <a:t>JSON document </a:t>
            </a:r>
            <a:r>
              <a:rPr lang="en-US" sz="1200" dirty="0">
                <a:latin typeface="+mj-lt"/>
              </a:rPr>
              <a:t>(which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4" name="Group 3">
            <a:extLst>
              <a:ext uri="{FF2B5EF4-FFF2-40B4-BE49-F238E27FC236}">
                <a16:creationId xmlns:a16="http://schemas.microsoft.com/office/drawing/2014/main" id="{0E9E9DD2-2DD8-3642-0DE2-FEB4C7152BA4}"/>
              </a:ext>
            </a:extLst>
          </p:cNvPr>
          <p:cNvGrpSpPr/>
          <p:nvPr/>
        </p:nvGrpSpPr>
        <p:grpSpPr>
          <a:xfrm>
            <a:off x="6094428" y="1244942"/>
            <a:ext cx="6604621" cy="4854486"/>
            <a:chOff x="6094428" y="1244942"/>
            <a:chExt cx="6604621" cy="4854486"/>
          </a:xfrm>
        </p:grpSpPr>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gr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8781289" cy="2401876"/>
          </a:xfrm>
          <a:prstGeom prst="rect">
            <a:avLst/>
          </a:prstGeom>
          <a:noFill/>
        </p:spPr>
        <p:txBody>
          <a:bodyPr wrap="square" rtlCol="0">
            <a:spAutoFit/>
          </a:bodyPr>
          <a:lstStyle/>
          <a:p>
            <a:pPr>
              <a:lnSpc>
                <a:spcPct val="120000"/>
              </a:lnSpc>
            </a:pPr>
            <a:r>
              <a:rPr lang="en-US" sz="1400" b="1" i="0" dirty="0">
                <a:solidFill>
                  <a:srgbClr val="161616"/>
                </a:solidFill>
                <a:effectLst/>
                <a:latin typeface="+mj-lt"/>
              </a:rPr>
              <a:t>Azure SQL</a:t>
            </a:r>
          </a:p>
          <a:p>
            <a:pPr marL="285750" indent="-285750">
              <a:lnSpc>
                <a:spcPct val="120000"/>
              </a:lnSpc>
              <a:buFontTx/>
              <a:buChar char="-"/>
            </a:pPr>
            <a:r>
              <a:rPr lang="en-US" sz="1400" i="0" dirty="0">
                <a:solidFill>
                  <a:srgbClr val="161616"/>
                </a:solidFill>
                <a:effectLst/>
                <a:latin typeface="+mj-lt"/>
              </a:rPr>
              <a:t>Azure SQL Database – a fully managed platform-as-a-service (PaaS) database hosted in Azure.</a:t>
            </a:r>
          </a:p>
          <a:p>
            <a:pPr marL="285750" indent="-285750">
              <a:lnSpc>
                <a:spcPct val="120000"/>
              </a:lnSpc>
              <a:buFontTx/>
              <a:buChar char="-"/>
            </a:pPr>
            <a:r>
              <a:rPr lang="en-US" sz="1400" i="0" dirty="0">
                <a:solidFill>
                  <a:srgbClr val="161616"/>
                </a:solidFill>
                <a:effectLst/>
                <a:latin typeface="+mj-lt"/>
              </a:rPr>
              <a:t>Azure SQL Managed Instance – a hosted instance of SQL Server with automated maintenance, which allows more flexible configuration than Azure SQL DB but with more administrative responsibility for the owner.</a:t>
            </a:r>
          </a:p>
          <a:p>
            <a:pPr marL="285750" indent="-285750">
              <a:lnSpc>
                <a:spcPct val="120000"/>
              </a:lnSpc>
              <a:buFontTx/>
              <a:buChar char="-"/>
            </a:pPr>
            <a:r>
              <a:rPr lang="en-US" sz="1400" i="0" dirty="0">
                <a:solidFill>
                  <a:srgbClr val="161616"/>
                </a:solidFill>
                <a:effectLst/>
                <a:latin typeface="+mj-lt"/>
              </a:rPr>
              <a:t>Azure SQL VM – a virtual machine with an installation of SQL Server, allowing maximum configurability with full management responsibility.</a:t>
            </a: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
        <p:nvSpPr>
          <p:cNvPr id="35" name="Arrow: Right 34">
            <a:extLst>
              <a:ext uri="{FF2B5EF4-FFF2-40B4-BE49-F238E27FC236}">
                <a16:creationId xmlns:a16="http://schemas.microsoft.com/office/drawing/2014/main" id="{FFAADDB7-3CFC-324A-8778-9A90CDEE88BA}"/>
              </a:ext>
            </a:extLst>
          </p:cNvPr>
          <p:cNvSpPr/>
          <p:nvPr/>
        </p:nvSpPr>
        <p:spPr>
          <a:xfrm>
            <a:off x="2987376" y="3159278"/>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2" name="Group 41">
            <a:extLst>
              <a:ext uri="{FF2B5EF4-FFF2-40B4-BE49-F238E27FC236}">
                <a16:creationId xmlns:a16="http://schemas.microsoft.com/office/drawing/2014/main" id="{29614AB5-652E-EBAC-698F-97A8D56CA0B2}"/>
              </a:ext>
            </a:extLst>
          </p:cNvPr>
          <p:cNvGrpSpPr/>
          <p:nvPr/>
        </p:nvGrpSpPr>
        <p:grpSpPr>
          <a:xfrm>
            <a:off x="5772208" y="3429000"/>
            <a:ext cx="1202076" cy="1459777"/>
            <a:chOff x="909265" y="2712378"/>
            <a:chExt cx="1202076" cy="1459777"/>
          </a:xfrm>
        </p:grpSpPr>
        <p:sp>
          <p:nvSpPr>
            <p:cNvPr id="50" name="Oval 49">
              <a:extLst>
                <a:ext uri="{FF2B5EF4-FFF2-40B4-BE49-F238E27FC236}">
                  <a16:creationId xmlns:a16="http://schemas.microsoft.com/office/drawing/2014/main" id="{652918FC-E556-14CE-6FDE-66A0A8BEF3DC}"/>
                </a:ext>
              </a:extLst>
            </p:cNvPr>
            <p:cNvSpPr/>
            <p:nvPr/>
          </p:nvSpPr>
          <p:spPr>
            <a:xfrm>
              <a:off x="914402" y="2712378"/>
              <a:ext cx="1191800" cy="39041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20619B5D-F60D-DCE1-342F-50965BFE6F93}"/>
                </a:ext>
              </a:extLst>
            </p:cNvPr>
            <p:cNvCxnSpPr/>
            <p:nvPr/>
          </p:nvCxnSpPr>
          <p:spPr>
            <a:xfrm>
              <a:off x="9144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6AACB1-7733-DF2F-0C65-2C524E4FA775}"/>
                </a:ext>
              </a:extLst>
            </p:cNvPr>
            <p:cNvCxnSpPr/>
            <p:nvPr/>
          </p:nvCxnSpPr>
          <p:spPr>
            <a:xfrm>
              <a:off x="21062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287FE964-144C-3EEA-EED6-8556D8E2F25A}"/>
                </a:ext>
              </a:extLst>
            </p:cNvPr>
            <p:cNvSpPr/>
            <p:nvPr/>
          </p:nvSpPr>
          <p:spPr>
            <a:xfrm>
              <a:off x="909265" y="4015284"/>
              <a:ext cx="1202076" cy="156871"/>
            </a:xfrm>
            <a:custGeom>
              <a:avLst/>
              <a:gdLst>
                <a:gd name="connsiteX0" fmla="*/ 0 w 1202076"/>
                <a:gd name="connsiteY0" fmla="*/ 0 h 156871"/>
                <a:gd name="connsiteX1" fmla="*/ 472611 w 1202076"/>
                <a:gd name="connsiteY1" fmla="*/ 154112 h 156871"/>
                <a:gd name="connsiteX2" fmla="*/ 976045 w 1202076"/>
                <a:gd name="connsiteY2" fmla="*/ 92467 h 156871"/>
                <a:gd name="connsiteX3" fmla="*/ 1202076 w 1202076"/>
                <a:gd name="connsiteY3" fmla="*/ 10274 h 156871"/>
              </a:gdLst>
              <a:ahLst/>
              <a:cxnLst>
                <a:cxn ang="0">
                  <a:pos x="connsiteX0" y="connsiteY0"/>
                </a:cxn>
                <a:cxn ang="0">
                  <a:pos x="connsiteX1" y="connsiteY1"/>
                </a:cxn>
                <a:cxn ang="0">
                  <a:pos x="connsiteX2" y="connsiteY2"/>
                </a:cxn>
                <a:cxn ang="0">
                  <a:pos x="connsiteX3" y="connsiteY3"/>
                </a:cxn>
              </a:cxnLst>
              <a:rect l="l" t="t" r="r" b="b"/>
              <a:pathLst>
                <a:path w="1202076" h="156871">
                  <a:moveTo>
                    <a:pt x="0" y="0"/>
                  </a:moveTo>
                  <a:cubicBezTo>
                    <a:pt x="154968" y="69350"/>
                    <a:pt x="309937" y="138701"/>
                    <a:pt x="472611" y="154112"/>
                  </a:cubicBezTo>
                  <a:cubicBezTo>
                    <a:pt x="635285" y="169523"/>
                    <a:pt x="854468" y="116440"/>
                    <a:pt x="976045" y="92467"/>
                  </a:cubicBezTo>
                  <a:cubicBezTo>
                    <a:pt x="1097622" y="68494"/>
                    <a:pt x="1149849" y="39384"/>
                    <a:pt x="1202076" y="10274"/>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8" name="TextBox 77">
            <a:extLst>
              <a:ext uri="{FF2B5EF4-FFF2-40B4-BE49-F238E27FC236}">
                <a16:creationId xmlns:a16="http://schemas.microsoft.com/office/drawing/2014/main" id="{7E1AA221-EA68-3A15-9FB7-12979C6F0663}"/>
              </a:ext>
            </a:extLst>
          </p:cNvPr>
          <p:cNvSpPr txBox="1"/>
          <p:nvPr/>
        </p:nvSpPr>
        <p:spPr>
          <a:xfrm>
            <a:off x="1324358" y="342198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sp>
        <p:nvSpPr>
          <p:cNvPr id="79" name="TextBox 78">
            <a:extLst>
              <a:ext uri="{FF2B5EF4-FFF2-40B4-BE49-F238E27FC236}">
                <a16:creationId xmlns:a16="http://schemas.microsoft.com/office/drawing/2014/main" id="{203A0EA3-F497-C271-35F4-02E8108173F4}"/>
              </a:ext>
            </a:extLst>
          </p:cNvPr>
          <p:cNvSpPr txBox="1"/>
          <p:nvPr/>
        </p:nvSpPr>
        <p:spPr>
          <a:xfrm>
            <a:off x="3398186" y="3327663"/>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80" name="TextBox 79">
            <a:extLst>
              <a:ext uri="{FF2B5EF4-FFF2-40B4-BE49-F238E27FC236}">
                <a16:creationId xmlns:a16="http://schemas.microsoft.com/office/drawing/2014/main" id="{CB1A3136-C012-10CF-E38E-806687E42E3C}"/>
              </a:ext>
            </a:extLst>
          </p:cNvPr>
          <p:cNvSpPr txBox="1"/>
          <p:nvPr/>
        </p:nvSpPr>
        <p:spPr>
          <a:xfrm>
            <a:off x="5782483" y="396710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Warehouse</a:t>
            </a:r>
            <a:endParaRPr lang="en-US" sz="1400" i="0" dirty="0">
              <a:solidFill>
                <a:srgbClr val="161616"/>
              </a:solidFill>
              <a:effectLst/>
              <a:latin typeface="+mj-lt"/>
            </a:endParaRPr>
          </a:p>
        </p:txBody>
      </p:sp>
      <p:sp>
        <p:nvSpPr>
          <p:cNvPr id="82" name="Arrow: Right 81">
            <a:extLst>
              <a:ext uri="{FF2B5EF4-FFF2-40B4-BE49-F238E27FC236}">
                <a16:creationId xmlns:a16="http://schemas.microsoft.com/office/drawing/2014/main" id="{1193801A-64F3-748C-3F43-7F467727F8E4}"/>
              </a:ext>
            </a:extLst>
          </p:cNvPr>
          <p:cNvSpPr/>
          <p:nvPr/>
        </p:nvSpPr>
        <p:spPr>
          <a:xfrm>
            <a:off x="7570722" y="3731046"/>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F97AE899-1A34-632E-9AD8-B8ED5EC814DF}"/>
              </a:ext>
            </a:extLst>
          </p:cNvPr>
          <p:cNvSpPr txBox="1"/>
          <p:nvPr/>
        </p:nvSpPr>
        <p:spPr>
          <a:xfrm>
            <a:off x="1316201" y="4632634"/>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pic>
        <p:nvPicPr>
          <p:cNvPr id="94" name="Picture 93">
            <a:extLst>
              <a:ext uri="{FF2B5EF4-FFF2-40B4-BE49-F238E27FC236}">
                <a16:creationId xmlns:a16="http://schemas.microsoft.com/office/drawing/2014/main" id="{1712390D-1843-2202-D05B-62133FAC1DC7}"/>
              </a:ext>
            </a:extLst>
          </p:cNvPr>
          <p:cNvPicPr>
            <a:picLocks noChangeAspect="1"/>
          </p:cNvPicPr>
          <p:nvPr/>
        </p:nvPicPr>
        <p:blipFill>
          <a:blip r:embed="rId3"/>
          <a:stretch>
            <a:fillRect/>
          </a:stretch>
        </p:blipFill>
        <p:spPr>
          <a:xfrm>
            <a:off x="1269107" y="3159278"/>
            <a:ext cx="1225402" cy="946831"/>
          </a:xfrm>
          <a:prstGeom prst="rect">
            <a:avLst/>
          </a:prstGeom>
        </p:spPr>
      </p:pic>
      <p:pic>
        <p:nvPicPr>
          <p:cNvPr id="95" name="Picture 94">
            <a:extLst>
              <a:ext uri="{FF2B5EF4-FFF2-40B4-BE49-F238E27FC236}">
                <a16:creationId xmlns:a16="http://schemas.microsoft.com/office/drawing/2014/main" id="{5E0FFDD2-18DD-BCD0-DBC1-C44298FEEBC5}"/>
              </a:ext>
            </a:extLst>
          </p:cNvPr>
          <p:cNvPicPr>
            <a:picLocks noChangeAspect="1"/>
          </p:cNvPicPr>
          <p:nvPr/>
        </p:nvPicPr>
        <p:blipFill>
          <a:blip r:embed="rId3"/>
          <a:stretch>
            <a:fillRect/>
          </a:stretch>
        </p:blipFill>
        <p:spPr>
          <a:xfrm>
            <a:off x="1260951" y="4362907"/>
            <a:ext cx="1225402" cy="946831"/>
          </a:xfrm>
          <a:prstGeom prst="rect">
            <a:avLst/>
          </a:prstGeom>
        </p:spPr>
      </p:pic>
      <p:sp>
        <p:nvSpPr>
          <p:cNvPr id="96" name="Arrow: Right 95">
            <a:extLst>
              <a:ext uri="{FF2B5EF4-FFF2-40B4-BE49-F238E27FC236}">
                <a16:creationId xmlns:a16="http://schemas.microsoft.com/office/drawing/2014/main" id="{4CE2A934-C1C5-ED96-5A6A-2A2ACD315C18}"/>
              </a:ext>
            </a:extLst>
          </p:cNvPr>
          <p:cNvSpPr/>
          <p:nvPr/>
        </p:nvSpPr>
        <p:spPr>
          <a:xfrm>
            <a:off x="2987376" y="4495019"/>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TextBox 96">
            <a:extLst>
              <a:ext uri="{FF2B5EF4-FFF2-40B4-BE49-F238E27FC236}">
                <a16:creationId xmlns:a16="http://schemas.microsoft.com/office/drawing/2014/main" id="{C685A7CA-5A04-E389-B74B-2150B2578263}"/>
              </a:ext>
            </a:extLst>
          </p:cNvPr>
          <p:cNvSpPr txBox="1"/>
          <p:nvPr/>
        </p:nvSpPr>
        <p:spPr>
          <a:xfrm>
            <a:off x="3398186" y="4663404"/>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98" name="Rectangle: Beveled 97">
            <a:extLst>
              <a:ext uri="{FF2B5EF4-FFF2-40B4-BE49-F238E27FC236}">
                <a16:creationId xmlns:a16="http://schemas.microsoft.com/office/drawing/2014/main" id="{379AA172-73B6-4A0D-669D-647697DB11EC}"/>
              </a:ext>
            </a:extLst>
          </p:cNvPr>
          <p:cNvSpPr/>
          <p:nvPr/>
        </p:nvSpPr>
        <p:spPr>
          <a:xfrm>
            <a:off x="10243445" y="3429000"/>
            <a:ext cx="1375208" cy="1264568"/>
          </a:xfrm>
          <a:prstGeom prst="bevel">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99" name="TextBox 98">
            <a:extLst>
              <a:ext uri="{FF2B5EF4-FFF2-40B4-BE49-F238E27FC236}">
                <a16:creationId xmlns:a16="http://schemas.microsoft.com/office/drawing/2014/main" id="{20F5AA60-1370-ED9A-F675-50FB2CA48B9D}"/>
              </a:ext>
            </a:extLst>
          </p:cNvPr>
          <p:cNvSpPr txBox="1"/>
          <p:nvPr/>
        </p:nvSpPr>
        <p:spPr>
          <a:xfrm>
            <a:off x="10373598" y="3738751"/>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Power BI Dashboard</a:t>
            </a:r>
            <a:endParaRPr lang="en-US" sz="1400" i="0" dirty="0">
              <a:solidFill>
                <a:srgbClr val="161616"/>
              </a:solidFill>
              <a:effectLst/>
              <a:latin typeface="+mj-lt"/>
            </a:endParaRPr>
          </a:p>
        </p:txBody>
      </p:sp>
      <p:sp>
        <p:nvSpPr>
          <p:cNvPr id="100" name="TextBox 99">
            <a:extLst>
              <a:ext uri="{FF2B5EF4-FFF2-40B4-BE49-F238E27FC236}">
                <a16:creationId xmlns:a16="http://schemas.microsoft.com/office/drawing/2014/main" id="{735D6BDA-89A2-EF01-AB47-B0C241FEB014}"/>
              </a:ext>
            </a:extLst>
          </p:cNvPr>
          <p:cNvSpPr txBox="1"/>
          <p:nvPr/>
        </p:nvSpPr>
        <p:spPr>
          <a:xfrm>
            <a:off x="1200407" y="5757112"/>
            <a:ext cx="1346487"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Database Administrator</a:t>
            </a:r>
            <a:endParaRPr lang="en-US" sz="1400" i="0" dirty="0">
              <a:solidFill>
                <a:srgbClr val="161616"/>
              </a:solidFill>
              <a:effectLst/>
              <a:latin typeface="+mj-lt"/>
            </a:endParaRPr>
          </a:p>
        </p:txBody>
      </p:sp>
      <p:sp>
        <p:nvSpPr>
          <p:cNvPr id="101" name="TextBox 100">
            <a:extLst>
              <a:ext uri="{FF2B5EF4-FFF2-40B4-BE49-F238E27FC236}">
                <a16:creationId xmlns:a16="http://schemas.microsoft.com/office/drawing/2014/main" id="{75804A38-0531-AAAE-1D23-BC1C098F30FF}"/>
              </a:ext>
            </a:extLst>
          </p:cNvPr>
          <p:cNvSpPr txBox="1"/>
          <p:nvPr/>
        </p:nvSpPr>
        <p:spPr>
          <a:xfrm>
            <a:off x="4313885" y="6068845"/>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Engineer</a:t>
            </a:r>
            <a:endParaRPr lang="en-US" sz="1400" i="0" dirty="0">
              <a:solidFill>
                <a:srgbClr val="161616"/>
              </a:solidFill>
              <a:effectLst/>
              <a:latin typeface="+mj-lt"/>
            </a:endParaRPr>
          </a:p>
        </p:txBody>
      </p:sp>
      <p:sp>
        <p:nvSpPr>
          <p:cNvPr id="102" name="TextBox 101">
            <a:extLst>
              <a:ext uri="{FF2B5EF4-FFF2-40B4-BE49-F238E27FC236}">
                <a16:creationId xmlns:a16="http://schemas.microsoft.com/office/drawing/2014/main" id="{02DFE592-7FEF-9BBF-AE84-C3FD4DC553E7}"/>
              </a:ext>
            </a:extLst>
          </p:cNvPr>
          <p:cNvSpPr txBox="1"/>
          <p:nvPr/>
        </p:nvSpPr>
        <p:spPr>
          <a:xfrm>
            <a:off x="8913051" y="6053187"/>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Analyst</a:t>
            </a:r>
            <a:endParaRPr lang="en-US" sz="1400" i="0" dirty="0">
              <a:solidFill>
                <a:srgbClr val="161616"/>
              </a:solidFill>
              <a:effectLst/>
              <a:latin typeface="+mj-lt"/>
            </a:endParaRPr>
          </a:p>
        </p:txBody>
      </p:sp>
      <p:sp>
        <p:nvSpPr>
          <p:cNvPr id="103" name="Left Brace 102">
            <a:extLst>
              <a:ext uri="{FF2B5EF4-FFF2-40B4-BE49-F238E27FC236}">
                <a16:creationId xmlns:a16="http://schemas.microsoft.com/office/drawing/2014/main" id="{159467D8-BF23-7A4D-9630-C40A5B9751C6}"/>
              </a:ext>
            </a:extLst>
          </p:cNvPr>
          <p:cNvSpPr/>
          <p:nvPr/>
        </p:nvSpPr>
        <p:spPr>
          <a:xfrm rot="16200000">
            <a:off x="1671534" y="5025520"/>
            <a:ext cx="324112" cy="1262093"/>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Left Brace 103">
            <a:extLst>
              <a:ext uri="{FF2B5EF4-FFF2-40B4-BE49-F238E27FC236}">
                <a16:creationId xmlns:a16="http://schemas.microsoft.com/office/drawing/2014/main" id="{F0C0E366-159A-F8F5-3DF8-B18EEF3965F9}"/>
              </a:ext>
            </a:extLst>
          </p:cNvPr>
          <p:cNvSpPr/>
          <p:nvPr/>
        </p:nvSpPr>
        <p:spPr>
          <a:xfrm rot="16200000">
            <a:off x="4743331" y="3706741"/>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Left Brace 104">
            <a:extLst>
              <a:ext uri="{FF2B5EF4-FFF2-40B4-BE49-F238E27FC236}">
                <a16:creationId xmlns:a16="http://schemas.microsoft.com/office/drawing/2014/main" id="{8AF00FFB-759D-E924-A352-CC8A208D7097}"/>
              </a:ext>
            </a:extLst>
          </p:cNvPr>
          <p:cNvSpPr/>
          <p:nvPr/>
        </p:nvSpPr>
        <p:spPr>
          <a:xfrm rot="16200000">
            <a:off x="9360231" y="3786865"/>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TextBox 105">
            <a:extLst>
              <a:ext uri="{FF2B5EF4-FFF2-40B4-BE49-F238E27FC236}">
                <a16:creationId xmlns:a16="http://schemas.microsoft.com/office/drawing/2014/main" id="{E44F5761-4476-525F-D942-0C3275B61C76}"/>
              </a:ext>
            </a:extLst>
          </p:cNvPr>
          <p:cNvSpPr txBox="1"/>
          <p:nvPr/>
        </p:nvSpPr>
        <p:spPr>
          <a:xfrm>
            <a:off x="7440337" y="3876218"/>
            <a:ext cx="2188392"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Connection</a:t>
            </a:r>
            <a:endParaRPr lang="en-US" sz="1400" i="0" dirty="0">
              <a:solidFill>
                <a:srgbClr val="161616"/>
              </a:solidFill>
              <a:effectLst/>
              <a:latin typeface="+mj-lt"/>
            </a:endParaRPr>
          </a:p>
        </p:txBody>
      </p:sp>
      <p:sp>
        <p:nvSpPr>
          <p:cNvPr id="107" name="TextBox 106">
            <a:extLst>
              <a:ext uri="{FF2B5EF4-FFF2-40B4-BE49-F238E27FC236}">
                <a16:creationId xmlns:a16="http://schemas.microsoft.com/office/drawing/2014/main" id="{DA2454F6-60C0-E9BF-4365-233298AD57D9}"/>
              </a:ext>
            </a:extLst>
          </p:cNvPr>
          <p:cNvSpPr txBox="1"/>
          <p:nvPr/>
        </p:nvSpPr>
        <p:spPr>
          <a:xfrm>
            <a:off x="9628729" y="1401236"/>
            <a:ext cx="2189731" cy="1630575"/>
          </a:xfrm>
          <a:prstGeom prst="rect">
            <a:avLst/>
          </a:prstGeom>
          <a:noFill/>
        </p:spPr>
        <p:txBody>
          <a:bodyPr wrap="square" rtlCol="0">
            <a:spAutoFit/>
          </a:bodyPr>
          <a:lstStyle/>
          <a:p>
            <a:pPr algn="ctr">
              <a:lnSpc>
                <a:spcPct val="120000"/>
              </a:lnSpc>
            </a:pPr>
            <a:r>
              <a:rPr lang="en-US" sz="1050" i="0" dirty="0">
                <a:solidFill>
                  <a:srgbClr val="161616"/>
                </a:solidFill>
                <a:effectLst/>
                <a:latin typeface="+mj-lt"/>
              </a:rPr>
              <a:t>This is just </a:t>
            </a:r>
            <a:r>
              <a:rPr lang="en-US" sz="1050" dirty="0">
                <a:solidFill>
                  <a:srgbClr val="161616"/>
                </a:solidFill>
                <a:latin typeface="+mj-lt"/>
              </a:rPr>
              <a:t>one example of a possible flow. Maybe the Azure SQL database is simple and can be queried directly without the need for a data warehouse. Or maybe we’re dealing with OLTP databases and after the data warehouse stage we need the engineer to design an OLAP.</a:t>
            </a:r>
            <a:endParaRPr lang="en-US" sz="1050" i="0" dirty="0">
              <a:solidFill>
                <a:srgbClr val="161616"/>
              </a:solidFill>
              <a:effectLst/>
              <a:latin typeface="+mj-lt"/>
            </a:endParaRPr>
          </a:p>
        </p:txBody>
      </p:sp>
    </p:spTree>
    <p:extLst>
      <p:ext uri="{BB962C8B-B14F-4D97-AF65-F5344CB8AC3E}">
        <p14:creationId xmlns:p14="http://schemas.microsoft.com/office/powerpoint/2010/main" val="29808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87359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Database for open-source relational databases</a:t>
            </a:r>
            <a:endParaRPr lang="en-US" sz="1400" b="1" i="0" dirty="0">
              <a:solidFill>
                <a:srgbClr val="161616"/>
              </a:solidFill>
              <a:effectLst/>
              <a:latin typeface="+mj-lt"/>
            </a:endParaRPr>
          </a:p>
          <a:p>
            <a:pPr marL="285750" indent="-285750">
              <a:lnSpc>
                <a:spcPct val="120000"/>
              </a:lnSpc>
              <a:buFontTx/>
              <a:buChar char="-"/>
            </a:pPr>
            <a:r>
              <a:rPr lang="en-US" sz="1400" b="1" i="0" dirty="0">
                <a:solidFill>
                  <a:srgbClr val="161616"/>
                </a:solidFill>
                <a:effectLst/>
                <a:latin typeface="+mj-lt"/>
              </a:rPr>
              <a:t>Azure Database for MySQL </a:t>
            </a:r>
            <a:r>
              <a:rPr lang="en-US" sz="1400" i="0" dirty="0">
                <a:solidFill>
                  <a:srgbClr val="161616"/>
                </a:solidFill>
                <a:effectLst/>
                <a:latin typeface="+mj-lt"/>
              </a:rPr>
              <a:t>- a simple-to-use open-source database management system that is commonly used in Linux, Apache, MySQL, and PHP (LAMP) stack apps.</a:t>
            </a:r>
          </a:p>
          <a:p>
            <a:pPr marL="285750" indent="-285750">
              <a:lnSpc>
                <a:spcPct val="120000"/>
              </a:lnSpc>
              <a:buFontTx/>
              <a:buChar char="-"/>
            </a:pPr>
            <a:r>
              <a:rPr lang="en-US" sz="1400" b="1" i="0" dirty="0">
                <a:solidFill>
                  <a:srgbClr val="161616"/>
                </a:solidFill>
                <a:effectLst/>
                <a:latin typeface="+mj-lt"/>
              </a:rPr>
              <a:t>Azure Database for MariaDB </a:t>
            </a:r>
            <a:r>
              <a:rPr lang="en-US" sz="1400" i="0" dirty="0">
                <a:solidFill>
                  <a:srgbClr val="161616"/>
                </a:solidFill>
                <a:effectLst/>
                <a:latin typeface="+mj-lt"/>
              </a:rPr>
              <a:t>-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285750" indent="-285750">
              <a:lnSpc>
                <a:spcPct val="120000"/>
              </a:lnSpc>
              <a:buFontTx/>
              <a:buChar char="-"/>
            </a:pPr>
            <a:r>
              <a:rPr lang="en-US" sz="1400" b="1" i="0" dirty="0">
                <a:solidFill>
                  <a:srgbClr val="161616"/>
                </a:solidFill>
                <a:effectLst/>
                <a:latin typeface="+mj-lt"/>
              </a:rPr>
              <a:t>Azure Database for PostgreSQL </a:t>
            </a:r>
            <a:r>
              <a:rPr lang="en-US" sz="1400" i="0" dirty="0">
                <a:solidFill>
                  <a:srgbClr val="161616"/>
                </a:solidFill>
                <a:effectLst/>
                <a:latin typeface="+mj-lt"/>
              </a:rPr>
              <a:t>- a hybrid relational-object database. You can store data in relational tables, but a PostgreSQL database also enables you to store custom data types, with their own </a:t>
            </a:r>
            <a:r>
              <a:rPr lang="en-US" sz="1400" b="1" i="0" dirty="0">
                <a:solidFill>
                  <a:srgbClr val="161616"/>
                </a:solidFill>
                <a:effectLst/>
                <a:latin typeface="+mj-lt"/>
              </a:rPr>
              <a:t>non-relational properties</a:t>
            </a:r>
            <a:r>
              <a:rPr lang="en-US" sz="1400" i="0" dirty="0">
                <a:solidFill>
                  <a:srgbClr val="161616"/>
                </a:solidFill>
                <a:effectLst/>
                <a:latin typeface="+mj-lt"/>
              </a:rPr>
              <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Cosmos DB</a:t>
            </a:r>
            <a:endParaRPr lang="en-US" sz="16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Cosmos DB is a global-scale non-relational (NoSQL) database system that supports multiple application programming interfaces (APIs), enabling you to store and manage data as </a:t>
            </a:r>
            <a:r>
              <a:rPr lang="en-US" sz="1400" b="1" dirty="0">
                <a:solidFill>
                  <a:srgbClr val="161616"/>
                </a:solidFill>
                <a:latin typeface="+mj-lt"/>
              </a:rPr>
              <a:t>JSON documents</a:t>
            </a:r>
            <a:r>
              <a:rPr lang="en-US" sz="1400" dirty="0">
                <a:solidFill>
                  <a:srgbClr val="161616"/>
                </a:solidFill>
                <a:latin typeface="+mj-lt"/>
              </a:rPr>
              <a:t>, key-value pairs, column-families, and graphs.</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Azure Storage</a:t>
            </a:r>
          </a:p>
          <a:p>
            <a:pPr marL="285750" indent="-285750">
              <a:lnSpc>
                <a:spcPct val="120000"/>
              </a:lnSpc>
              <a:buFontTx/>
              <a:buChar char="-"/>
            </a:pPr>
            <a:r>
              <a:rPr lang="en-US" sz="1400" dirty="0">
                <a:solidFill>
                  <a:srgbClr val="161616"/>
                </a:solidFill>
                <a:latin typeface="+mj-lt"/>
              </a:rPr>
              <a:t>Data engineers use Azure Storage to host data lakes - blob storage with a hierarchical namespace that enables files to be organized in folders in a distributed file system.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Azure Data Factory</a:t>
            </a:r>
          </a:p>
          <a:p>
            <a:pPr marL="285750" indent="-285750">
              <a:lnSpc>
                <a:spcPct val="120000"/>
              </a:lnSpc>
              <a:buFontTx/>
              <a:buChar char="-"/>
            </a:pPr>
            <a:r>
              <a:rPr lang="en-US" sz="1400" dirty="0">
                <a:solidFill>
                  <a:srgbClr val="161616"/>
                </a:solidFill>
                <a:latin typeface="+mj-lt"/>
              </a:rPr>
              <a:t>Azure Data Factory is an Azure service that enables you to define and schedule data pipelines to transfer and transform data.</a:t>
            </a:r>
          </a:p>
          <a:p>
            <a:pPr marL="285750" indent="-285750">
              <a:lnSpc>
                <a:spcPct val="120000"/>
              </a:lnSpc>
              <a:buFontTx/>
              <a:buChar char="-"/>
            </a:pPr>
            <a:r>
              <a:rPr lang="en-US" sz="1400" dirty="0">
                <a:solidFill>
                  <a:srgbClr val="161616"/>
                </a:solidFill>
                <a:latin typeface="+mj-lt"/>
              </a:rPr>
              <a:t>Azure Data Factory is used by data engineers to build extract, transform, and load (ETL) solutions that populate analytical data stores with data from transactional systems across the organization.</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303482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10870</TotalTime>
  <Words>2434</Words>
  <Application>Microsoft Office PowerPoint</Application>
  <PresentationFormat>Widescreen</PresentationFormat>
  <Paragraphs>224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417</cp:revision>
  <dcterms:created xsi:type="dcterms:W3CDTF">2021-12-05T12:21:15Z</dcterms:created>
  <dcterms:modified xsi:type="dcterms:W3CDTF">2023-02-27T21:00:38Z</dcterms:modified>
</cp:coreProperties>
</file>