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06/12/2021</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06/12/2021</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06/12/2021</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06/12/2021</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06/12/2021</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06/12/2021</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06/12/2021</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06/12/2021</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06/12/2021</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06/12/2021</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06/12/2021</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06/12/2021</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2.5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05/12/21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Amazon S3 (Amazon Simple Storage Service</a:t>
            </a:r>
          </a:p>
          <a:p>
            <a:pPr marL="285750" indent="-285750">
              <a:lnSpc>
                <a:spcPct val="120000"/>
              </a:lnSpc>
              <a:buFont typeface="Arial" panose="020B0604020202020204" pitchFamily="34" charset="0"/>
              <a:buChar char="•"/>
            </a:pPr>
            <a:r>
              <a:rPr lang="en-GB" dirty="0">
                <a:solidFill>
                  <a:schemeClr val="tx1"/>
                </a:solidFill>
              </a:rPr>
              <a:t>Amazon S3 provides object storage (of any data type) through a web service interface.</a:t>
            </a:r>
          </a:p>
          <a:p>
            <a:pPr marL="285750" indent="-285750">
              <a:lnSpc>
                <a:spcPct val="120000"/>
              </a:lnSpc>
              <a:buFont typeface="Arial" panose="020B0604020202020204" pitchFamily="34" charset="0"/>
              <a:buChar char="•"/>
            </a:pPr>
            <a:r>
              <a:rPr lang="en-GB" dirty="0">
                <a:solidFill>
                  <a:schemeClr val="tx1"/>
                </a:solidFill>
              </a:rPr>
              <a:t>It allows you to store objects (files) in buckets (directories). The relative path to the object from the bucket acts as the key.</a:t>
            </a:r>
          </a:p>
          <a:p>
            <a:pPr marL="285750" indent="-285750">
              <a:lnSpc>
                <a:spcPct val="120000"/>
              </a:lnSpc>
              <a:buFont typeface="Arial" panose="020B0604020202020204" pitchFamily="34" charset="0"/>
              <a:buChar char="•"/>
            </a:pPr>
            <a:r>
              <a:rPr lang="en-GB" dirty="0">
                <a:solidFill>
                  <a:schemeClr val="tx1"/>
                </a:solidFill>
              </a:rPr>
              <a:t>&lt;my_bucket&gt;/folder1/folder2/file.txt   -   Note this is not actually a set of folders its just a long key name. </a:t>
            </a:r>
          </a:p>
          <a:p>
            <a:pPr marL="285750" indent="-285750">
              <a:lnSpc>
                <a:spcPct val="120000"/>
              </a:lnSpc>
              <a:buFont typeface="Arial" panose="020B0604020202020204" pitchFamily="34" charset="0"/>
              <a:buChar char="•"/>
            </a:pPr>
            <a:r>
              <a:rPr lang="en-GB" dirty="0">
                <a:solidFill>
                  <a:schemeClr val="tx1"/>
                </a:solidFill>
              </a:rPr>
              <a:t>This is the backbone for many AWS services (including SageMaker). Its where all the data (we create a ‘data lake’) and is completely decoupled from compute. </a:t>
            </a: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b="1" u="sng" dirty="0">
                <a:solidFill>
                  <a:schemeClr val="tx1"/>
                </a:solidFill>
              </a:rPr>
              <a:t>S3 Data Partitioning</a:t>
            </a:r>
          </a:p>
          <a:p>
            <a:pPr marL="285750" indent="-285750">
              <a:lnSpc>
                <a:spcPct val="120000"/>
              </a:lnSpc>
              <a:buFont typeface="Arial" panose="020B0604020202020204" pitchFamily="34" charset="0"/>
              <a:buChar char="•"/>
            </a:pPr>
            <a:r>
              <a:rPr lang="en-GB" dirty="0">
                <a:solidFill>
                  <a:schemeClr val="tx1"/>
                </a:solidFill>
              </a:rPr>
              <a:t>Speeds up queries.</a:t>
            </a:r>
          </a:p>
          <a:p>
            <a:pPr marL="285750" indent="-285750">
              <a:lnSpc>
                <a:spcPct val="120000"/>
              </a:lnSpc>
              <a:buFont typeface="Arial" panose="020B0604020202020204" pitchFamily="34" charset="0"/>
              <a:buChar char="•"/>
            </a:pPr>
            <a:r>
              <a:rPr lang="en-GB" dirty="0">
                <a:solidFill>
                  <a:schemeClr val="tx1"/>
                </a:solidFill>
              </a:rPr>
              <a:t>S3://bucket/my-data-set/year/month/day/data.csv   -   The year, month and day are examples of data partitions.</a:t>
            </a:r>
          </a:p>
          <a:p>
            <a:pPr marL="285750" indent="-285750">
              <a:lnSpc>
                <a:spcPct val="120000"/>
              </a:lnSpc>
              <a:buFont typeface="Arial" panose="020B0604020202020204" pitchFamily="34" charset="0"/>
              <a:buChar char="•"/>
            </a:pPr>
            <a:r>
              <a:rPr lang="en-GB" dirty="0">
                <a:solidFill>
                  <a:schemeClr val="tx1"/>
                </a:solidFill>
              </a:rPr>
              <a:t>S3://bucket/my-data-set/product-id/data.csv   -   Here we use product ID as the data partition.</a:t>
            </a:r>
          </a:p>
          <a:p>
            <a:pPr marL="285750" indent="-285750">
              <a:lnSpc>
                <a:spcPct val="120000"/>
              </a:lnSpc>
              <a:buFont typeface="Arial" panose="020B0604020202020204" pitchFamily="34" charset="0"/>
              <a:buChar char="•"/>
            </a:pPr>
            <a:r>
              <a:rPr lang="en-GB" dirty="0">
                <a:solidFill>
                  <a:schemeClr val="tx1"/>
                </a:solidFill>
              </a:rPr>
              <a:t>We can define whatever data partitioning strategy is relevant for our problem.</a:t>
            </a:r>
          </a:p>
          <a:p>
            <a:pPr marL="285750" indent="-285750">
              <a:lnSpc>
                <a:spcPct val="120000"/>
              </a:lnSpc>
              <a:buFont typeface="Arial" panose="020B0604020202020204" pitchFamily="34" charset="0"/>
              <a:buChar char="•"/>
            </a:pPr>
            <a:r>
              <a:rPr lang="en-GB" dirty="0">
                <a:solidFill>
                  <a:schemeClr val="tx1"/>
                </a:solidFill>
              </a:rPr>
              <a:t>S3 data partitioning is done using tools like AWS Glue.</a:t>
            </a:r>
          </a:p>
          <a:p>
            <a:pPr marL="285750" indent="-285750">
              <a:lnSpc>
                <a:spcPct val="120000"/>
              </a:lnSpc>
              <a:buFont typeface="Arial" panose="020B0604020202020204" pitchFamily="34" charset="0"/>
              <a:buChar char="•"/>
            </a:pPr>
            <a:endParaRPr lang="en-GB" dirty="0">
              <a:solidFill>
                <a:schemeClr val="tx1"/>
              </a:solidFill>
            </a:endParaRPr>
          </a:p>
          <a:p>
            <a:endParaRPr lang="en-GB" dirty="0">
              <a:solidFill>
                <a:schemeClr val="tx1"/>
              </a:solidFill>
            </a:endParaRPr>
          </a:p>
        </p:txBody>
      </p:sp>
    </p:spTree>
    <p:extLst>
      <p:ext uri="{BB962C8B-B14F-4D97-AF65-F5344CB8AC3E}">
        <p14:creationId xmlns:p14="http://schemas.microsoft.com/office/powerpoint/2010/main" val="111243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2.6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Storage Tiers</a:t>
            </a:r>
          </a:p>
          <a:p>
            <a:pPr marL="285750" indent="-285750">
              <a:lnSpc>
                <a:spcPct val="120000"/>
              </a:lnSpc>
              <a:buFont typeface="Arial" panose="020B0604020202020204" pitchFamily="34" charset="0"/>
              <a:buChar char="•"/>
            </a:pPr>
            <a:r>
              <a:rPr lang="en-GB" dirty="0">
                <a:solidFill>
                  <a:schemeClr val="tx1"/>
                </a:solidFill>
              </a:rPr>
              <a:t>There are different tiers in S3 that come with different pricing depending on how frequently you need to access the data and how many data centres you want it stored it (more places you store it the less likely amazon are to lose it).</a:t>
            </a:r>
          </a:p>
          <a:p>
            <a:pPr marL="285750" indent="-285750">
              <a:lnSpc>
                <a:spcPct val="120000"/>
              </a:lnSpc>
              <a:buFont typeface="Arial" panose="020B0604020202020204" pitchFamily="34" charset="0"/>
              <a:buChar char="•"/>
            </a:pPr>
            <a:r>
              <a:rPr lang="en-GB" dirty="0">
                <a:solidFill>
                  <a:schemeClr val="tx1"/>
                </a:solidFill>
              </a:rPr>
              <a:t>Standard  (frequently accessed, AZ&gt;2).</a:t>
            </a:r>
          </a:p>
          <a:p>
            <a:pPr marL="285750" indent="-285750">
              <a:lnSpc>
                <a:spcPct val="120000"/>
              </a:lnSpc>
              <a:buFont typeface="Arial" panose="020B0604020202020204" pitchFamily="34" charset="0"/>
              <a:buChar char="•"/>
            </a:pPr>
            <a:r>
              <a:rPr lang="en-GB" dirty="0">
                <a:solidFill>
                  <a:schemeClr val="tx1"/>
                </a:solidFill>
              </a:rPr>
              <a:t>Standard infrequent access (infrequent access, AZ&gt;2)</a:t>
            </a:r>
          </a:p>
          <a:p>
            <a:pPr marL="285750" indent="-285750">
              <a:lnSpc>
                <a:spcPct val="120000"/>
              </a:lnSpc>
              <a:buFont typeface="Arial" panose="020B0604020202020204" pitchFamily="34" charset="0"/>
              <a:buChar char="•"/>
            </a:pPr>
            <a:r>
              <a:rPr lang="en-GB" dirty="0">
                <a:solidFill>
                  <a:schemeClr val="tx1"/>
                </a:solidFill>
              </a:rPr>
              <a:t>One zone infrequent access (infrequent access, AZ=1)</a:t>
            </a:r>
          </a:p>
          <a:p>
            <a:pPr marL="285750" indent="-285750">
              <a:lnSpc>
                <a:spcPct val="120000"/>
              </a:lnSpc>
              <a:buFont typeface="Arial" panose="020B0604020202020204" pitchFamily="34" charset="0"/>
              <a:buChar char="•"/>
            </a:pPr>
            <a:r>
              <a:rPr lang="en-GB" dirty="0">
                <a:solidFill>
                  <a:schemeClr val="tx1"/>
                </a:solidFill>
              </a:rPr>
              <a:t>Glacier (used for archives)</a:t>
            </a:r>
          </a:p>
          <a:p>
            <a:pPr marL="285750" indent="-285750">
              <a:lnSpc>
                <a:spcPct val="120000"/>
              </a:lnSpc>
              <a:buFont typeface="Arial" panose="020B0604020202020204" pitchFamily="34" charset="0"/>
              <a:buChar char="•"/>
            </a:pPr>
            <a:r>
              <a:rPr lang="en-GB" dirty="0">
                <a:solidFill>
                  <a:schemeClr val="tx1"/>
                </a:solidFill>
              </a:rPr>
              <a:t>Intelligent (amazon will decide which tier is best.</a:t>
            </a:r>
          </a:p>
        </p:txBody>
      </p:sp>
      <p:sp>
        <p:nvSpPr>
          <p:cNvPr id="17" name="Rectangle 16">
            <a:extLst>
              <a:ext uri="{FF2B5EF4-FFF2-40B4-BE49-F238E27FC236}">
                <a16:creationId xmlns:a16="http://schemas.microsoft.com/office/drawing/2014/main" id="{F91BB45C-98E1-4C9F-B8DE-4017773D4646}"/>
              </a:ext>
            </a:extLst>
          </p:cNvPr>
          <p:cNvSpPr/>
          <p:nvPr/>
        </p:nvSpPr>
        <p:spPr>
          <a:xfrm>
            <a:off x="141320" y="3780409"/>
            <a:ext cx="7013169" cy="26734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endParaRPr lang="en-GB" dirty="0">
              <a:solidFill>
                <a:schemeClr val="tx1"/>
              </a:solidFill>
            </a:endParaRPr>
          </a:p>
          <a:p>
            <a:pPr>
              <a:lnSpc>
                <a:spcPct val="120000"/>
              </a:lnSpc>
            </a:pPr>
            <a:r>
              <a:rPr lang="en-GB" b="1" u="sng" dirty="0">
                <a:solidFill>
                  <a:schemeClr val="tx1"/>
                </a:solidFill>
              </a:rPr>
              <a:t>S3 Lifecycle Rules</a:t>
            </a:r>
          </a:p>
          <a:p>
            <a:pPr marL="285750" indent="-285750">
              <a:lnSpc>
                <a:spcPct val="120000"/>
              </a:lnSpc>
              <a:buFont typeface="Arial" panose="020B0604020202020204" pitchFamily="34" charset="0"/>
              <a:buChar char="•"/>
            </a:pPr>
            <a:r>
              <a:rPr lang="en-GB" dirty="0">
                <a:solidFill>
                  <a:schemeClr val="tx1"/>
                </a:solidFill>
              </a:rPr>
              <a:t>You can enter actions under lifecycle rules that will perform a task automatically throughout the lifecycle of the data.</a:t>
            </a:r>
          </a:p>
          <a:p>
            <a:pPr marL="285750" indent="-285750">
              <a:lnSpc>
                <a:spcPct val="120000"/>
              </a:lnSpc>
              <a:buFont typeface="Arial" panose="020B0604020202020204" pitchFamily="34" charset="0"/>
              <a:buChar char="•"/>
            </a:pPr>
            <a:r>
              <a:rPr lang="en-GB" dirty="0">
                <a:solidFill>
                  <a:schemeClr val="tx1"/>
                </a:solidFill>
              </a:rPr>
              <a:t>Transition actions – allows you to move from one class to another.</a:t>
            </a:r>
          </a:p>
          <a:p>
            <a:pPr marL="285750" indent="-285750">
              <a:lnSpc>
                <a:spcPct val="120000"/>
              </a:lnSpc>
              <a:buFont typeface="Arial" panose="020B0604020202020204" pitchFamily="34" charset="0"/>
              <a:buChar char="•"/>
            </a:pPr>
            <a:r>
              <a:rPr lang="en-GB" dirty="0">
                <a:solidFill>
                  <a:schemeClr val="tx1"/>
                </a:solidFill>
              </a:rPr>
              <a:t>Expiration actions – allows you to delete data.</a:t>
            </a:r>
          </a:p>
        </p:txBody>
      </p:sp>
      <p:pic>
        <p:nvPicPr>
          <p:cNvPr id="13" name="Picture 12">
            <a:extLst>
              <a:ext uri="{FF2B5EF4-FFF2-40B4-BE49-F238E27FC236}">
                <a16:creationId xmlns:a16="http://schemas.microsoft.com/office/drawing/2014/main" id="{BEC1C003-B42A-4B73-A1C3-FD4122D7F4F0}"/>
              </a:ext>
            </a:extLst>
          </p:cNvPr>
          <p:cNvPicPr>
            <a:picLocks noChangeAspect="1"/>
          </p:cNvPicPr>
          <p:nvPr/>
        </p:nvPicPr>
        <p:blipFill>
          <a:blip r:embed="rId3"/>
          <a:stretch>
            <a:fillRect/>
          </a:stretch>
        </p:blipFill>
        <p:spPr>
          <a:xfrm>
            <a:off x="7134312" y="4002794"/>
            <a:ext cx="4714875" cy="2628900"/>
          </a:xfrm>
          <a:prstGeom prst="rect">
            <a:avLst/>
          </a:prstGeom>
        </p:spPr>
      </p:pic>
    </p:spTree>
    <p:extLst>
      <p:ext uri="{BB962C8B-B14F-4D97-AF65-F5344CB8AC3E}">
        <p14:creationId xmlns:p14="http://schemas.microsoft.com/office/powerpoint/2010/main" val="2255032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Encryption </a:t>
            </a:r>
          </a:p>
          <a:p>
            <a:pPr marL="285750" indent="-285750">
              <a:lnSpc>
                <a:spcPct val="120000"/>
              </a:lnSpc>
              <a:buFont typeface="Arial" panose="020B0604020202020204" pitchFamily="34" charset="0"/>
              <a:buChar char="•"/>
            </a:pPr>
            <a:r>
              <a:rPr lang="en-GB" dirty="0">
                <a:solidFill>
                  <a:schemeClr val="tx1"/>
                </a:solidFill>
              </a:rPr>
              <a:t>4 different types of encryption we can use:</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 (Server Side Encryption) which uses keys handled by AWS.</a:t>
            </a:r>
          </a:p>
          <a:p>
            <a:pPr>
              <a:lnSpc>
                <a:spcPct val="120000"/>
              </a:lnSpc>
            </a:pPr>
            <a:r>
              <a:rPr lang="en-GB" dirty="0">
                <a:solidFill>
                  <a:schemeClr val="tx1"/>
                </a:solidFill>
              </a:rPr>
              <a:t>     </a:t>
            </a:r>
            <a:r>
              <a:rPr lang="en-GB" sz="1400" i="1" dirty="0">
                <a:solidFill>
                  <a:schemeClr val="tx1"/>
                </a:solidFill>
              </a:rPr>
              <a:t>- Object is sent to S3, an AWS key is used for encryption and then the data is stored.</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SSE-KMS (SSE-Key Management Service) – similar to standard AWS SSE but allows us control over the keys using the key management service. If you store it in KMS, you don't need to include it in the requests to S3. Instead, just upload/download your files normally and KMS will talk to S3 and handle that for you.</a:t>
            </a:r>
          </a:p>
          <a:p>
            <a:pPr>
              <a:lnSpc>
                <a:spcPct val="120000"/>
              </a:lnSpc>
            </a:pPr>
            <a:r>
              <a:rPr lang="en-GB" dirty="0">
                <a:solidFill>
                  <a:schemeClr val="tx1"/>
                </a:solidFill>
              </a:rPr>
              <a:t>     </a:t>
            </a:r>
            <a:r>
              <a:rPr lang="en-GB" sz="1400" i="1" dirty="0">
                <a:solidFill>
                  <a:schemeClr val="tx1"/>
                </a:solidFill>
              </a:rPr>
              <a:t>- In KMS an object is send to S3, combined with an AWS key and a Customer Master Key (CMK) encryption and then the data is stored.</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SSE-C (Customer) - If you want to manage the encryption key yourself, you need to include that encryption key as part of every request to S3. If you lose the encryption key, you lose all the objects that are encrypted by this key.</a:t>
            </a:r>
          </a:p>
          <a:p>
            <a:pPr marL="285750" indent="-285750">
              <a:lnSpc>
                <a:spcPct val="120000"/>
              </a:lnSpc>
              <a:buFont typeface="Arial" panose="020B0604020202020204" pitchFamily="34" charset="0"/>
              <a:buChar char="•"/>
            </a:pPr>
            <a:r>
              <a:rPr lang="en-GB" dirty="0">
                <a:solidFill>
                  <a:schemeClr val="tx1"/>
                </a:solidFill>
              </a:rPr>
              <a:t>Client Side Encryption – Data is encrypted outside of AWS before sending it to S3.</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For ML purposes only SSE and SSE-KMS are really used. </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p:txBody>
      </p:sp>
    </p:spTree>
    <p:extLst>
      <p:ext uri="{BB962C8B-B14F-4D97-AF65-F5344CB8AC3E}">
        <p14:creationId xmlns:p14="http://schemas.microsoft.com/office/powerpoint/2010/main" val="186600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Access </a:t>
            </a:r>
          </a:p>
          <a:p>
            <a:pPr>
              <a:lnSpc>
                <a:spcPct val="120000"/>
              </a:lnSpc>
            </a:pPr>
            <a:endParaRPr lang="en-GB" dirty="0">
              <a:solidFill>
                <a:schemeClr val="tx1"/>
              </a:solidFill>
            </a:endParaRPr>
          </a:p>
          <a:p>
            <a:pPr>
              <a:lnSpc>
                <a:spcPct val="120000"/>
              </a:lnSpc>
            </a:pPr>
            <a:r>
              <a:rPr lang="en-GB" b="1" dirty="0">
                <a:solidFill>
                  <a:schemeClr val="tx1"/>
                </a:solidFill>
              </a:rPr>
              <a:t>User Based</a:t>
            </a:r>
          </a:p>
          <a:p>
            <a:pPr marL="285750" indent="-285750">
              <a:lnSpc>
                <a:spcPct val="120000"/>
              </a:lnSpc>
              <a:buFont typeface="Arial" panose="020B0604020202020204" pitchFamily="34" charset="0"/>
              <a:buChar char="•"/>
            </a:pPr>
            <a:r>
              <a:rPr lang="en-GB" dirty="0">
                <a:solidFill>
                  <a:schemeClr val="tx1"/>
                </a:solidFill>
              </a:rPr>
              <a:t>IAM (Identity Access Management) Policies. We have control over what API calls a user is allowed to do on our bucket.</a:t>
            </a: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b="1" dirty="0">
                <a:solidFill>
                  <a:schemeClr val="tx1"/>
                </a:solidFill>
              </a:rPr>
              <a:t>Resource Based </a:t>
            </a:r>
          </a:p>
          <a:p>
            <a:pPr marL="285750" indent="-285750">
              <a:lnSpc>
                <a:spcPct val="120000"/>
              </a:lnSpc>
              <a:buFont typeface="Arial" panose="020B0604020202020204" pitchFamily="34" charset="0"/>
              <a:buChar char="•"/>
            </a:pPr>
            <a:r>
              <a:rPr lang="en-GB" dirty="0">
                <a:solidFill>
                  <a:schemeClr val="tx1"/>
                </a:solidFill>
              </a:rPr>
              <a:t>Bucket Policies – bucket wide rules from the S3 console that can be set to specific users. </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Use S3 bucket for policy to:</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Grant public access to the bucket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Force objects to be encrypted at upload (previously a bucket policy was needed for this, now it can be done straight from the properties tab of a bucket)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Grant access to another account (Cross Account)</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Object ACL (Access Control List) – Finer grained and specifies which users have access to what.</a:t>
            </a:r>
          </a:p>
          <a:p>
            <a:pPr marL="285750" indent="-285750">
              <a:lnSpc>
                <a:spcPct val="120000"/>
              </a:lnSpc>
              <a:buFont typeface="Arial" panose="020B0604020202020204" pitchFamily="34" charset="0"/>
              <a:buChar char="•"/>
            </a:pPr>
            <a:r>
              <a:rPr lang="en-GB" dirty="0">
                <a:solidFill>
                  <a:schemeClr val="tx1"/>
                </a:solidFill>
              </a:rPr>
              <a:t>Bucket ACL – Less common, same as above but higher level for each bucket.</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Exam is important to understand User IAM and Bucket policies. </a:t>
            </a:r>
          </a:p>
          <a:p>
            <a:pPr marL="285750" indent="-285750">
              <a:lnSpc>
                <a:spcPct val="120000"/>
              </a:lnSpc>
              <a:buFont typeface="Arial" panose="020B0604020202020204" pitchFamily="34" charset="0"/>
              <a:buChar char="•"/>
            </a:pPr>
            <a:endParaRPr lang="en-GB" dirty="0">
              <a:solidFill>
                <a:schemeClr val="tx1"/>
              </a:solidFill>
            </a:endParaRPr>
          </a:p>
        </p:txBody>
      </p:sp>
    </p:spTree>
    <p:extLst>
      <p:ext uri="{BB962C8B-B14F-4D97-AF65-F5344CB8AC3E}">
        <p14:creationId xmlns:p14="http://schemas.microsoft.com/office/powerpoint/2010/main" val="409079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Other</a:t>
            </a:r>
          </a:p>
          <a:p>
            <a:pPr>
              <a:lnSpc>
                <a:spcPct val="120000"/>
              </a:lnSpc>
            </a:pPr>
            <a:endParaRPr lang="en-GB" b="1" u="sng"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Networking VPC Endpoint Gateway:</a:t>
            </a:r>
          </a:p>
          <a:p>
            <a:pPr>
              <a:lnSpc>
                <a:spcPct val="120000"/>
              </a:lnSpc>
            </a:pPr>
            <a:r>
              <a:rPr lang="en-GB" sz="1400" i="1" dirty="0">
                <a:solidFill>
                  <a:schemeClr val="tx1"/>
                </a:solidFill>
              </a:rPr>
              <a:t>      - Allow traffic to stay within your VPC (instead of going through public web)</a:t>
            </a:r>
          </a:p>
          <a:p>
            <a:pPr>
              <a:lnSpc>
                <a:spcPct val="120000"/>
              </a:lnSpc>
            </a:pPr>
            <a:r>
              <a:rPr lang="en-GB" sz="1400" i="1" dirty="0">
                <a:solidFill>
                  <a:schemeClr val="tx1"/>
                </a:solidFill>
              </a:rPr>
              <a:t>      - Make sure your private services (AWS SageMaker ) can access S3</a:t>
            </a:r>
          </a:p>
          <a:p>
            <a:pPr>
              <a:lnSpc>
                <a:spcPct val="120000"/>
              </a:lnSpc>
            </a:pPr>
            <a:r>
              <a:rPr lang="en-GB" sz="1400" i="1" dirty="0">
                <a:solidFill>
                  <a:schemeClr val="tx1"/>
                </a:solidFill>
              </a:rPr>
              <a:t>      - Very important for AWS ML Exam</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Logging and Audit</a:t>
            </a:r>
          </a:p>
          <a:p>
            <a:pPr>
              <a:lnSpc>
                <a:spcPct val="120000"/>
              </a:lnSpc>
            </a:pPr>
            <a:r>
              <a:rPr lang="en-GB" sz="1400" i="1" dirty="0">
                <a:solidFill>
                  <a:schemeClr val="tx1"/>
                </a:solidFill>
              </a:rPr>
              <a:t>      - Can store logs of who accessed your bucket directly in S3. </a:t>
            </a:r>
          </a:p>
          <a:p>
            <a:pPr>
              <a:lnSpc>
                <a:spcPct val="120000"/>
              </a:lnSpc>
            </a:pPr>
            <a:r>
              <a:rPr lang="en-GB" sz="1400" i="1" dirty="0">
                <a:solidFill>
                  <a:schemeClr val="tx1"/>
                </a:solidFill>
              </a:rPr>
              <a:t>      - API calls can be logged in AWS CloudTrail</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Tag based</a:t>
            </a:r>
          </a:p>
          <a:p>
            <a:pPr>
              <a:lnSpc>
                <a:spcPct val="120000"/>
              </a:lnSpc>
            </a:pPr>
            <a:r>
              <a:rPr lang="en-GB" dirty="0">
                <a:solidFill>
                  <a:schemeClr val="tx1"/>
                </a:solidFill>
              </a:rPr>
              <a:t>      </a:t>
            </a:r>
            <a:r>
              <a:rPr lang="en-GB" sz="1400" i="1" dirty="0">
                <a:solidFill>
                  <a:schemeClr val="tx1"/>
                </a:solidFill>
              </a:rPr>
              <a:t>- You can add tags e.g. classification=PHI (public health information). No info on how this may be useful, hopefully it will become clearer later. </a:t>
            </a:r>
            <a:endParaRPr lang="en-GB" i="1" dirty="0">
              <a:solidFill>
                <a:schemeClr val="tx1"/>
              </a:solidFill>
            </a:endParaRPr>
          </a:p>
        </p:txBody>
      </p:sp>
    </p:spTree>
    <p:extLst>
      <p:ext uri="{BB962C8B-B14F-4D97-AF65-F5344CB8AC3E}">
        <p14:creationId xmlns:p14="http://schemas.microsoft.com/office/powerpoint/2010/main" val="3141687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TotalTime>
  <Words>894</Words>
  <Application>Microsoft Office PowerPoint</Application>
  <PresentationFormat>Widescreen</PresentationFormat>
  <Paragraphs>85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Matthew Haythornthwaite</cp:lastModifiedBy>
  <cp:revision>37</cp:revision>
  <dcterms:created xsi:type="dcterms:W3CDTF">2021-12-05T12:21:15Z</dcterms:created>
  <dcterms:modified xsi:type="dcterms:W3CDTF">2021-12-06T16:17:37Z</dcterms:modified>
</cp:coreProperties>
</file>