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63" r:id="rId5"/>
    <p:sldId id="264" r:id="rId6"/>
    <p:sldId id="265" r:id="rId7"/>
    <p:sldId id="266" r:id="rId8"/>
    <p:sldId id="259" r:id="rId9"/>
    <p:sldId id="26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7E0"/>
    <a:srgbClr val="FFF2CC"/>
    <a:srgbClr val="E7E6E6"/>
    <a:srgbClr val="FFFCF5"/>
    <a:srgbClr val="0072C6"/>
    <a:srgbClr val="4F28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15" autoAdjust="0"/>
    <p:restoredTop sz="93792" autoAdjust="0"/>
  </p:normalViewPr>
  <p:slideViewPr>
    <p:cSldViewPr snapToGrid="0">
      <p:cViewPr varScale="1">
        <p:scale>
          <a:sx n="60" d="100"/>
          <a:sy n="60" d="100"/>
        </p:scale>
        <p:origin x="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25D5-0A49-4F21-8F47-7CD3ED996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A11F9C7-456C-4683-8173-6C0CD3B98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B93188-CF57-46AA-872B-9B22DC88052D}"/>
              </a:ext>
            </a:extLst>
          </p:cNvPr>
          <p:cNvSpPr>
            <a:spLocks noGrp="1"/>
          </p:cNvSpPr>
          <p:nvPr>
            <p:ph type="dt" sz="half" idx="10"/>
          </p:nvPr>
        </p:nvSpPr>
        <p:spPr/>
        <p:txBody>
          <a:bodyPr/>
          <a:lstStyle/>
          <a:p>
            <a:fld id="{655AA731-BE5F-44DA-AAEA-300254B29F16}" type="datetimeFigureOut">
              <a:rPr lang="en-GB" smtClean="0"/>
              <a:t>26/02/2023</a:t>
            </a:fld>
            <a:endParaRPr lang="en-GB"/>
          </a:p>
        </p:txBody>
      </p:sp>
      <p:sp>
        <p:nvSpPr>
          <p:cNvPr id="5" name="Footer Placeholder 4">
            <a:extLst>
              <a:ext uri="{FF2B5EF4-FFF2-40B4-BE49-F238E27FC236}">
                <a16:creationId xmlns:a16="http://schemas.microsoft.com/office/drawing/2014/main" id="{A44D696A-CC92-43E4-A1AB-94F65AB0AC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9DFA9-9D24-44B0-B720-0A323E1665A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45968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9852-4A1F-4534-A26C-07DAF152C7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56D4250-E39F-4B4F-9DE9-E34B83DE0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74809-53F4-4795-A1AA-DF31B42F1AC4}"/>
              </a:ext>
            </a:extLst>
          </p:cNvPr>
          <p:cNvSpPr>
            <a:spLocks noGrp="1"/>
          </p:cNvSpPr>
          <p:nvPr>
            <p:ph type="dt" sz="half" idx="10"/>
          </p:nvPr>
        </p:nvSpPr>
        <p:spPr/>
        <p:txBody>
          <a:bodyPr/>
          <a:lstStyle/>
          <a:p>
            <a:fld id="{655AA731-BE5F-44DA-AAEA-300254B29F16}" type="datetimeFigureOut">
              <a:rPr lang="en-GB" smtClean="0"/>
              <a:t>26/02/2023</a:t>
            </a:fld>
            <a:endParaRPr lang="en-GB"/>
          </a:p>
        </p:txBody>
      </p:sp>
      <p:sp>
        <p:nvSpPr>
          <p:cNvPr id="5" name="Footer Placeholder 4">
            <a:extLst>
              <a:ext uri="{FF2B5EF4-FFF2-40B4-BE49-F238E27FC236}">
                <a16:creationId xmlns:a16="http://schemas.microsoft.com/office/drawing/2014/main" id="{65FFA38D-12A2-42A6-993F-C6A5EEF190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0BB32-EDDE-444A-9B25-5BE7FBAFE7D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07940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A5C9E-9D2C-4790-8FCF-88B68CE948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A3D2EA-E858-4A0F-B927-0424563B4F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7E80BC-E023-4400-A601-FEC4AE3305B8}"/>
              </a:ext>
            </a:extLst>
          </p:cNvPr>
          <p:cNvSpPr>
            <a:spLocks noGrp="1"/>
          </p:cNvSpPr>
          <p:nvPr>
            <p:ph type="dt" sz="half" idx="10"/>
          </p:nvPr>
        </p:nvSpPr>
        <p:spPr/>
        <p:txBody>
          <a:bodyPr/>
          <a:lstStyle/>
          <a:p>
            <a:fld id="{655AA731-BE5F-44DA-AAEA-300254B29F16}" type="datetimeFigureOut">
              <a:rPr lang="en-GB" smtClean="0"/>
              <a:t>26/02/2023</a:t>
            </a:fld>
            <a:endParaRPr lang="en-GB"/>
          </a:p>
        </p:txBody>
      </p:sp>
      <p:sp>
        <p:nvSpPr>
          <p:cNvPr id="5" name="Footer Placeholder 4">
            <a:extLst>
              <a:ext uri="{FF2B5EF4-FFF2-40B4-BE49-F238E27FC236}">
                <a16:creationId xmlns:a16="http://schemas.microsoft.com/office/drawing/2014/main" id="{5C1F523C-248B-4AA1-958A-9202E522F6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85408B-ADCB-4468-A71C-8DF409A3E71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41538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BF13-2AE5-41DF-9990-C746F2C380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B7556A-CC17-4966-9B0E-1D9B4D05A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98219E-C487-43F0-B92D-EE52B180E052}"/>
              </a:ext>
            </a:extLst>
          </p:cNvPr>
          <p:cNvSpPr>
            <a:spLocks noGrp="1"/>
          </p:cNvSpPr>
          <p:nvPr>
            <p:ph type="dt" sz="half" idx="10"/>
          </p:nvPr>
        </p:nvSpPr>
        <p:spPr/>
        <p:txBody>
          <a:bodyPr/>
          <a:lstStyle/>
          <a:p>
            <a:fld id="{655AA731-BE5F-44DA-AAEA-300254B29F16}" type="datetimeFigureOut">
              <a:rPr lang="en-GB" smtClean="0"/>
              <a:t>26/02/2023</a:t>
            </a:fld>
            <a:endParaRPr lang="en-GB"/>
          </a:p>
        </p:txBody>
      </p:sp>
      <p:sp>
        <p:nvSpPr>
          <p:cNvPr id="5" name="Footer Placeholder 4">
            <a:extLst>
              <a:ext uri="{FF2B5EF4-FFF2-40B4-BE49-F238E27FC236}">
                <a16:creationId xmlns:a16="http://schemas.microsoft.com/office/drawing/2014/main" id="{9527976D-8EC4-49A5-96E6-B2981505A0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74721B-47EE-4192-ADEB-CDA1E47C355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25402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1133-3756-481E-B71A-B0A44EB5F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F674F9-C281-48FD-ADED-240B0022D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080EF-97C4-4A47-B7F4-5799E361BE53}"/>
              </a:ext>
            </a:extLst>
          </p:cNvPr>
          <p:cNvSpPr>
            <a:spLocks noGrp="1"/>
          </p:cNvSpPr>
          <p:nvPr>
            <p:ph type="dt" sz="half" idx="10"/>
          </p:nvPr>
        </p:nvSpPr>
        <p:spPr/>
        <p:txBody>
          <a:bodyPr/>
          <a:lstStyle/>
          <a:p>
            <a:fld id="{655AA731-BE5F-44DA-AAEA-300254B29F16}" type="datetimeFigureOut">
              <a:rPr lang="en-GB" smtClean="0"/>
              <a:t>26/02/2023</a:t>
            </a:fld>
            <a:endParaRPr lang="en-GB"/>
          </a:p>
        </p:txBody>
      </p:sp>
      <p:sp>
        <p:nvSpPr>
          <p:cNvPr id="5" name="Footer Placeholder 4">
            <a:extLst>
              <a:ext uri="{FF2B5EF4-FFF2-40B4-BE49-F238E27FC236}">
                <a16:creationId xmlns:a16="http://schemas.microsoft.com/office/drawing/2014/main" id="{8593576A-0C98-4197-B552-5A1FD9EEC3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6C5722-7FCC-47CE-B040-FA5B6FB0545B}"/>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26009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E3BD-F001-4EB7-91F7-0F90ED4439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9984ED-96E7-4038-90A1-5DB59CB437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563563-8253-4166-850E-B973667E4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6BA34BA-6711-45B7-B2DF-9E511CC031D4}"/>
              </a:ext>
            </a:extLst>
          </p:cNvPr>
          <p:cNvSpPr>
            <a:spLocks noGrp="1"/>
          </p:cNvSpPr>
          <p:nvPr>
            <p:ph type="dt" sz="half" idx="10"/>
          </p:nvPr>
        </p:nvSpPr>
        <p:spPr/>
        <p:txBody>
          <a:bodyPr/>
          <a:lstStyle/>
          <a:p>
            <a:fld id="{655AA731-BE5F-44DA-AAEA-300254B29F16}" type="datetimeFigureOut">
              <a:rPr lang="en-GB" smtClean="0"/>
              <a:t>26/02/2023</a:t>
            </a:fld>
            <a:endParaRPr lang="en-GB"/>
          </a:p>
        </p:txBody>
      </p:sp>
      <p:sp>
        <p:nvSpPr>
          <p:cNvPr id="6" name="Footer Placeholder 5">
            <a:extLst>
              <a:ext uri="{FF2B5EF4-FFF2-40B4-BE49-F238E27FC236}">
                <a16:creationId xmlns:a16="http://schemas.microsoft.com/office/drawing/2014/main" id="{996682FF-D043-4CD9-85DD-06DCDA02CB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80D064-369A-4B84-A4B6-7B0AB4CA141D}"/>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45575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6D76-8132-4A6D-B398-827B951DA2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3001B0-38E9-45D6-93E2-9922A8CE8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CAE58-15CC-4FB4-9CFC-5B66F2D04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CEEA97-A779-46D4-B939-DB05AD0CA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B13A1-5AAE-4F72-AC8F-49CC43F43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AC9284-4133-40B9-BA1A-DE000772B26B}"/>
              </a:ext>
            </a:extLst>
          </p:cNvPr>
          <p:cNvSpPr>
            <a:spLocks noGrp="1"/>
          </p:cNvSpPr>
          <p:nvPr>
            <p:ph type="dt" sz="half" idx="10"/>
          </p:nvPr>
        </p:nvSpPr>
        <p:spPr/>
        <p:txBody>
          <a:bodyPr/>
          <a:lstStyle/>
          <a:p>
            <a:fld id="{655AA731-BE5F-44DA-AAEA-300254B29F16}" type="datetimeFigureOut">
              <a:rPr lang="en-GB" smtClean="0"/>
              <a:t>26/02/2023</a:t>
            </a:fld>
            <a:endParaRPr lang="en-GB"/>
          </a:p>
        </p:txBody>
      </p:sp>
      <p:sp>
        <p:nvSpPr>
          <p:cNvPr id="8" name="Footer Placeholder 7">
            <a:extLst>
              <a:ext uri="{FF2B5EF4-FFF2-40B4-BE49-F238E27FC236}">
                <a16:creationId xmlns:a16="http://schemas.microsoft.com/office/drawing/2014/main" id="{AA73DE33-3BB9-4E73-8BDA-7CB9152D53E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DB3FA04-A010-46E5-BB3B-48730296E0C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95790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0232-DCE2-4776-9B8B-9FADEA174C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896787-E84C-48C3-AF04-F94EF2D019C7}"/>
              </a:ext>
            </a:extLst>
          </p:cNvPr>
          <p:cNvSpPr>
            <a:spLocks noGrp="1"/>
          </p:cNvSpPr>
          <p:nvPr>
            <p:ph type="dt" sz="half" idx="10"/>
          </p:nvPr>
        </p:nvSpPr>
        <p:spPr/>
        <p:txBody>
          <a:bodyPr/>
          <a:lstStyle/>
          <a:p>
            <a:fld id="{655AA731-BE5F-44DA-AAEA-300254B29F16}" type="datetimeFigureOut">
              <a:rPr lang="en-GB" smtClean="0"/>
              <a:t>26/02/2023</a:t>
            </a:fld>
            <a:endParaRPr lang="en-GB"/>
          </a:p>
        </p:txBody>
      </p:sp>
      <p:sp>
        <p:nvSpPr>
          <p:cNvPr id="4" name="Footer Placeholder 3">
            <a:extLst>
              <a:ext uri="{FF2B5EF4-FFF2-40B4-BE49-F238E27FC236}">
                <a16:creationId xmlns:a16="http://schemas.microsoft.com/office/drawing/2014/main" id="{E68DD866-152C-4F9F-92DE-94061173BF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DB93CF-8038-45E0-BD85-9120EE9C3C2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99512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5F380-1FF9-430D-98B7-D2917D30C452}"/>
              </a:ext>
            </a:extLst>
          </p:cNvPr>
          <p:cNvSpPr>
            <a:spLocks noGrp="1"/>
          </p:cNvSpPr>
          <p:nvPr>
            <p:ph type="dt" sz="half" idx="10"/>
          </p:nvPr>
        </p:nvSpPr>
        <p:spPr/>
        <p:txBody>
          <a:bodyPr/>
          <a:lstStyle/>
          <a:p>
            <a:fld id="{655AA731-BE5F-44DA-AAEA-300254B29F16}" type="datetimeFigureOut">
              <a:rPr lang="en-GB" smtClean="0"/>
              <a:t>26/02/2023</a:t>
            </a:fld>
            <a:endParaRPr lang="en-GB"/>
          </a:p>
        </p:txBody>
      </p:sp>
      <p:sp>
        <p:nvSpPr>
          <p:cNvPr id="3" name="Footer Placeholder 2">
            <a:extLst>
              <a:ext uri="{FF2B5EF4-FFF2-40B4-BE49-F238E27FC236}">
                <a16:creationId xmlns:a16="http://schemas.microsoft.com/office/drawing/2014/main" id="{3A8A85EA-98A4-496F-9F56-144CAA5C20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1BE35B-8471-4048-8328-6ADB1FA1AD7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58924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C86C-5EAA-4625-8BB6-9EE0CA0A2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9C4B20-438E-4483-BFB7-8AC7879A6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E02787-3E38-4BB8-B724-DB95548D5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0DDD5-FC28-4304-9812-2FC3FC7633D4}"/>
              </a:ext>
            </a:extLst>
          </p:cNvPr>
          <p:cNvSpPr>
            <a:spLocks noGrp="1"/>
          </p:cNvSpPr>
          <p:nvPr>
            <p:ph type="dt" sz="half" idx="10"/>
          </p:nvPr>
        </p:nvSpPr>
        <p:spPr/>
        <p:txBody>
          <a:bodyPr/>
          <a:lstStyle/>
          <a:p>
            <a:fld id="{655AA731-BE5F-44DA-AAEA-300254B29F16}" type="datetimeFigureOut">
              <a:rPr lang="en-GB" smtClean="0"/>
              <a:t>26/02/2023</a:t>
            </a:fld>
            <a:endParaRPr lang="en-GB"/>
          </a:p>
        </p:txBody>
      </p:sp>
      <p:sp>
        <p:nvSpPr>
          <p:cNvPr id="6" name="Footer Placeholder 5">
            <a:extLst>
              <a:ext uri="{FF2B5EF4-FFF2-40B4-BE49-F238E27FC236}">
                <a16:creationId xmlns:a16="http://schemas.microsoft.com/office/drawing/2014/main" id="{EDE0E43A-39E4-423C-8C5A-74A6EEE4FB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0AE7BE-9122-44FD-8840-D6D9ED074CE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835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A7A2-1194-44B2-A24D-309B69530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2055119-F4AB-4C8B-B4A5-1D815CC85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940740-3523-42C7-9B50-C5167DB44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C0CEA-C7D7-4B0E-87C1-1180B68D805C}"/>
              </a:ext>
            </a:extLst>
          </p:cNvPr>
          <p:cNvSpPr>
            <a:spLocks noGrp="1"/>
          </p:cNvSpPr>
          <p:nvPr>
            <p:ph type="dt" sz="half" idx="10"/>
          </p:nvPr>
        </p:nvSpPr>
        <p:spPr/>
        <p:txBody>
          <a:bodyPr/>
          <a:lstStyle/>
          <a:p>
            <a:fld id="{655AA731-BE5F-44DA-AAEA-300254B29F16}" type="datetimeFigureOut">
              <a:rPr lang="en-GB" smtClean="0"/>
              <a:t>26/02/2023</a:t>
            </a:fld>
            <a:endParaRPr lang="en-GB"/>
          </a:p>
        </p:txBody>
      </p:sp>
      <p:sp>
        <p:nvSpPr>
          <p:cNvPr id="6" name="Footer Placeholder 5">
            <a:extLst>
              <a:ext uri="{FF2B5EF4-FFF2-40B4-BE49-F238E27FC236}">
                <a16:creationId xmlns:a16="http://schemas.microsoft.com/office/drawing/2014/main" id="{5BE40D92-F412-43E0-AA64-961BC645F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38A016-D7F3-4D38-8E7E-08B1AD157B5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14925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D99167-3E93-4CF9-B3B8-18253605E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C3474D-735D-4086-A981-EABD7F7CB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AB44C2-0112-4FBB-8FC0-0E76B6545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AA731-BE5F-44DA-AAEA-300254B29F16}" type="datetimeFigureOut">
              <a:rPr lang="en-GB" smtClean="0"/>
              <a:t>26/02/2023</a:t>
            </a:fld>
            <a:endParaRPr lang="en-GB"/>
          </a:p>
        </p:txBody>
      </p:sp>
      <p:sp>
        <p:nvSpPr>
          <p:cNvPr id="5" name="Footer Placeholder 4">
            <a:extLst>
              <a:ext uri="{FF2B5EF4-FFF2-40B4-BE49-F238E27FC236}">
                <a16:creationId xmlns:a16="http://schemas.microsoft.com/office/drawing/2014/main" id="{CDFE1CD1-DE38-4370-8C53-AA09D8B81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28084C-535D-495E-B6E2-A713923602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AF2BE-868A-41E0-B759-D77373C50BED}" type="slidenum">
              <a:rPr lang="en-GB" smtClean="0"/>
              <a:t>‹#›</a:t>
            </a:fld>
            <a:endParaRPr lang="en-GB"/>
          </a:p>
        </p:txBody>
      </p:sp>
    </p:spTree>
    <p:extLst>
      <p:ext uri="{BB962C8B-B14F-4D97-AF65-F5344CB8AC3E}">
        <p14:creationId xmlns:p14="http://schemas.microsoft.com/office/powerpoint/2010/main" val="741335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earn.microsoft.com/en-us/training/paths/azure-data-fundamentals-explore-core-data-concept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en-us/training/paths/azure-data-fundamentals-explore-data-warehouse-analytic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2ryG3Jy6eI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learn.microsoft.com/en-us/training/paths/azure-data-fundamentals-explore-relational-data/"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learn.microsoft.com/en-us/training/paths/azure-data-fundamentals-explore-non-relational-data/"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3" name="TextBox 2">
            <a:extLst>
              <a:ext uri="{FF2B5EF4-FFF2-40B4-BE49-F238E27FC236}">
                <a16:creationId xmlns:a16="http://schemas.microsoft.com/office/drawing/2014/main" id="{2D770178-B7E8-2A93-7353-8DB417B052EB}"/>
              </a:ext>
            </a:extLst>
          </p:cNvPr>
          <p:cNvSpPr txBox="1"/>
          <p:nvPr/>
        </p:nvSpPr>
        <p:spPr>
          <a:xfrm>
            <a:off x="144770" y="1074403"/>
            <a:ext cx="11208206" cy="369332"/>
          </a:xfrm>
          <a:prstGeom prst="rect">
            <a:avLst/>
          </a:prstGeom>
          <a:noFill/>
        </p:spPr>
        <p:txBody>
          <a:bodyPr wrap="square">
            <a:spAutoFit/>
          </a:bodyPr>
          <a:lstStyle/>
          <a:p>
            <a:r>
              <a:rPr lang="en-GB" dirty="0">
                <a:hlinkClick r:id="rId3"/>
              </a:rPr>
              <a:t>https://learn.microsoft.com/en-us/training/paths/azure-data-fundamentals-explore-core-data-concepts/</a:t>
            </a:r>
            <a:endParaRPr lang="en-GB" dirty="0"/>
          </a:p>
        </p:txBody>
      </p:sp>
    </p:spTree>
    <p:extLst>
      <p:ext uri="{BB962C8B-B14F-4D97-AF65-F5344CB8AC3E}">
        <p14:creationId xmlns:p14="http://schemas.microsoft.com/office/powerpoint/2010/main" val="1581563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20621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data analytics in Azure</a:t>
            </a:r>
          </a:p>
        </p:txBody>
      </p:sp>
      <p:sp>
        <p:nvSpPr>
          <p:cNvPr id="3" name="TextBox 2">
            <a:extLst>
              <a:ext uri="{FF2B5EF4-FFF2-40B4-BE49-F238E27FC236}">
                <a16:creationId xmlns:a16="http://schemas.microsoft.com/office/drawing/2014/main" id="{E9EC730B-063B-33B2-E17C-BAD74312F40B}"/>
              </a:ext>
            </a:extLst>
          </p:cNvPr>
          <p:cNvSpPr txBox="1"/>
          <p:nvPr/>
        </p:nvSpPr>
        <p:spPr>
          <a:xfrm>
            <a:off x="238124" y="1074403"/>
            <a:ext cx="11815331" cy="646331"/>
          </a:xfrm>
          <a:prstGeom prst="rect">
            <a:avLst/>
          </a:prstGeom>
          <a:noFill/>
        </p:spPr>
        <p:txBody>
          <a:bodyPr wrap="square">
            <a:spAutoFit/>
          </a:bodyPr>
          <a:lstStyle/>
          <a:p>
            <a:r>
              <a:rPr lang="en-GB" dirty="0">
                <a:hlinkClick r:id="rId3"/>
              </a:rPr>
              <a:t>https://learn.microsoft.com/en-us/training/paths/azure-data-fundamentals-explore-data-warehouse-analytics/</a:t>
            </a:r>
            <a:endParaRPr lang="en-GB" dirty="0"/>
          </a:p>
          <a:p>
            <a:endParaRPr lang="en-GB" dirty="0"/>
          </a:p>
        </p:txBody>
      </p:sp>
    </p:spTree>
    <p:extLst>
      <p:ext uri="{BB962C8B-B14F-4D97-AF65-F5344CB8AC3E}">
        <p14:creationId xmlns:p14="http://schemas.microsoft.com/office/powerpoint/2010/main" val="55315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7279" y="1232962"/>
            <a:ext cx="11777441" cy="3879203"/>
          </a:xfrm>
          <a:prstGeom prst="rect">
            <a:avLst/>
          </a:prstGeom>
          <a:noFill/>
        </p:spPr>
        <p:txBody>
          <a:bodyPr wrap="square" rtlCol="0">
            <a:spAutoFit/>
          </a:bodyPr>
          <a:lstStyle/>
          <a:p>
            <a:pPr algn="ctr">
              <a:lnSpc>
                <a:spcPct val="120000"/>
              </a:lnSpc>
            </a:pPr>
            <a:r>
              <a:rPr lang="en-GB" b="1" dirty="0">
                <a:latin typeface="+mj-lt"/>
              </a:rPr>
              <a:t>Data Formats</a:t>
            </a:r>
          </a:p>
          <a:p>
            <a:pPr>
              <a:lnSpc>
                <a:spcPct val="120000"/>
              </a:lnSpc>
            </a:pPr>
            <a:endParaRPr lang="en-GB" sz="1600" b="1" dirty="0">
              <a:latin typeface="+mj-lt"/>
            </a:endParaRPr>
          </a:p>
          <a:p>
            <a:pPr>
              <a:lnSpc>
                <a:spcPct val="120000"/>
              </a:lnSpc>
            </a:pPr>
            <a:r>
              <a:rPr lang="en-GB" sz="1600" b="1" dirty="0">
                <a:latin typeface="+mj-lt"/>
              </a:rPr>
              <a:t>Structured Data</a:t>
            </a:r>
          </a:p>
          <a:p>
            <a:pPr marL="285750" indent="-285750">
              <a:lnSpc>
                <a:spcPct val="120000"/>
              </a:lnSpc>
              <a:buFontTx/>
              <a:buChar char="-"/>
            </a:pPr>
            <a:r>
              <a:rPr lang="en-US" sz="1400" i="0" dirty="0">
                <a:solidFill>
                  <a:srgbClr val="161616"/>
                </a:solidFill>
                <a:effectLst/>
                <a:latin typeface="+mj-lt"/>
              </a:rPr>
              <a:t>Structured data is data that adheres to a fixed </a:t>
            </a:r>
            <a:r>
              <a:rPr lang="en-US" sz="1400" i="1" dirty="0">
                <a:solidFill>
                  <a:srgbClr val="161616"/>
                </a:solidFill>
                <a:effectLst/>
                <a:latin typeface="+mj-lt"/>
              </a:rPr>
              <a:t>schema</a:t>
            </a:r>
            <a:r>
              <a:rPr lang="en-US" sz="1400" i="0" dirty="0">
                <a:solidFill>
                  <a:srgbClr val="161616"/>
                </a:solidFill>
                <a:effectLst/>
                <a:latin typeface="+mj-lt"/>
              </a:rPr>
              <a:t>, so all of the data has the same fields or properties</a:t>
            </a:r>
          </a:p>
          <a:p>
            <a:pPr marL="285750" indent="-285750">
              <a:lnSpc>
                <a:spcPct val="120000"/>
              </a:lnSpc>
              <a:buFontTx/>
              <a:buChar char="-"/>
            </a:pPr>
            <a:endParaRPr lang="en-US" sz="1400" dirty="0">
              <a:solidFill>
                <a:srgbClr val="161616"/>
              </a:solidFill>
              <a:latin typeface="+mj-lt"/>
            </a:endParaRPr>
          </a:p>
          <a:p>
            <a:pPr>
              <a:lnSpc>
                <a:spcPct val="120000"/>
              </a:lnSpc>
            </a:pPr>
            <a:r>
              <a:rPr lang="en-GB" sz="1600" b="1" dirty="0">
                <a:latin typeface="+mj-lt"/>
              </a:rPr>
              <a:t>Semi-structured data</a:t>
            </a:r>
          </a:p>
          <a:p>
            <a:pPr marL="285750" indent="-285750">
              <a:lnSpc>
                <a:spcPct val="120000"/>
              </a:lnSpc>
              <a:buFontTx/>
              <a:buChar char="-"/>
            </a:pPr>
            <a:r>
              <a:rPr lang="en-US" sz="1400" dirty="0">
                <a:latin typeface="+mj-lt"/>
              </a:rPr>
              <a:t>Semi-structured data is information that has some structure, but which allows for some variation between entity instances.</a:t>
            </a:r>
          </a:p>
          <a:p>
            <a:pPr marL="285750" indent="-285750">
              <a:lnSpc>
                <a:spcPct val="120000"/>
              </a:lnSpc>
              <a:buFontTx/>
              <a:buChar char="-"/>
            </a:pPr>
            <a:r>
              <a:rPr lang="en-US" sz="1400" dirty="0">
                <a:latin typeface="+mj-lt"/>
              </a:rPr>
              <a:t>Examples include JSON, XML, HTML etc. </a:t>
            </a:r>
          </a:p>
          <a:p>
            <a:pPr marL="285750" indent="-285750">
              <a:lnSpc>
                <a:spcPct val="120000"/>
              </a:lnSpc>
              <a:buFontTx/>
              <a:buChar char="-"/>
            </a:pPr>
            <a:endParaRPr lang="en-US" sz="1400" dirty="0">
              <a:latin typeface="+mj-lt"/>
            </a:endParaRPr>
          </a:p>
          <a:p>
            <a:pPr>
              <a:lnSpc>
                <a:spcPct val="120000"/>
              </a:lnSpc>
            </a:pPr>
            <a:r>
              <a:rPr lang="en-GB" sz="1600" b="1" dirty="0">
                <a:latin typeface="+mj-lt"/>
              </a:rPr>
              <a:t>Unstructured data</a:t>
            </a:r>
          </a:p>
          <a:p>
            <a:pPr marL="285750" indent="-285750">
              <a:lnSpc>
                <a:spcPct val="120000"/>
              </a:lnSpc>
              <a:buFontTx/>
              <a:buChar char="-"/>
            </a:pPr>
            <a:r>
              <a:rPr lang="en-US" sz="1400" dirty="0">
                <a:latin typeface="+mj-lt"/>
              </a:rPr>
              <a:t>Not all data is structured or even semi-structured. For example, documents, images, audio and video data, and binary files might not have a specific structure. </a:t>
            </a:r>
          </a:p>
          <a:p>
            <a:pPr marL="285750" indent="-285750">
              <a:lnSpc>
                <a:spcPct val="120000"/>
              </a:lnSpc>
              <a:buFontTx/>
              <a:buChar char="-"/>
            </a:pPr>
            <a:endParaRPr lang="en-GB" sz="1400" dirty="0">
              <a:latin typeface="+mj-lt"/>
            </a:endParaRPr>
          </a:p>
          <a:p>
            <a:pPr marL="285750" indent="-285750">
              <a:lnSpc>
                <a:spcPct val="120000"/>
              </a:lnSpc>
              <a:buFontTx/>
              <a:buChar char="-"/>
            </a:pPr>
            <a:endParaRPr lang="en-GB" sz="1400" dirty="0">
              <a:latin typeface="+mj-lt"/>
            </a:endParaRPr>
          </a:p>
          <a:p>
            <a:pPr marL="285750" indent="-285750">
              <a:lnSpc>
                <a:spcPct val="120000"/>
              </a:lnSpc>
              <a:buFontTx/>
              <a:buChar char="-"/>
            </a:pPr>
            <a:endParaRPr lang="en-GB" sz="1400" dirty="0">
              <a:latin typeface="+mj-lt"/>
            </a:endParaRPr>
          </a:p>
        </p:txBody>
      </p:sp>
    </p:spTree>
    <p:extLst>
      <p:ext uri="{BB962C8B-B14F-4D97-AF65-F5344CB8AC3E}">
        <p14:creationId xmlns:p14="http://schemas.microsoft.com/office/powerpoint/2010/main" val="4273393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2556" y="1036578"/>
            <a:ext cx="8003271" cy="2921441"/>
          </a:xfrm>
          <a:prstGeom prst="rect">
            <a:avLst/>
          </a:prstGeom>
          <a:noFill/>
        </p:spPr>
        <p:txBody>
          <a:bodyPr wrap="square" rtlCol="0">
            <a:spAutoFit/>
          </a:bodyPr>
          <a:lstStyle/>
          <a:p>
            <a:pPr algn="ctr">
              <a:lnSpc>
                <a:spcPct val="120000"/>
              </a:lnSpc>
            </a:pPr>
            <a:r>
              <a:rPr lang="en-GB" sz="1600" b="1" dirty="0">
                <a:latin typeface="+mj-lt"/>
              </a:rPr>
              <a:t>File Storage</a:t>
            </a:r>
          </a:p>
          <a:p>
            <a:pPr>
              <a:lnSpc>
                <a:spcPct val="120000"/>
              </a:lnSpc>
            </a:pPr>
            <a:endParaRPr lang="en-GB" sz="1400" b="1" dirty="0">
              <a:latin typeface="+mj-lt"/>
            </a:endParaRPr>
          </a:p>
          <a:p>
            <a:pPr>
              <a:lnSpc>
                <a:spcPct val="120000"/>
              </a:lnSpc>
            </a:pPr>
            <a:r>
              <a:rPr lang="en-GB" sz="1400" b="1" dirty="0">
                <a:latin typeface="+mj-lt"/>
              </a:rPr>
              <a:t>Delimited text files </a:t>
            </a:r>
          </a:p>
          <a:p>
            <a:pPr marL="285750" indent="-285750">
              <a:lnSpc>
                <a:spcPct val="120000"/>
              </a:lnSpc>
              <a:buFontTx/>
              <a:buChar char="-"/>
            </a:pPr>
            <a:r>
              <a:rPr lang="en-US" sz="1200" i="0" dirty="0">
                <a:solidFill>
                  <a:srgbClr val="161616"/>
                </a:solidFill>
                <a:effectLst/>
                <a:latin typeface="+mj-lt"/>
              </a:rPr>
              <a:t>Data is often stored in plain text format with specific field delimiters and row terminators. The most common format for delimited data is comma-separated values (CSV) in which fields are separated by commas, and rows are terminated by a carriage return / new line.</a:t>
            </a:r>
          </a:p>
          <a:p>
            <a:pPr marL="285750" indent="-285750">
              <a:lnSpc>
                <a:spcPct val="120000"/>
              </a:lnSpc>
              <a:buFontTx/>
              <a:buChar char="-"/>
            </a:pPr>
            <a:endParaRPr lang="en-US" sz="1200" dirty="0">
              <a:solidFill>
                <a:srgbClr val="161616"/>
              </a:solidFill>
              <a:latin typeface="+mj-lt"/>
            </a:endParaRPr>
          </a:p>
          <a:p>
            <a:pPr>
              <a:lnSpc>
                <a:spcPct val="120000"/>
              </a:lnSpc>
            </a:pPr>
            <a:r>
              <a:rPr lang="en-GB" sz="1400" b="1" dirty="0">
                <a:latin typeface="+mj-lt"/>
              </a:rPr>
              <a:t>JavaScript Object Notation (JSON)</a:t>
            </a:r>
          </a:p>
          <a:p>
            <a:pPr marL="285750" indent="-285750">
              <a:lnSpc>
                <a:spcPct val="120000"/>
              </a:lnSpc>
              <a:buFontTx/>
              <a:buChar char="-"/>
            </a:pPr>
            <a:r>
              <a:rPr lang="en-US" sz="1200" dirty="0">
                <a:latin typeface="+mj-lt"/>
              </a:rPr>
              <a:t>JSON is a ubiquitous format in which a hierarchical document schema is used to define data entities (objects) that have multiple attributes. Each attribute might be an object (or a collection of objects); making JSON a flexible format that's good for both structured and semi-structured data.</a:t>
            </a:r>
          </a:p>
          <a:p>
            <a:pPr marL="285750" indent="-285750">
              <a:lnSpc>
                <a:spcPct val="120000"/>
              </a:lnSpc>
              <a:buFontTx/>
              <a:buChar char="-"/>
            </a:pPr>
            <a:r>
              <a:rPr lang="en-US" sz="1200" dirty="0">
                <a:latin typeface="+mj-lt"/>
              </a:rPr>
              <a:t>Note that each object in a JSON file may contain different attributes making it a key semi-structured data type.</a:t>
            </a:r>
            <a:endParaRPr lang="en-GB" sz="1200" dirty="0">
              <a:latin typeface="+mj-lt"/>
            </a:endParaRPr>
          </a:p>
        </p:txBody>
      </p:sp>
      <p:pic>
        <p:nvPicPr>
          <p:cNvPr id="6" name="Picture 5">
            <a:extLst>
              <a:ext uri="{FF2B5EF4-FFF2-40B4-BE49-F238E27FC236}">
                <a16:creationId xmlns:a16="http://schemas.microsoft.com/office/drawing/2014/main" id="{AFB3CDCF-1339-4080-86C0-91F23F5CFFB1}"/>
              </a:ext>
            </a:extLst>
          </p:cNvPr>
          <p:cNvPicPr>
            <a:picLocks noChangeAspect="1"/>
          </p:cNvPicPr>
          <p:nvPr/>
        </p:nvPicPr>
        <p:blipFill>
          <a:blip r:embed="rId3"/>
          <a:stretch>
            <a:fillRect/>
          </a:stretch>
        </p:blipFill>
        <p:spPr>
          <a:xfrm>
            <a:off x="8726703" y="2438747"/>
            <a:ext cx="3262741" cy="4127270"/>
          </a:xfrm>
          <a:prstGeom prst="rect">
            <a:avLst/>
          </a:prstGeom>
        </p:spPr>
      </p:pic>
      <p:pic>
        <p:nvPicPr>
          <p:cNvPr id="9" name="Picture 8">
            <a:extLst>
              <a:ext uri="{FF2B5EF4-FFF2-40B4-BE49-F238E27FC236}">
                <a16:creationId xmlns:a16="http://schemas.microsoft.com/office/drawing/2014/main" id="{302FCB0A-5FF5-E4DC-02C6-CE23D3604290}"/>
              </a:ext>
            </a:extLst>
          </p:cNvPr>
          <p:cNvPicPr>
            <a:picLocks noChangeAspect="1"/>
          </p:cNvPicPr>
          <p:nvPr/>
        </p:nvPicPr>
        <p:blipFill>
          <a:blip r:embed="rId4"/>
          <a:stretch>
            <a:fillRect/>
          </a:stretch>
        </p:blipFill>
        <p:spPr>
          <a:xfrm>
            <a:off x="5555281" y="4417607"/>
            <a:ext cx="2958189" cy="1792188"/>
          </a:xfrm>
          <a:prstGeom prst="rect">
            <a:avLst/>
          </a:prstGeom>
        </p:spPr>
      </p:pic>
      <p:grpSp>
        <p:nvGrpSpPr>
          <p:cNvPr id="14" name="Group 13">
            <a:extLst>
              <a:ext uri="{FF2B5EF4-FFF2-40B4-BE49-F238E27FC236}">
                <a16:creationId xmlns:a16="http://schemas.microsoft.com/office/drawing/2014/main" id="{B9EFD18B-52D5-DE1C-CA56-CA8D40C67D05}"/>
              </a:ext>
            </a:extLst>
          </p:cNvPr>
          <p:cNvGrpSpPr/>
          <p:nvPr/>
        </p:nvGrpSpPr>
        <p:grpSpPr>
          <a:xfrm>
            <a:off x="8726701" y="1064028"/>
            <a:ext cx="3006090" cy="1374719"/>
            <a:chOff x="8505822" y="1036578"/>
            <a:chExt cx="3006090" cy="1374719"/>
          </a:xfrm>
        </p:grpSpPr>
        <p:pic>
          <p:nvPicPr>
            <p:cNvPr id="3" name="Picture 2">
              <a:extLst>
                <a:ext uri="{FF2B5EF4-FFF2-40B4-BE49-F238E27FC236}">
                  <a16:creationId xmlns:a16="http://schemas.microsoft.com/office/drawing/2014/main" id="{F4C19707-8367-4B57-4C5E-BC27BD01D28E}"/>
                </a:ext>
              </a:extLst>
            </p:cNvPr>
            <p:cNvPicPr>
              <a:picLocks noChangeAspect="1"/>
            </p:cNvPicPr>
            <p:nvPr/>
          </p:nvPicPr>
          <p:blipFill>
            <a:blip r:embed="rId5"/>
            <a:stretch>
              <a:fillRect/>
            </a:stretch>
          </p:blipFill>
          <p:spPr>
            <a:xfrm>
              <a:off x="8762475" y="1036578"/>
              <a:ext cx="2749437" cy="1374719"/>
            </a:xfrm>
            <a:prstGeom prst="rect">
              <a:avLst/>
            </a:prstGeom>
          </p:spPr>
        </p:pic>
        <p:sp>
          <p:nvSpPr>
            <p:cNvPr id="12" name="TextBox 11">
              <a:extLst>
                <a:ext uri="{FF2B5EF4-FFF2-40B4-BE49-F238E27FC236}">
                  <a16:creationId xmlns:a16="http://schemas.microsoft.com/office/drawing/2014/main" id="{319FFCEA-2AB7-02BE-662A-4D459350CC60}"/>
                </a:ext>
              </a:extLst>
            </p:cNvPr>
            <p:cNvSpPr txBox="1"/>
            <p:nvPr/>
          </p:nvSpPr>
          <p:spPr>
            <a:xfrm>
              <a:off x="8505822" y="1131910"/>
              <a:ext cx="945246" cy="281937"/>
            </a:xfrm>
            <a:prstGeom prst="rect">
              <a:avLst/>
            </a:prstGeom>
            <a:noFill/>
          </p:spPr>
          <p:txBody>
            <a:bodyPr wrap="square" rtlCol="0">
              <a:spAutoFit/>
            </a:bodyPr>
            <a:lstStyle/>
            <a:p>
              <a:pPr algn="ctr">
                <a:lnSpc>
                  <a:spcPct val="120000"/>
                </a:lnSpc>
              </a:pPr>
              <a:r>
                <a:rPr lang="en-GB" sz="1100" b="1" dirty="0">
                  <a:latin typeface="+mj-lt"/>
                </a:rPr>
                <a:t>CSV</a:t>
              </a:r>
              <a:endParaRPr lang="en-GB" sz="1000" dirty="0">
                <a:latin typeface="+mj-lt"/>
              </a:endParaRPr>
            </a:p>
          </p:txBody>
        </p:sp>
      </p:grpSp>
      <p:sp>
        <p:nvSpPr>
          <p:cNvPr id="15" name="TextBox 14">
            <a:extLst>
              <a:ext uri="{FF2B5EF4-FFF2-40B4-BE49-F238E27FC236}">
                <a16:creationId xmlns:a16="http://schemas.microsoft.com/office/drawing/2014/main" id="{1C20976F-794F-92D1-3B47-5BFB6DA2C0D9}"/>
              </a:ext>
            </a:extLst>
          </p:cNvPr>
          <p:cNvSpPr txBox="1"/>
          <p:nvPr/>
        </p:nvSpPr>
        <p:spPr>
          <a:xfrm>
            <a:off x="202555" y="4038633"/>
            <a:ext cx="5352726" cy="3253839"/>
          </a:xfrm>
          <a:prstGeom prst="rect">
            <a:avLst/>
          </a:prstGeom>
          <a:noFill/>
        </p:spPr>
        <p:txBody>
          <a:bodyPr wrap="square" rtlCol="0">
            <a:spAutoFit/>
          </a:bodyPr>
          <a:lstStyle/>
          <a:p>
            <a:pPr>
              <a:lnSpc>
                <a:spcPct val="120000"/>
              </a:lnSpc>
            </a:pPr>
            <a:r>
              <a:rPr lang="en-GB" sz="1400" b="1" dirty="0">
                <a:latin typeface="+mj-lt"/>
              </a:rPr>
              <a:t>XML</a:t>
            </a:r>
          </a:p>
          <a:p>
            <a:pPr marL="285750" indent="-285750">
              <a:lnSpc>
                <a:spcPct val="120000"/>
              </a:lnSpc>
              <a:buFontTx/>
              <a:buChar char="-"/>
            </a:pPr>
            <a:r>
              <a:rPr lang="en-US" sz="1200" b="0" i="0" dirty="0">
                <a:solidFill>
                  <a:srgbClr val="161616"/>
                </a:solidFill>
                <a:effectLst/>
                <a:latin typeface="+mj-lt"/>
              </a:rPr>
              <a:t>It's largely been superseded by the less verbose JSON format</a:t>
            </a:r>
          </a:p>
          <a:p>
            <a:pPr marL="285750" indent="-285750">
              <a:lnSpc>
                <a:spcPct val="120000"/>
              </a:lnSpc>
              <a:buFontTx/>
              <a:buChar char="-"/>
            </a:pPr>
            <a:endParaRPr lang="en-US" sz="1200" dirty="0">
              <a:solidFill>
                <a:srgbClr val="161616"/>
              </a:solidFill>
              <a:latin typeface="+mj-lt"/>
            </a:endParaRPr>
          </a:p>
          <a:p>
            <a:pPr>
              <a:lnSpc>
                <a:spcPct val="120000"/>
              </a:lnSpc>
            </a:pPr>
            <a:r>
              <a:rPr lang="en-US" sz="1400" b="1" dirty="0">
                <a:solidFill>
                  <a:srgbClr val="161616"/>
                </a:solidFill>
                <a:latin typeface="+mj-lt"/>
              </a:rPr>
              <a:t>Binary Large Object (BLOB)</a:t>
            </a:r>
          </a:p>
          <a:p>
            <a:pPr marL="285750" indent="-285750">
              <a:lnSpc>
                <a:spcPct val="120000"/>
              </a:lnSpc>
              <a:buFontTx/>
              <a:buChar char="-"/>
            </a:pPr>
            <a:r>
              <a:rPr lang="en-US" sz="1200" dirty="0">
                <a:solidFill>
                  <a:srgbClr val="161616"/>
                </a:solidFill>
                <a:latin typeface="+mj-lt"/>
              </a:rPr>
              <a:t>Ultimately, all files are stored as binary data (1's and 0's), but in the human-readable formats discussed above, the bytes of binary data are mapped to printable characters (typically through a character encoding scheme such as ASCII or Unicode). Some file formats however, particularly for unstructured data, store the data as raw binary that must be interpreted by applications and rendered. </a:t>
            </a:r>
          </a:p>
          <a:p>
            <a:pPr marL="285750" indent="-285750">
              <a:lnSpc>
                <a:spcPct val="120000"/>
              </a:lnSpc>
              <a:buFontTx/>
              <a:buChar char="-"/>
            </a:pPr>
            <a:r>
              <a:rPr lang="en-US" sz="1200" dirty="0">
                <a:solidFill>
                  <a:srgbClr val="161616"/>
                </a:solidFill>
                <a:latin typeface="+mj-lt"/>
              </a:rPr>
              <a:t>Common types of data stored as binary include images, video, audio, and application-specific documents.</a:t>
            </a:r>
            <a:endParaRPr lang="en-GB" sz="1200" dirty="0">
              <a:latin typeface="+mj-lt"/>
            </a:endParaRPr>
          </a:p>
          <a:p>
            <a:pPr marL="285750" indent="-285750">
              <a:lnSpc>
                <a:spcPct val="120000"/>
              </a:lnSpc>
              <a:buFontTx/>
              <a:buChar char="-"/>
            </a:pPr>
            <a:endParaRPr lang="en-GB" sz="1200" dirty="0">
              <a:latin typeface="+mj-lt"/>
            </a:endParaRPr>
          </a:p>
          <a:p>
            <a:pPr marL="285750" indent="-285750">
              <a:lnSpc>
                <a:spcPct val="120000"/>
              </a:lnSpc>
              <a:buFontTx/>
              <a:buChar char="-"/>
            </a:pPr>
            <a:endParaRPr lang="en-GB" sz="1200" dirty="0">
              <a:latin typeface="+mj-lt"/>
            </a:endParaRPr>
          </a:p>
        </p:txBody>
      </p:sp>
    </p:spTree>
    <p:extLst>
      <p:ext uri="{BB962C8B-B14F-4D97-AF65-F5344CB8AC3E}">
        <p14:creationId xmlns:p14="http://schemas.microsoft.com/office/powerpoint/2010/main" val="2163594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2557" y="1036578"/>
            <a:ext cx="11736014" cy="5580630"/>
          </a:xfrm>
          <a:prstGeom prst="rect">
            <a:avLst/>
          </a:prstGeom>
          <a:noFill/>
        </p:spPr>
        <p:txBody>
          <a:bodyPr wrap="square" rtlCol="0">
            <a:spAutoFit/>
          </a:bodyPr>
          <a:lstStyle/>
          <a:p>
            <a:pPr algn="ctr">
              <a:lnSpc>
                <a:spcPct val="120000"/>
              </a:lnSpc>
            </a:pPr>
            <a:r>
              <a:rPr lang="en-GB" sz="1600" b="1" dirty="0">
                <a:latin typeface="+mj-lt"/>
              </a:rPr>
              <a:t>Relational Databases</a:t>
            </a:r>
          </a:p>
          <a:p>
            <a:pPr algn="ctr">
              <a:lnSpc>
                <a:spcPct val="120000"/>
              </a:lnSpc>
            </a:pPr>
            <a:endParaRPr lang="en-GB" sz="1600" b="1" dirty="0">
              <a:latin typeface="+mj-lt"/>
            </a:endParaRPr>
          </a:p>
          <a:p>
            <a:pPr marL="285750" indent="-285750">
              <a:lnSpc>
                <a:spcPct val="120000"/>
              </a:lnSpc>
              <a:buFontTx/>
              <a:buChar char="-"/>
            </a:pPr>
            <a:r>
              <a:rPr lang="en-US" sz="1200" i="0" dirty="0">
                <a:solidFill>
                  <a:srgbClr val="161616"/>
                </a:solidFill>
                <a:effectLst/>
                <a:latin typeface="+mj-lt"/>
              </a:rPr>
              <a:t>Relational databases are commonly used to store and query structured data</a:t>
            </a:r>
          </a:p>
          <a:p>
            <a:pPr marL="285750" indent="-285750">
              <a:lnSpc>
                <a:spcPct val="120000"/>
              </a:lnSpc>
              <a:buFontTx/>
              <a:buChar char="-"/>
            </a:pPr>
            <a:r>
              <a:rPr lang="en-US" sz="1200" dirty="0">
                <a:solidFill>
                  <a:srgbClr val="161616"/>
                </a:solidFill>
                <a:latin typeface="+mj-lt"/>
              </a:rPr>
              <a:t>Each instance of an entity is assigned a primary key that uniquely identifies it; and these keys are used to reference the entity instance in other tables</a:t>
            </a:r>
          </a:p>
          <a:p>
            <a:pPr marL="285750" indent="-285750">
              <a:lnSpc>
                <a:spcPct val="120000"/>
              </a:lnSpc>
              <a:buFontTx/>
              <a:buChar char="-"/>
            </a:pPr>
            <a:r>
              <a:rPr lang="en-US" sz="1200" dirty="0">
                <a:solidFill>
                  <a:srgbClr val="161616"/>
                </a:solidFill>
                <a:latin typeface="+mj-lt"/>
              </a:rPr>
              <a:t>This use of keys to reference data entities enables a relational database to be </a:t>
            </a:r>
            <a:r>
              <a:rPr lang="en-US" sz="1200" b="1" dirty="0">
                <a:solidFill>
                  <a:srgbClr val="161616"/>
                </a:solidFill>
                <a:latin typeface="+mj-lt"/>
              </a:rPr>
              <a:t>normalized</a:t>
            </a:r>
            <a:r>
              <a:rPr lang="en-US" sz="1200" dirty="0">
                <a:solidFill>
                  <a:srgbClr val="161616"/>
                </a:solidFill>
                <a:latin typeface="+mj-lt"/>
              </a:rPr>
              <a:t>; which in part means the elimination of duplicate data values (this is effectively good data modelling where we break out information in one main table into a single fact table and multiple dimension tables to prevent unnecessary duplication – a good example of this is the financial monitoring work)</a:t>
            </a:r>
          </a:p>
          <a:p>
            <a:pPr marL="285750" indent="-285750">
              <a:lnSpc>
                <a:spcPct val="120000"/>
              </a:lnSpc>
              <a:buFontTx/>
              <a:buChar char="-"/>
            </a:pPr>
            <a:endParaRPr lang="en-US" sz="1200" dirty="0">
              <a:solidFill>
                <a:srgbClr val="161616"/>
              </a:solidFill>
              <a:latin typeface="+mj-lt"/>
            </a:endParaRPr>
          </a:p>
          <a:p>
            <a:pPr algn="ctr">
              <a:lnSpc>
                <a:spcPct val="120000"/>
              </a:lnSpc>
            </a:pPr>
            <a:r>
              <a:rPr lang="en-GB" sz="1600" b="1" dirty="0">
                <a:latin typeface="+mj-lt"/>
              </a:rPr>
              <a:t>Non-relational databases</a:t>
            </a:r>
          </a:p>
          <a:p>
            <a:pPr>
              <a:lnSpc>
                <a:spcPct val="120000"/>
              </a:lnSpc>
            </a:pPr>
            <a:endParaRPr lang="en-GB" sz="1400" b="1" dirty="0">
              <a:latin typeface="+mj-lt"/>
            </a:endParaRPr>
          </a:p>
          <a:p>
            <a:pPr>
              <a:lnSpc>
                <a:spcPct val="120000"/>
              </a:lnSpc>
            </a:pPr>
            <a:r>
              <a:rPr lang="en-GB" sz="1400" b="1" dirty="0">
                <a:latin typeface="+mj-lt"/>
              </a:rPr>
              <a:t>Key-Value Databases</a:t>
            </a:r>
          </a:p>
          <a:p>
            <a:pPr marL="171450" indent="-171450">
              <a:lnSpc>
                <a:spcPct val="120000"/>
              </a:lnSpc>
              <a:buFontTx/>
              <a:buChar char="-"/>
            </a:pPr>
            <a:r>
              <a:rPr lang="en-US" sz="1200" dirty="0">
                <a:latin typeface="+mj-lt"/>
              </a:rPr>
              <a:t>These are effectively python dictionaries. The associated value can be in any format</a:t>
            </a:r>
          </a:p>
          <a:p>
            <a:pPr marL="171450" indent="-171450">
              <a:lnSpc>
                <a:spcPct val="120000"/>
              </a:lnSpc>
              <a:buFontTx/>
              <a:buChar char="-"/>
            </a:pPr>
            <a:endParaRPr lang="en-US" sz="1200" dirty="0">
              <a:latin typeface="+mj-lt"/>
            </a:endParaRPr>
          </a:p>
          <a:p>
            <a:pPr>
              <a:lnSpc>
                <a:spcPct val="120000"/>
              </a:lnSpc>
            </a:pPr>
            <a:r>
              <a:rPr lang="en-US" sz="1400" b="1" dirty="0">
                <a:latin typeface="+mj-lt"/>
              </a:rPr>
              <a:t>Document Databases</a:t>
            </a:r>
          </a:p>
          <a:p>
            <a:pPr marL="171450" indent="-171450">
              <a:lnSpc>
                <a:spcPct val="120000"/>
              </a:lnSpc>
              <a:buFontTx/>
              <a:buChar char="-"/>
            </a:pPr>
            <a:r>
              <a:rPr lang="en-US" sz="1200" dirty="0">
                <a:latin typeface="+mj-lt"/>
              </a:rPr>
              <a:t>Specific form of key-value database in which the value is a JSON document (which the system is optimized to parse and query)</a:t>
            </a:r>
          </a:p>
          <a:p>
            <a:pPr marL="171450" indent="-171450">
              <a:lnSpc>
                <a:spcPct val="120000"/>
              </a:lnSpc>
              <a:buFontTx/>
              <a:buChar char="-"/>
            </a:pPr>
            <a:endParaRPr lang="en-GB" sz="1200" dirty="0">
              <a:latin typeface="+mj-lt"/>
            </a:endParaRPr>
          </a:p>
          <a:p>
            <a:pPr>
              <a:lnSpc>
                <a:spcPct val="120000"/>
              </a:lnSpc>
            </a:pPr>
            <a:r>
              <a:rPr lang="en-GB" sz="1400" b="1" dirty="0">
                <a:latin typeface="+mj-lt"/>
              </a:rPr>
              <a:t>Column Family Databases</a:t>
            </a:r>
          </a:p>
          <a:p>
            <a:pPr marL="171450" indent="-171450">
              <a:lnSpc>
                <a:spcPct val="120000"/>
              </a:lnSpc>
              <a:buFontTx/>
              <a:buChar char="-"/>
            </a:pPr>
            <a:r>
              <a:rPr lang="en-US" sz="1200" dirty="0">
                <a:latin typeface="+mj-lt"/>
              </a:rPr>
              <a:t>Store tabular data comprising rows and columns, but you can divide the columns into groups known as column-families. </a:t>
            </a:r>
          </a:p>
          <a:p>
            <a:pPr marL="171450" indent="-171450">
              <a:lnSpc>
                <a:spcPct val="120000"/>
              </a:lnSpc>
              <a:buFontTx/>
              <a:buChar char="-"/>
            </a:pPr>
            <a:r>
              <a:rPr lang="en-US" sz="1200" dirty="0">
                <a:latin typeface="+mj-lt"/>
              </a:rPr>
              <a:t>Each column family holds a set of columns that are logically related together.</a:t>
            </a:r>
          </a:p>
          <a:p>
            <a:pPr marL="171450" indent="-171450">
              <a:lnSpc>
                <a:spcPct val="120000"/>
              </a:lnSpc>
              <a:buFontTx/>
              <a:buChar char="-"/>
            </a:pPr>
            <a:endParaRPr lang="en-US" sz="1200" dirty="0">
              <a:latin typeface="+mj-lt"/>
            </a:endParaRPr>
          </a:p>
          <a:p>
            <a:pPr>
              <a:lnSpc>
                <a:spcPct val="120000"/>
              </a:lnSpc>
            </a:pPr>
            <a:r>
              <a:rPr lang="en-GB" sz="1400" b="1" dirty="0">
                <a:latin typeface="+mj-lt"/>
              </a:rPr>
              <a:t>Graph Databases</a:t>
            </a:r>
          </a:p>
          <a:p>
            <a:pPr marL="171450" indent="-171450">
              <a:lnSpc>
                <a:spcPct val="120000"/>
              </a:lnSpc>
              <a:buFontTx/>
              <a:buChar char="-"/>
            </a:pPr>
            <a:r>
              <a:rPr lang="en-US" sz="1200" dirty="0">
                <a:latin typeface="+mj-lt"/>
              </a:rPr>
              <a:t>Stores entities as nodes with links to define relationships between them.</a:t>
            </a:r>
          </a:p>
          <a:p>
            <a:pPr marL="171450" indent="-171450">
              <a:lnSpc>
                <a:spcPct val="120000"/>
              </a:lnSpc>
              <a:buFontTx/>
              <a:buChar char="-"/>
            </a:pPr>
            <a:endParaRPr lang="en-GB" sz="1200" dirty="0">
              <a:latin typeface="+mj-lt"/>
            </a:endParaRPr>
          </a:p>
        </p:txBody>
      </p:sp>
      <p:pic>
        <p:nvPicPr>
          <p:cNvPr id="1026" name="Picture 2" descr="Image showing a key-value database">
            <a:extLst>
              <a:ext uri="{FF2B5EF4-FFF2-40B4-BE49-F238E27FC236}">
                <a16:creationId xmlns:a16="http://schemas.microsoft.com/office/drawing/2014/main" id="{C173DB4C-5C1F-3DE5-CE03-6C79881623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4152" y="3342771"/>
            <a:ext cx="1635997" cy="9682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showing a document database">
            <a:extLst>
              <a:ext uri="{FF2B5EF4-FFF2-40B4-BE49-F238E27FC236}">
                <a16:creationId xmlns:a16="http://schemas.microsoft.com/office/drawing/2014/main" id="{C1D9CC05-C62D-B530-FE01-F86633AF91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8460" y="3562056"/>
            <a:ext cx="2250186" cy="13938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showing a column family database">
            <a:extLst>
              <a:ext uri="{FF2B5EF4-FFF2-40B4-BE49-F238E27FC236}">
                <a16:creationId xmlns:a16="http://schemas.microsoft.com/office/drawing/2014/main" id="{A180FFEF-1819-10FD-EDCF-1B0B8CE0F9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0067" y="5167925"/>
            <a:ext cx="2462968" cy="9682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showing a graph database">
            <a:extLst>
              <a:ext uri="{FF2B5EF4-FFF2-40B4-BE49-F238E27FC236}">
                <a16:creationId xmlns:a16="http://schemas.microsoft.com/office/drawing/2014/main" id="{B6257455-955B-21F7-4B4D-D9C64D81FB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8001" y="5574514"/>
            <a:ext cx="1635997" cy="112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18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2557" y="1036578"/>
            <a:ext cx="11736014" cy="4731167"/>
          </a:xfrm>
          <a:prstGeom prst="rect">
            <a:avLst/>
          </a:prstGeom>
          <a:noFill/>
        </p:spPr>
        <p:txBody>
          <a:bodyPr wrap="square" rtlCol="0">
            <a:spAutoFit/>
          </a:bodyPr>
          <a:lstStyle/>
          <a:p>
            <a:pPr algn="ctr">
              <a:lnSpc>
                <a:spcPct val="120000"/>
              </a:lnSpc>
            </a:pPr>
            <a:r>
              <a:rPr lang="en-GB" sz="1600" b="1" dirty="0">
                <a:latin typeface="+mj-lt"/>
              </a:rPr>
              <a:t>Transactional Data Processing</a:t>
            </a:r>
          </a:p>
          <a:p>
            <a:pPr algn="ctr">
              <a:lnSpc>
                <a:spcPct val="120000"/>
              </a:lnSpc>
            </a:pPr>
            <a:endParaRPr lang="en-GB" sz="1600" b="1" dirty="0">
              <a:latin typeface="+mj-lt"/>
            </a:endParaRPr>
          </a:p>
          <a:p>
            <a:pPr marL="285750" indent="-285750">
              <a:lnSpc>
                <a:spcPct val="120000"/>
              </a:lnSpc>
              <a:buFontTx/>
              <a:buChar char="-"/>
            </a:pPr>
            <a:r>
              <a:rPr lang="en-US" sz="1200" i="0" dirty="0">
                <a:solidFill>
                  <a:srgbClr val="161616"/>
                </a:solidFill>
                <a:effectLst/>
                <a:latin typeface="+mj-lt"/>
              </a:rPr>
              <a:t>A transactional system records transactions that encapsulate specific events that the organization wants to track</a:t>
            </a:r>
          </a:p>
          <a:p>
            <a:pPr marL="285750" indent="-285750">
              <a:lnSpc>
                <a:spcPct val="120000"/>
              </a:lnSpc>
              <a:buFontTx/>
              <a:buChar char="-"/>
            </a:pPr>
            <a:r>
              <a:rPr lang="en-US" sz="1200" dirty="0">
                <a:latin typeface="+mj-lt"/>
              </a:rPr>
              <a:t>Transactional systems are often high-volume, sometimes handling many millions of transactions in a single day. The data being processed has to be accessible very quickly. The work performed by transactional systems is often referred to as </a:t>
            </a:r>
            <a:r>
              <a:rPr lang="en-US" sz="1200" b="1" dirty="0">
                <a:latin typeface="+mj-lt"/>
              </a:rPr>
              <a:t>Online Transactional Processing (OLTP).</a:t>
            </a:r>
          </a:p>
          <a:p>
            <a:pPr marL="285750" indent="-285750">
              <a:lnSpc>
                <a:spcPct val="120000"/>
              </a:lnSpc>
              <a:buFontTx/>
              <a:buChar char="-"/>
            </a:pPr>
            <a:r>
              <a:rPr lang="en-US" sz="1200" dirty="0">
                <a:latin typeface="+mj-lt"/>
              </a:rPr>
              <a:t>Optimized for both read and write operations in order to support transactional workloads in which data records are created, retrieved, updated, and deleted (often referred to as </a:t>
            </a:r>
            <a:r>
              <a:rPr lang="en-US" sz="1200" b="1" dirty="0">
                <a:latin typeface="+mj-lt"/>
              </a:rPr>
              <a:t>CRUD</a:t>
            </a:r>
            <a:r>
              <a:rPr lang="en-US" sz="1200" dirty="0">
                <a:latin typeface="+mj-lt"/>
              </a:rPr>
              <a:t> </a:t>
            </a:r>
            <a:r>
              <a:rPr lang="en-US" sz="1200" b="1" dirty="0">
                <a:latin typeface="+mj-lt"/>
              </a:rPr>
              <a:t>operations</a:t>
            </a:r>
            <a:r>
              <a:rPr lang="en-US" sz="1200" dirty="0">
                <a:latin typeface="+mj-lt"/>
              </a:rPr>
              <a:t>)</a:t>
            </a:r>
          </a:p>
          <a:p>
            <a:pPr>
              <a:lnSpc>
                <a:spcPct val="120000"/>
              </a:lnSpc>
            </a:pPr>
            <a:endParaRPr lang="en-US" sz="1200" dirty="0">
              <a:latin typeface="+mj-lt"/>
            </a:endParaRPr>
          </a:p>
          <a:p>
            <a:pPr>
              <a:lnSpc>
                <a:spcPct val="120000"/>
              </a:lnSpc>
            </a:pPr>
            <a:endParaRPr lang="en-US" sz="1200" dirty="0">
              <a:latin typeface="+mj-lt"/>
            </a:endParaRPr>
          </a:p>
          <a:p>
            <a:pPr>
              <a:lnSpc>
                <a:spcPct val="120000"/>
              </a:lnSpc>
            </a:pPr>
            <a:r>
              <a:rPr lang="en-US" sz="1400" b="1" dirty="0">
                <a:latin typeface="+mj-lt"/>
              </a:rPr>
              <a:t>ACID Semantics</a:t>
            </a:r>
          </a:p>
          <a:p>
            <a:pPr>
              <a:lnSpc>
                <a:spcPct val="120000"/>
              </a:lnSpc>
            </a:pPr>
            <a:endParaRPr lang="en-US" sz="1400" b="1" dirty="0">
              <a:latin typeface="+mj-lt"/>
            </a:endParaRPr>
          </a:p>
          <a:p>
            <a:pPr marL="171450" indent="-171450">
              <a:lnSpc>
                <a:spcPct val="120000"/>
              </a:lnSpc>
              <a:buFontTx/>
              <a:buChar char="-"/>
            </a:pPr>
            <a:r>
              <a:rPr lang="en-US" sz="1200" b="1" dirty="0">
                <a:latin typeface="+mj-lt"/>
              </a:rPr>
              <a:t>Atomicity</a:t>
            </a:r>
            <a:r>
              <a:rPr lang="en-US" sz="1200" dirty="0">
                <a:latin typeface="+mj-lt"/>
              </a:rPr>
              <a:t> – each transaction is treated as a single unit, which succeeds completely or fails completely. For example, a transaction that involved debiting funds from one account and crediting the same amount to another account must complete both actions. If either action can't be completed, then the other action must fail.</a:t>
            </a:r>
          </a:p>
          <a:p>
            <a:pPr marL="171450" indent="-171450">
              <a:lnSpc>
                <a:spcPct val="120000"/>
              </a:lnSpc>
              <a:buFontTx/>
              <a:buChar char="-"/>
            </a:pPr>
            <a:r>
              <a:rPr lang="en-US" sz="1200" b="1" dirty="0">
                <a:latin typeface="+mj-lt"/>
              </a:rPr>
              <a:t>Consistency</a:t>
            </a:r>
            <a:r>
              <a:rPr lang="en-US" sz="1200" dirty="0">
                <a:latin typeface="+mj-lt"/>
              </a:rPr>
              <a:t> – transactions can only take the data in the database from one valid state to another. To continue the debit and credit example above, the completed state of the transaction must reflect the transfer of funds from one account to the other.</a:t>
            </a:r>
          </a:p>
          <a:p>
            <a:pPr marL="171450" indent="-171450">
              <a:lnSpc>
                <a:spcPct val="120000"/>
              </a:lnSpc>
              <a:buFontTx/>
              <a:buChar char="-"/>
            </a:pPr>
            <a:r>
              <a:rPr lang="en-US" sz="1200" b="1" dirty="0">
                <a:latin typeface="+mj-lt"/>
              </a:rPr>
              <a:t>Isolation</a:t>
            </a:r>
            <a:r>
              <a:rPr lang="en-US" sz="1200" dirty="0">
                <a:latin typeface="+mj-lt"/>
              </a:rPr>
              <a:t> – concurrent transactions cannot interfere with one another, and must result in a consistent database state. For example, while the transaction to transfer funds from one account to another is in-process, another transaction that checks the balance of these accounts must return consistent results - the balance-checking transaction can't retrieve a value for one account that reflects the balance before the transfer, and a value for the other account that reflects the balance after the transfer.</a:t>
            </a:r>
          </a:p>
          <a:p>
            <a:pPr marL="171450" indent="-171450">
              <a:lnSpc>
                <a:spcPct val="120000"/>
              </a:lnSpc>
              <a:buFontTx/>
              <a:buChar char="-"/>
            </a:pPr>
            <a:r>
              <a:rPr lang="en-US" sz="1200" b="1" dirty="0">
                <a:latin typeface="+mj-lt"/>
              </a:rPr>
              <a:t>Durability</a:t>
            </a:r>
            <a:r>
              <a:rPr lang="en-US" sz="1200" dirty="0">
                <a:latin typeface="+mj-lt"/>
              </a:rPr>
              <a:t> – when a transaction has been committed, it will remain committed. After the account transfer transaction has completed, the revised account balances are persisted so that even if the database system were to be switched off, the committed transaction would be reflected when it is switched on again.</a:t>
            </a:r>
          </a:p>
        </p:txBody>
      </p:sp>
    </p:spTree>
    <p:extLst>
      <p:ext uri="{BB962C8B-B14F-4D97-AF65-F5344CB8AC3E}">
        <p14:creationId xmlns:p14="http://schemas.microsoft.com/office/powerpoint/2010/main" val="1380802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2557" y="1036578"/>
            <a:ext cx="11736014" cy="5651996"/>
          </a:xfrm>
          <a:prstGeom prst="rect">
            <a:avLst/>
          </a:prstGeom>
          <a:noFill/>
        </p:spPr>
        <p:txBody>
          <a:bodyPr wrap="square" rtlCol="0">
            <a:spAutoFit/>
          </a:bodyPr>
          <a:lstStyle/>
          <a:p>
            <a:pPr algn="ctr">
              <a:lnSpc>
                <a:spcPct val="120000"/>
              </a:lnSpc>
            </a:pPr>
            <a:r>
              <a:rPr lang="en-GB" b="1" dirty="0">
                <a:latin typeface="+mj-lt"/>
              </a:rPr>
              <a:t>Analytical Data Processing</a:t>
            </a:r>
          </a:p>
          <a:p>
            <a:pPr algn="ctr">
              <a:lnSpc>
                <a:spcPct val="120000"/>
              </a:lnSpc>
            </a:pPr>
            <a:endParaRPr lang="en-GB" b="1" dirty="0">
              <a:latin typeface="+mj-lt"/>
            </a:endParaRPr>
          </a:p>
          <a:p>
            <a:pPr>
              <a:lnSpc>
                <a:spcPct val="120000"/>
              </a:lnSpc>
            </a:pPr>
            <a:r>
              <a:rPr lang="en-US" sz="1400" i="0" dirty="0">
                <a:solidFill>
                  <a:srgbClr val="161616"/>
                </a:solidFill>
                <a:effectLst/>
                <a:latin typeface="+mj-lt"/>
              </a:rPr>
              <a:t>Stages of an analytical data processing flow can be seen below</a:t>
            </a:r>
          </a:p>
          <a:p>
            <a:pPr marL="285750" indent="-285750">
              <a:lnSpc>
                <a:spcPct val="120000"/>
              </a:lnSpc>
              <a:buFontTx/>
              <a:buChar char="-"/>
            </a:pPr>
            <a:endParaRPr lang="en-US" sz="1400" dirty="0">
              <a:solidFill>
                <a:srgbClr val="161616"/>
              </a:solidFill>
              <a:latin typeface="+mj-lt"/>
            </a:endParaRPr>
          </a:p>
          <a:p>
            <a:pPr>
              <a:lnSpc>
                <a:spcPct val="120000"/>
              </a:lnSpc>
            </a:pPr>
            <a:r>
              <a:rPr lang="en-US" sz="1400" i="0" dirty="0">
                <a:solidFill>
                  <a:srgbClr val="161616"/>
                </a:solidFill>
                <a:effectLst/>
                <a:latin typeface="+mj-lt"/>
              </a:rPr>
              <a:t>1.) Establish/understand where the underlying data store is. This could be a:</a:t>
            </a:r>
          </a:p>
          <a:p>
            <a:pPr marL="628650" lvl="1" indent="-171450">
              <a:lnSpc>
                <a:spcPct val="120000"/>
              </a:lnSpc>
              <a:buFontTx/>
              <a:buChar char="-"/>
            </a:pPr>
            <a:r>
              <a:rPr lang="en-US" sz="1400" b="1" dirty="0">
                <a:solidFill>
                  <a:srgbClr val="161616"/>
                </a:solidFill>
                <a:latin typeface="+mj-lt"/>
              </a:rPr>
              <a:t>Data Lake</a:t>
            </a:r>
            <a:r>
              <a:rPr lang="en-US" sz="1400" dirty="0">
                <a:solidFill>
                  <a:srgbClr val="161616"/>
                </a:solidFill>
                <a:latin typeface="+mj-lt"/>
              </a:rPr>
              <a:t>: large collection of file-based data is stored (e.g. 100’s of excel or csv files in a file system or on </a:t>
            </a:r>
            <a:r>
              <a:rPr lang="en-US" sz="1400" dirty="0" err="1">
                <a:solidFill>
                  <a:srgbClr val="161616"/>
                </a:solidFill>
                <a:latin typeface="+mj-lt"/>
              </a:rPr>
              <a:t>sharepoint</a:t>
            </a:r>
            <a:r>
              <a:rPr lang="en-US" sz="1400" dirty="0">
                <a:solidFill>
                  <a:srgbClr val="161616"/>
                </a:solidFill>
                <a:latin typeface="+mj-lt"/>
              </a:rPr>
              <a:t>.)</a:t>
            </a:r>
          </a:p>
          <a:p>
            <a:pPr marL="628650" lvl="1" indent="-171450">
              <a:lnSpc>
                <a:spcPct val="120000"/>
              </a:lnSpc>
              <a:buFontTx/>
              <a:buChar char="-"/>
            </a:pPr>
            <a:r>
              <a:rPr lang="en-US" sz="1400" dirty="0">
                <a:solidFill>
                  <a:srgbClr val="161616"/>
                </a:solidFill>
                <a:latin typeface="+mj-lt"/>
              </a:rPr>
              <a:t>Operational or </a:t>
            </a:r>
            <a:r>
              <a:rPr lang="en-US" sz="1400" b="1" dirty="0">
                <a:solidFill>
                  <a:srgbClr val="161616"/>
                </a:solidFill>
                <a:latin typeface="+mj-lt"/>
              </a:rPr>
              <a:t>OLTP Database</a:t>
            </a:r>
            <a:r>
              <a:rPr lang="en-US" sz="1400" dirty="0">
                <a:solidFill>
                  <a:srgbClr val="161616"/>
                </a:solidFill>
                <a:latin typeface="+mj-lt"/>
              </a:rPr>
              <a:t>: operational database which includes information on live transactions.</a:t>
            </a:r>
          </a:p>
          <a:p>
            <a:pPr marL="628650" lvl="1" indent="-171450">
              <a:lnSpc>
                <a:spcPct val="120000"/>
              </a:lnSpc>
              <a:buFontTx/>
              <a:buChar char="-"/>
            </a:pPr>
            <a:endParaRPr lang="en-US" sz="1400" dirty="0">
              <a:solidFill>
                <a:srgbClr val="161616"/>
              </a:solidFill>
              <a:latin typeface="+mj-lt"/>
            </a:endParaRPr>
          </a:p>
          <a:p>
            <a:pPr>
              <a:lnSpc>
                <a:spcPct val="120000"/>
              </a:lnSpc>
            </a:pPr>
            <a:r>
              <a:rPr lang="en-US" sz="1400" i="0" dirty="0">
                <a:solidFill>
                  <a:srgbClr val="161616"/>
                </a:solidFill>
                <a:effectLst/>
                <a:latin typeface="+mj-lt"/>
              </a:rPr>
              <a:t>2.) Develop an </a:t>
            </a:r>
            <a:r>
              <a:rPr lang="en-US" sz="1400" b="1" i="0" dirty="0">
                <a:solidFill>
                  <a:srgbClr val="161616"/>
                </a:solidFill>
                <a:effectLst/>
                <a:latin typeface="+mj-lt"/>
              </a:rPr>
              <a:t>ETL process </a:t>
            </a:r>
            <a:r>
              <a:rPr lang="en-US" sz="1400" i="0" dirty="0">
                <a:solidFill>
                  <a:srgbClr val="161616"/>
                </a:solidFill>
                <a:effectLst/>
                <a:latin typeface="+mj-lt"/>
              </a:rPr>
              <a:t>which extracts the relevant data from the possible sources above, transforms this data and loads into a </a:t>
            </a:r>
            <a:r>
              <a:rPr lang="en-US" sz="1400" b="1" i="0" dirty="0">
                <a:solidFill>
                  <a:srgbClr val="161616"/>
                </a:solidFill>
                <a:effectLst/>
                <a:latin typeface="+mj-lt"/>
              </a:rPr>
              <a:t>data warehouse</a:t>
            </a:r>
            <a:r>
              <a:rPr lang="en-US" sz="1400" i="0" dirty="0">
                <a:solidFill>
                  <a:srgbClr val="161616"/>
                </a:solidFill>
                <a:effectLst/>
                <a:latin typeface="+mj-lt"/>
              </a:rPr>
              <a:t>. </a:t>
            </a:r>
            <a:r>
              <a:rPr lang="en-US" sz="1400" dirty="0">
                <a:solidFill>
                  <a:srgbClr val="161616"/>
                </a:solidFill>
                <a:latin typeface="+mj-lt"/>
              </a:rPr>
              <a:t>Commonly, a data warehouse schema is based on fact tables that contain numeric values you want to analyze (for example, sales amounts), with related dimension tables that represent the entities by which you want to measure them (for example, customer or product). An example of this would be a fact table and set of dimension tables </a:t>
            </a:r>
            <a:r>
              <a:rPr lang="en-US" sz="1400" b="1" dirty="0">
                <a:solidFill>
                  <a:srgbClr val="161616"/>
                </a:solidFill>
                <a:latin typeface="+mj-lt"/>
              </a:rPr>
              <a:t>optimized and ready for ingestion into Power BI, or into an OLAP model</a:t>
            </a:r>
            <a:r>
              <a:rPr lang="en-US" sz="1400" dirty="0">
                <a:solidFill>
                  <a:srgbClr val="161616"/>
                </a:solidFill>
                <a:latin typeface="+mj-lt"/>
              </a:rPr>
              <a:t>. It should be noted that especially when working with OLTP databases, ETL pipelines should be run on a daily or weekly basis when the expected load is low e.g., in the middle of the night when purchases are expected to be low.</a:t>
            </a:r>
          </a:p>
          <a:p>
            <a:pPr>
              <a:lnSpc>
                <a:spcPct val="120000"/>
              </a:lnSpc>
            </a:pPr>
            <a:endParaRPr lang="en-US" sz="1400" dirty="0">
              <a:solidFill>
                <a:srgbClr val="161616"/>
              </a:solidFill>
              <a:latin typeface="+mj-lt"/>
            </a:endParaRPr>
          </a:p>
          <a:p>
            <a:pPr>
              <a:lnSpc>
                <a:spcPct val="120000"/>
              </a:lnSpc>
            </a:pPr>
            <a:r>
              <a:rPr lang="en-US" sz="1400" i="0" dirty="0">
                <a:solidFill>
                  <a:srgbClr val="161616"/>
                </a:solidFill>
                <a:effectLst/>
                <a:latin typeface="+mj-lt"/>
              </a:rPr>
              <a:t>3.) </a:t>
            </a:r>
            <a:r>
              <a:rPr lang="en-US" sz="1400" dirty="0">
                <a:solidFill>
                  <a:srgbClr val="161616"/>
                </a:solidFill>
                <a:latin typeface="+mj-lt"/>
              </a:rPr>
              <a:t>At this point we may stop, and data may be ingested from the data warehouse directly into power bi. It is possible however that the d</a:t>
            </a:r>
            <a:r>
              <a:rPr lang="en-US" sz="1400" i="0" dirty="0">
                <a:solidFill>
                  <a:srgbClr val="161616"/>
                </a:solidFill>
                <a:effectLst/>
                <a:latin typeface="+mj-lt"/>
              </a:rPr>
              <a:t>ata in the data warehouse may be aggregated and loaded into an </a:t>
            </a:r>
            <a:r>
              <a:rPr lang="en-US" sz="1400" b="1" i="0" dirty="0">
                <a:solidFill>
                  <a:srgbClr val="161616"/>
                </a:solidFill>
                <a:effectLst/>
                <a:latin typeface="+mj-lt"/>
              </a:rPr>
              <a:t>online analytical processing (OLAP) model</a:t>
            </a:r>
            <a:r>
              <a:rPr lang="en-US" sz="1400" i="0" dirty="0">
                <a:solidFill>
                  <a:srgbClr val="161616"/>
                </a:solidFill>
                <a:effectLst/>
                <a:latin typeface="+mj-lt"/>
              </a:rPr>
              <a:t>, or cube. This is where possible measures and calculations are already made, which rapidly speeds up querying. For examples, total sales on 26</a:t>
            </a:r>
            <a:r>
              <a:rPr lang="en-US" sz="1400" i="0" baseline="30000" dirty="0">
                <a:solidFill>
                  <a:srgbClr val="161616"/>
                </a:solidFill>
                <a:effectLst/>
                <a:latin typeface="+mj-lt"/>
              </a:rPr>
              <a:t>th</a:t>
            </a:r>
            <a:r>
              <a:rPr lang="en-US" sz="1400" i="0" dirty="0">
                <a:solidFill>
                  <a:srgbClr val="161616"/>
                </a:solidFill>
                <a:effectLst/>
                <a:latin typeface="+mj-lt"/>
              </a:rPr>
              <a:t> Feb 2023 may already have been calculated in the OLAP cube, meaning </a:t>
            </a:r>
            <a:r>
              <a:rPr lang="en-US" sz="1400" dirty="0">
                <a:solidFill>
                  <a:srgbClr val="161616"/>
                </a:solidFill>
                <a:latin typeface="+mj-lt"/>
              </a:rPr>
              <a:t>on the fly calculations are not necessary. The issue with this model is that what measures are pre-calculated in the OLAP meaning what needs to be calculated needs to be well understood. </a:t>
            </a:r>
            <a:r>
              <a:rPr lang="en-US" sz="1400" dirty="0">
                <a:solidFill>
                  <a:srgbClr val="161616"/>
                </a:solidFill>
                <a:latin typeface="+mj-lt"/>
                <a:hlinkClick r:id="rId3"/>
              </a:rPr>
              <a:t>https://www.youtube.com/watch?v=2ryG3Jy6eIY</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a:p>
            <a:pPr marL="171450" indent="-171450">
              <a:lnSpc>
                <a:spcPct val="120000"/>
              </a:lnSpc>
              <a:buFontTx/>
              <a:buChar char="-"/>
            </a:pPr>
            <a:endParaRPr lang="en-US" sz="1400" i="0" dirty="0">
              <a:solidFill>
                <a:srgbClr val="161616"/>
              </a:solidFill>
              <a:effectLst/>
              <a:latin typeface="+mj-lt"/>
            </a:endParaRPr>
          </a:p>
        </p:txBody>
      </p:sp>
    </p:spTree>
    <p:extLst>
      <p:ext uri="{BB962C8B-B14F-4D97-AF65-F5344CB8AC3E}">
        <p14:creationId xmlns:p14="http://schemas.microsoft.com/office/powerpoint/2010/main" val="642960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6604621" cy="5393464"/>
          </a:xfrm>
          <a:prstGeom prst="rect">
            <a:avLst/>
          </a:prstGeom>
          <a:noFill/>
        </p:spPr>
        <p:txBody>
          <a:bodyPr wrap="square" rtlCol="0">
            <a:spAutoFit/>
          </a:bodyPr>
          <a:lstStyle/>
          <a:p>
            <a:pPr algn="ctr">
              <a:lnSpc>
                <a:spcPct val="120000"/>
              </a:lnSpc>
            </a:pPr>
            <a:r>
              <a:rPr lang="en-GB" b="1" dirty="0">
                <a:latin typeface="+mj-lt"/>
              </a:rPr>
              <a:t>Extra: OLAP Cubes</a:t>
            </a:r>
          </a:p>
          <a:p>
            <a:pPr algn="ctr">
              <a:lnSpc>
                <a:spcPct val="120000"/>
              </a:lnSpc>
            </a:pPr>
            <a:endParaRPr lang="en-GB" b="1" dirty="0">
              <a:latin typeface="+mj-lt"/>
            </a:endParaRPr>
          </a:p>
          <a:p>
            <a:pPr>
              <a:lnSpc>
                <a:spcPct val="120000"/>
              </a:lnSpc>
            </a:pPr>
            <a:r>
              <a:rPr lang="en-US" sz="1400" i="0" dirty="0">
                <a:solidFill>
                  <a:srgbClr val="161616"/>
                </a:solidFill>
                <a:effectLst/>
                <a:latin typeface="+mj-lt"/>
              </a:rPr>
              <a:t>This is some extra work looking into OLAP cubes and what they are used for.</a:t>
            </a:r>
          </a:p>
          <a:p>
            <a:pPr>
              <a:lnSpc>
                <a:spcPct val="120000"/>
              </a:lnSpc>
            </a:pPr>
            <a:endParaRPr lang="en-US" sz="1400" dirty="0">
              <a:solidFill>
                <a:srgbClr val="161616"/>
              </a:solidFill>
              <a:latin typeface="+mj-lt"/>
            </a:endParaRPr>
          </a:p>
          <a:p>
            <a:pPr>
              <a:lnSpc>
                <a:spcPct val="120000"/>
              </a:lnSpc>
            </a:pPr>
            <a:r>
              <a:rPr lang="en-US" sz="1400" i="0" dirty="0">
                <a:solidFill>
                  <a:srgbClr val="161616"/>
                </a:solidFill>
                <a:effectLst/>
                <a:latin typeface="+mj-lt"/>
              </a:rPr>
              <a:t>In our OLTP database, we may have thousands of rows per day, each with columns/attributes pertaining to information on a given transaction e.g., location, date, branch, salesperson etc. When we come to analytics, we often want to view this data in an aggregated format to retrieve useful insight. In the above scenario we may want to know which salespeople are performing best, or which branch is underperforming. In a cube, we take each attribute (called dimension) that we’re interested in and calculate each possible aggregation against each other attribute. </a:t>
            </a:r>
          </a:p>
          <a:p>
            <a:pPr marL="285750" indent="-285750">
              <a:lnSpc>
                <a:spcPct val="120000"/>
              </a:lnSpc>
              <a:buFontTx/>
              <a:buChar char="-"/>
            </a:pPr>
            <a:endParaRPr lang="en-US" sz="1400" dirty="0">
              <a:solidFill>
                <a:srgbClr val="161616"/>
              </a:solidFill>
              <a:latin typeface="+mj-lt"/>
            </a:endParaRPr>
          </a:p>
          <a:p>
            <a:pPr>
              <a:lnSpc>
                <a:spcPct val="120000"/>
              </a:lnSpc>
            </a:pPr>
            <a:r>
              <a:rPr lang="en-US" sz="1400" i="0" dirty="0">
                <a:solidFill>
                  <a:srgbClr val="161616"/>
                </a:solidFill>
                <a:effectLst/>
                <a:latin typeface="+mj-lt"/>
              </a:rPr>
              <a:t>The calculations occur at the lowest level, take the example on the right. We defined our three dimensions which we can use to display directly in a query or aggregate further in very quick time. For example, total bakery sales in Januar</a:t>
            </a:r>
            <a:r>
              <a:rPr lang="en-US" sz="1400" dirty="0">
                <a:solidFill>
                  <a:srgbClr val="161616"/>
                </a:solidFill>
                <a:latin typeface="+mj-lt"/>
              </a:rPr>
              <a:t>y across all three branches is 33 + 26 + 28 = 87. This is far quicker than querying an OLTP database which may have thousands of entries with sales in those three attributes. </a:t>
            </a:r>
          </a:p>
          <a:p>
            <a:pPr>
              <a:lnSpc>
                <a:spcPct val="120000"/>
              </a:lnSpc>
            </a:pPr>
            <a:endParaRPr lang="en-US" sz="1400" i="0" dirty="0">
              <a:solidFill>
                <a:srgbClr val="161616"/>
              </a:solidFill>
              <a:effectLst/>
              <a:latin typeface="+mj-lt"/>
            </a:endParaRPr>
          </a:p>
          <a:p>
            <a:pPr>
              <a:lnSpc>
                <a:spcPct val="120000"/>
              </a:lnSpc>
            </a:pPr>
            <a:r>
              <a:rPr lang="en-US" sz="1400" dirty="0">
                <a:solidFill>
                  <a:srgbClr val="161616"/>
                </a:solidFill>
                <a:latin typeface="+mj-lt"/>
              </a:rPr>
              <a:t>Note that an OLTP cube can have any number of dimensions but often anything over 7 is too many for a user to comprehend.</a:t>
            </a:r>
            <a:endParaRPr lang="en-US" sz="1400" i="0" dirty="0">
              <a:solidFill>
                <a:srgbClr val="161616"/>
              </a:solidFill>
              <a:effectLst/>
              <a:latin typeface="+mj-lt"/>
            </a:endParaRPr>
          </a:p>
        </p:txBody>
      </p:sp>
      <p:grpSp>
        <p:nvGrpSpPr>
          <p:cNvPr id="56" name="Group 55">
            <a:extLst>
              <a:ext uri="{FF2B5EF4-FFF2-40B4-BE49-F238E27FC236}">
                <a16:creationId xmlns:a16="http://schemas.microsoft.com/office/drawing/2014/main" id="{77F2DE26-75A0-EF6D-674D-0A624B4F24A9}"/>
              </a:ext>
            </a:extLst>
          </p:cNvPr>
          <p:cNvGrpSpPr/>
          <p:nvPr/>
        </p:nvGrpSpPr>
        <p:grpSpPr>
          <a:xfrm>
            <a:off x="7080268" y="2456339"/>
            <a:ext cx="4562499" cy="3643089"/>
            <a:chOff x="6747531" y="3434649"/>
            <a:chExt cx="4562499" cy="3643089"/>
          </a:xfrm>
        </p:grpSpPr>
        <p:sp>
          <p:nvSpPr>
            <p:cNvPr id="2" name="Rectangle 1">
              <a:extLst>
                <a:ext uri="{FF2B5EF4-FFF2-40B4-BE49-F238E27FC236}">
                  <a16:creationId xmlns:a16="http://schemas.microsoft.com/office/drawing/2014/main" id="{9E4421A0-1E1F-9FF8-FD3D-EC59BD6FFD5A}"/>
                </a:ext>
              </a:extLst>
            </p:cNvPr>
            <p:cNvSpPr/>
            <p:nvPr/>
          </p:nvSpPr>
          <p:spPr>
            <a:xfrm>
              <a:off x="7909284" y="4276914"/>
              <a:ext cx="2321960" cy="2018406"/>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reeform: Shape 2">
              <a:extLst>
                <a:ext uri="{FF2B5EF4-FFF2-40B4-BE49-F238E27FC236}">
                  <a16:creationId xmlns:a16="http://schemas.microsoft.com/office/drawing/2014/main" id="{A8E34E05-57A6-B291-E1BE-6FC37CC2B448}"/>
                </a:ext>
              </a:extLst>
            </p:cNvPr>
            <p:cNvSpPr/>
            <p:nvPr/>
          </p:nvSpPr>
          <p:spPr>
            <a:xfrm>
              <a:off x="7909284" y="3634313"/>
              <a:ext cx="3400746" cy="2691829"/>
            </a:xfrm>
            <a:custGeom>
              <a:avLst/>
              <a:gdLst>
                <a:gd name="connsiteX0" fmla="*/ 0 w 3400746"/>
                <a:gd name="connsiteY0" fmla="*/ 636998 h 2691829"/>
                <a:gd name="connsiteX1" fmla="*/ 1150705 w 3400746"/>
                <a:gd name="connsiteY1" fmla="*/ 20548 h 2691829"/>
                <a:gd name="connsiteX2" fmla="*/ 3400746 w 3400746"/>
                <a:gd name="connsiteY2" fmla="*/ 0 h 2691829"/>
                <a:gd name="connsiteX3" fmla="*/ 2332233 w 3400746"/>
                <a:gd name="connsiteY3" fmla="*/ 636998 h 2691829"/>
                <a:gd name="connsiteX4" fmla="*/ 2321959 w 3400746"/>
                <a:gd name="connsiteY4" fmla="*/ 2691829 h 2691829"/>
                <a:gd name="connsiteX5" fmla="*/ 3380198 w 3400746"/>
                <a:gd name="connsiteY5" fmla="*/ 2239766 h 2691829"/>
                <a:gd name="connsiteX6" fmla="*/ 3380198 w 3400746"/>
                <a:gd name="connsiteY6" fmla="*/ 20548 h 2691829"/>
                <a:gd name="connsiteX7" fmla="*/ 2321959 w 3400746"/>
                <a:gd name="connsiteY7" fmla="*/ 636998 h 2691829"/>
                <a:gd name="connsiteX8" fmla="*/ 0 w 3400746"/>
                <a:gd name="connsiteY8" fmla="*/ 636998 h 269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0746" h="2691829">
                  <a:moveTo>
                    <a:pt x="0" y="636998"/>
                  </a:moveTo>
                  <a:lnTo>
                    <a:pt x="1150705" y="20548"/>
                  </a:lnTo>
                  <a:lnTo>
                    <a:pt x="3400746" y="0"/>
                  </a:lnTo>
                  <a:lnTo>
                    <a:pt x="2332233" y="636998"/>
                  </a:lnTo>
                  <a:cubicBezTo>
                    <a:pt x="2328808" y="1321942"/>
                    <a:pt x="2325384" y="2006885"/>
                    <a:pt x="2321959" y="2691829"/>
                  </a:cubicBezTo>
                  <a:lnTo>
                    <a:pt x="3380198" y="2239766"/>
                  </a:lnTo>
                  <a:lnTo>
                    <a:pt x="3380198" y="20548"/>
                  </a:lnTo>
                  <a:lnTo>
                    <a:pt x="2321959" y="636998"/>
                  </a:lnTo>
                  <a:lnTo>
                    <a:pt x="0" y="636998"/>
                  </a:lnTo>
                  <a:close/>
                </a:path>
              </a:pathLst>
            </a:cu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DE481D3C-5EAE-70A8-B24D-7AECBEAA770B}"/>
                </a:ext>
              </a:extLst>
            </p:cNvPr>
            <p:cNvCxnSpPr/>
            <p:nvPr/>
          </p:nvCxnSpPr>
          <p:spPr>
            <a:xfrm>
              <a:off x="7909284" y="4980227"/>
              <a:ext cx="23219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261BC15-E987-3526-8F7F-44E6B536BBFB}"/>
                </a:ext>
              </a:extLst>
            </p:cNvPr>
            <p:cNvCxnSpPr/>
            <p:nvPr/>
          </p:nvCxnSpPr>
          <p:spPr>
            <a:xfrm>
              <a:off x="7909284" y="5605238"/>
              <a:ext cx="23219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6AFCCDB-E95B-7963-E039-965F9FE7AD6B}"/>
                </a:ext>
              </a:extLst>
            </p:cNvPr>
            <p:cNvCxnSpPr>
              <a:cxnSpLocks/>
            </p:cNvCxnSpPr>
            <p:nvPr/>
          </p:nvCxnSpPr>
          <p:spPr>
            <a:xfrm flipV="1">
              <a:off x="8659204" y="4276914"/>
              <a:ext cx="0" cy="2018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F761A34-5390-5EE1-7A59-D0CC335CFA9E}"/>
                </a:ext>
              </a:extLst>
            </p:cNvPr>
            <p:cNvCxnSpPr>
              <a:cxnSpLocks/>
            </p:cNvCxnSpPr>
            <p:nvPr/>
          </p:nvCxnSpPr>
          <p:spPr>
            <a:xfrm flipV="1">
              <a:off x="9448602" y="4276914"/>
              <a:ext cx="0" cy="2018406"/>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84A3E94-6C8D-F488-4A25-8D6913C48BD7}"/>
                </a:ext>
              </a:extLst>
            </p:cNvPr>
            <p:cNvSpPr txBox="1"/>
            <p:nvPr/>
          </p:nvSpPr>
          <p:spPr>
            <a:xfrm>
              <a:off x="8006675" y="4368185"/>
              <a:ext cx="571335" cy="402546"/>
            </a:xfrm>
            <a:prstGeom prst="rect">
              <a:avLst/>
            </a:prstGeom>
            <a:noFill/>
          </p:spPr>
          <p:txBody>
            <a:bodyPr wrap="square" rtlCol="0">
              <a:spAutoFit/>
            </a:bodyPr>
            <a:lstStyle/>
            <a:p>
              <a:pPr algn="ctr">
                <a:lnSpc>
                  <a:spcPct val="120000"/>
                </a:lnSpc>
              </a:pPr>
              <a:r>
                <a:rPr lang="en-GB" b="1" dirty="0">
                  <a:latin typeface="+mj-lt"/>
                </a:rPr>
                <a:t>33</a:t>
              </a:r>
              <a:endParaRPr lang="en-US" sz="1400" i="0" dirty="0">
                <a:solidFill>
                  <a:srgbClr val="161616"/>
                </a:solidFill>
                <a:effectLst/>
                <a:latin typeface="+mj-lt"/>
              </a:endParaRPr>
            </a:p>
          </p:txBody>
        </p:sp>
        <p:sp>
          <p:nvSpPr>
            <p:cNvPr id="19" name="TextBox 18">
              <a:extLst>
                <a:ext uri="{FF2B5EF4-FFF2-40B4-BE49-F238E27FC236}">
                  <a16:creationId xmlns:a16="http://schemas.microsoft.com/office/drawing/2014/main" id="{D8F8625E-B0AA-878C-D793-DE6B29FAD70F}"/>
                </a:ext>
              </a:extLst>
            </p:cNvPr>
            <p:cNvSpPr txBox="1"/>
            <p:nvPr/>
          </p:nvSpPr>
          <p:spPr>
            <a:xfrm>
              <a:off x="8740399" y="4391820"/>
              <a:ext cx="571335" cy="402546"/>
            </a:xfrm>
            <a:prstGeom prst="rect">
              <a:avLst/>
            </a:prstGeom>
            <a:noFill/>
          </p:spPr>
          <p:txBody>
            <a:bodyPr wrap="square" rtlCol="0">
              <a:spAutoFit/>
            </a:bodyPr>
            <a:lstStyle/>
            <a:p>
              <a:pPr algn="ctr">
                <a:lnSpc>
                  <a:spcPct val="120000"/>
                </a:lnSpc>
              </a:pPr>
              <a:r>
                <a:rPr lang="en-GB" b="1" dirty="0">
                  <a:latin typeface="+mj-lt"/>
                </a:rPr>
                <a:t>26</a:t>
              </a:r>
              <a:endParaRPr lang="en-US" sz="1400" i="0" dirty="0">
                <a:solidFill>
                  <a:srgbClr val="161616"/>
                </a:solidFill>
                <a:effectLst/>
                <a:latin typeface="+mj-lt"/>
              </a:endParaRPr>
            </a:p>
          </p:txBody>
        </p:sp>
        <p:sp>
          <p:nvSpPr>
            <p:cNvPr id="22" name="TextBox 21">
              <a:extLst>
                <a:ext uri="{FF2B5EF4-FFF2-40B4-BE49-F238E27FC236}">
                  <a16:creationId xmlns:a16="http://schemas.microsoft.com/office/drawing/2014/main" id="{95FC4222-8FC8-2F6C-9EED-E11CDA33DF38}"/>
                </a:ext>
              </a:extLst>
            </p:cNvPr>
            <p:cNvSpPr txBox="1"/>
            <p:nvPr/>
          </p:nvSpPr>
          <p:spPr>
            <a:xfrm>
              <a:off x="9529677" y="4405052"/>
              <a:ext cx="571335" cy="402546"/>
            </a:xfrm>
            <a:prstGeom prst="rect">
              <a:avLst/>
            </a:prstGeom>
            <a:noFill/>
          </p:spPr>
          <p:txBody>
            <a:bodyPr wrap="square" rtlCol="0">
              <a:spAutoFit/>
            </a:bodyPr>
            <a:lstStyle/>
            <a:p>
              <a:pPr algn="ctr">
                <a:lnSpc>
                  <a:spcPct val="120000"/>
                </a:lnSpc>
              </a:pPr>
              <a:r>
                <a:rPr lang="en-GB" b="1" dirty="0">
                  <a:latin typeface="+mj-lt"/>
                </a:rPr>
                <a:t>28</a:t>
              </a:r>
              <a:endParaRPr lang="en-US" sz="1400" i="0" dirty="0">
                <a:solidFill>
                  <a:srgbClr val="161616"/>
                </a:solidFill>
                <a:effectLst/>
                <a:latin typeface="+mj-lt"/>
              </a:endParaRPr>
            </a:p>
          </p:txBody>
        </p:sp>
        <p:sp>
          <p:nvSpPr>
            <p:cNvPr id="23" name="TextBox 22">
              <a:extLst>
                <a:ext uri="{FF2B5EF4-FFF2-40B4-BE49-F238E27FC236}">
                  <a16:creationId xmlns:a16="http://schemas.microsoft.com/office/drawing/2014/main" id="{4F6C65F0-6597-D2D1-0E12-2D929C3FA138}"/>
                </a:ext>
              </a:extLst>
            </p:cNvPr>
            <p:cNvSpPr txBox="1"/>
            <p:nvPr/>
          </p:nvSpPr>
          <p:spPr>
            <a:xfrm>
              <a:off x="7978838" y="5046440"/>
              <a:ext cx="571335" cy="402546"/>
            </a:xfrm>
            <a:prstGeom prst="rect">
              <a:avLst/>
            </a:prstGeom>
            <a:noFill/>
          </p:spPr>
          <p:txBody>
            <a:bodyPr wrap="square" rtlCol="0">
              <a:spAutoFit/>
            </a:bodyPr>
            <a:lstStyle/>
            <a:p>
              <a:pPr algn="ctr">
                <a:lnSpc>
                  <a:spcPct val="120000"/>
                </a:lnSpc>
              </a:pPr>
              <a:r>
                <a:rPr lang="en-GB" b="1" dirty="0">
                  <a:latin typeface="+mj-lt"/>
                </a:rPr>
                <a:t>13</a:t>
              </a:r>
              <a:endParaRPr lang="en-US" sz="1400" i="0" dirty="0">
                <a:solidFill>
                  <a:srgbClr val="161616"/>
                </a:solidFill>
                <a:effectLst/>
                <a:latin typeface="+mj-lt"/>
              </a:endParaRPr>
            </a:p>
          </p:txBody>
        </p:sp>
        <p:sp>
          <p:nvSpPr>
            <p:cNvPr id="24" name="TextBox 23">
              <a:extLst>
                <a:ext uri="{FF2B5EF4-FFF2-40B4-BE49-F238E27FC236}">
                  <a16:creationId xmlns:a16="http://schemas.microsoft.com/office/drawing/2014/main" id="{378084F3-2EE9-C957-3F74-D09D09D02B59}"/>
                </a:ext>
              </a:extLst>
            </p:cNvPr>
            <p:cNvSpPr txBox="1"/>
            <p:nvPr/>
          </p:nvSpPr>
          <p:spPr>
            <a:xfrm>
              <a:off x="8756595" y="5046440"/>
              <a:ext cx="571335" cy="402546"/>
            </a:xfrm>
            <a:prstGeom prst="rect">
              <a:avLst/>
            </a:prstGeom>
            <a:noFill/>
          </p:spPr>
          <p:txBody>
            <a:bodyPr wrap="square" rtlCol="0">
              <a:spAutoFit/>
            </a:bodyPr>
            <a:lstStyle/>
            <a:p>
              <a:pPr algn="ctr">
                <a:lnSpc>
                  <a:spcPct val="120000"/>
                </a:lnSpc>
              </a:pPr>
              <a:r>
                <a:rPr lang="en-GB" b="1" dirty="0">
                  <a:latin typeface="+mj-lt"/>
                </a:rPr>
                <a:t>21</a:t>
              </a:r>
              <a:endParaRPr lang="en-US" sz="1400" i="0" dirty="0">
                <a:solidFill>
                  <a:srgbClr val="161616"/>
                </a:solidFill>
                <a:effectLst/>
                <a:latin typeface="+mj-lt"/>
              </a:endParaRPr>
            </a:p>
          </p:txBody>
        </p:sp>
        <p:sp>
          <p:nvSpPr>
            <p:cNvPr id="26" name="TextBox 25">
              <a:extLst>
                <a:ext uri="{FF2B5EF4-FFF2-40B4-BE49-F238E27FC236}">
                  <a16:creationId xmlns:a16="http://schemas.microsoft.com/office/drawing/2014/main" id="{F32F7A6B-9709-DF58-B17C-610E3BA4C472}"/>
                </a:ext>
              </a:extLst>
            </p:cNvPr>
            <p:cNvSpPr txBox="1"/>
            <p:nvPr/>
          </p:nvSpPr>
          <p:spPr>
            <a:xfrm>
              <a:off x="9553995" y="5108365"/>
              <a:ext cx="571335" cy="402546"/>
            </a:xfrm>
            <a:prstGeom prst="rect">
              <a:avLst/>
            </a:prstGeom>
            <a:noFill/>
          </p:spPr>
          <p:txBody>
            <a:bodyPr wrap="square" rtlCol="0">
              <a:spAutoFit/>
            </a:bodyPr>
            <a:lstStyle/>
            <a:p>
              <a:pPr algn="ctr">
                <a:lnSpc>
                  <a:spcPct val="120000"/>
                </a:lnSpc>
              </a:pPr>
              <a:r>
                <a:rPr lang="en-GB" b="1" dirty="0">
                  <a:latin typeface="+mj-lt"/>
                </a:rPr>
                <a:t>18</a:t>
              </a:r>
              <a:endParaRPr lang="en-US" sz="1400" i="0" dirty="0">
                <a:solidFill>
                  <a:srgbClr val="161616"/>
                </a:solidFill>
                <a:effectLst/>
                <a:latin typeface="+mj-lt"/>
              </a:endParaRPr>
            </a:p>
          </p:txBody>
        </p:sp>
        <p:sp>
          <p:nvSpPr>
            <p:cNvPr id="27" name="TextBox 26">
              <a:extLst>
                <a:ext uri="{FF2B5EF4-FFF2-40B4-BE49-F238E27FC236}">
                  <a16:creationId xmlns:a16="http://schemas.microsoft.com/office/drawing/2014/main" id="{3F73BC86-BD8C-185E-4E9B-08CF7869AC7F}"/>
                </a:ext>
              </a:extLst>
            </p:cNvPr>
            <p:cNvSpPr txBox="1"/>
            <p:nvPr/>
          </p:nvSpPr>
          <p:spPr>
            <a:xfrm>
              <a:off x="7997330" y="5694133"/>
              <a:ext cx="571335" cy="333617"/>
            </a:xfrm>
            <a:prstGeom prst="rect">
              <a:avLst/>
            </a:prstGeom>
            <a:noFill/>
          </p:spPr>
          <p:txBody>
            <a:bodyPr wrap="square" rtlCol="0">
              <a:spAutoFit/>
            </a:bodyPr>
            <a:lstStyle/>
            <a:p>
              <a:pPr algn="ctr">
                <a:lnSpc>
                  <a:spcPct val="120000"/>
                </a:lnSpc>
              </a:pPr>
              <a:r>
                <a:rPr lang="en-GB" sz="1400" b="1" i="0" dirty="0">
                  <a:solidFill>
                    <a:srgbClr val="161616"/>
                  </a:solidFill>
                  <a:effectLst/>
                  <a:latin typeface="+mj-lt"/>
                </a:rPr>
                <a:t>12</a:t>
              </a:r>
              <a:endParaRPr lang="en-US" sz="1400" i="0" dirty="0">
                <a:solidFill>
                  <a:srgbClr val="161616"/>
                </a:solidFill>
                <a:effectLst/>
                <a:latin typeface="+mj-lt"/>
              </a:endParaRPr>
            </a:p>
          </p:txBody>
        </p:sp>
        <p:sp>
          <p:nvSpPr>
            <p:cNvPr id="28" name="TextBox 27">
              <a:extLst>
                <a:ext uri="{FF2B5EF4-FFF2-40B4-BE49-F238E27FC236}">
                  <a16:creationId xmlns:a16="http://schemas.microsoft.com/office/drawing/2014/main" id="{499CE92F-11FE-C054-6A12-EED2F6A38A6B}"/>
                </a:ext>
              </a:extLst>
            </p:cNvPr>
            <p:cNvSpPr txBox="1"/>
            <p:nvPr/>
          </p:nvSpPr>
          <p:spPr>
            <a:xfrm>
              <a:off x="8756595" y="5716471"/>
              <a:ext cx="571335" cy="402546"/>
            </a:xfrm>
            <a:prstGeom prst="rect">
              <a:avLst/>
            </a:prstGeom>
            <a:noFill/>
          </p:spPr>
          <p:txBody>
            <a:bodyPr wrap="square" rtlCol="0">
              <a:spAutoFit/>
            </a:bodyPr>
            <a:lstStyle/>
            <a:p>
              <a:pPr algn="ctr">
                <a:lnSpc>
                  <a:spcPct val="120000"/>
                </a:lnSpc>
              </a:pPr>
              <a:r>
                <a:rPr lang="en-GB" b="1" dirty="0">
                  <a:latin typeface="+mj-lt"/>
                </a:rPr>
                <a:t>4</a:t>
              </a:r>
              <a:endParaRPr lang="en-US" sz="1400" i="0" dirty="0">
                <a:solidFill>
                  <a:srgbClr val="161616"/>
                </a:solidFill>
                <a:effectLst/>
                <a:latin typeface="+mj-lt"/>
              </a:endParaRPr>
            </a:p>
          </p:txBody>
        </p:sp>
        <p:sp>
          <p:nvSpPr>
            <p:cNvPr id="29" name="TextBox 28">
              <a:extLst>
                <a:ext uri="{FF2B5EF4-FFF2-40B4-BE49-F238E27FC236}">
                  <a16:creationId xmlns:a16="http://schemas.microsoft.com/office/drawing/2014/main" id="{25C02739-CC56-8805-88FC-1921EB028B7C}"/>
                </a:ext>
              </a:extLst>
            </p:cNvPr>
            <p:cNvSpPr txBox="1"/>
            <p:nvPr/>
          </p:nvSpPr>
          <p:spPr>
            <a:xfrm>
              <a:off x="9529676" y="5713718"/>
              <a:ext cx="571335" cy="402546"/>
            </a:xfrm>
            <a:prstGeom prst="rect">
              <a:avLst/>
            </a:prstGeom>
            <a:noFill/>
          </p:spPr>
          <p:txBody>
            <a:bodyPr wrap="square" rtlCol="0">
              <a:spAutoFit/>
            </a:bodyPr>
            <a:lstStyle/>
            <a:p>
              <a:pPr algn="ctr">
                <a:lnSpc>
                  <a:spcPct val="120000"/>
                </a:lnSpc>
              </a:pPr>
              <a:r>
                <a:rPr lang="en-GB" b="1" dirty="0">
                  <a:latin typeface="+mj-lt"/>
                </a:rPr>
                <a:t>33</a:t>
              </a:r>
              <a:endParaRPr lang="en-US" sz="1400" i="0" dirty="0">
                <a:solidFill>
                  <a:srgbClr val="161616"/>
                </a:solidFill>
                <a:effectLst/>
                <a:latin typeface="+mj-lt"/>
              </a:endParaRPr>
            </a:p>
          </p:txBody>
        </p:sp>
        <p:cxnSp>
          <p:nvCxnSpPr>
            <p:cNvPr id="31" name="Straight Connector 30">
              <a:extLst>
                <a:ext uri="{FF2B5EF4-FFF2-40B4-BE49-F238E27FC236}">
                  <a16:creationId xmlns:a16="http://schemas.microsoft.com/office/drawing/2014/main" id="{336AE4BB-5D11-7622-0CA9-88C7E618E117}"/>
                </a:ext>
              </a:extLst>
            </p:cNvPr>
            <p:cNvCxnSpPr/>
            <p:nvPr/>
          </p:nvCxnSpPr>
          <p:spPr>
            <a:xfrm>
              <a:off x="8392075" y="4009786"/>
              <a:ext cx="22089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5671075-F25F-62C5-18D6-C395137A2D90}"/>
                </a:ext>
              </a:extLst>
            </p:cNvPr>
            <p:cNvCxnSpPr/>
            <p:nvPr/>
          </p:nvCxnSpPr>
          <p:spPr>
            <a:xfrm>
              <a:off x="8756595" y="3802590"/>
              <a:ext cx="22089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6B806CD-6A9E-C44E-DD65-044B520D938D}"/>
                </a:ext>
              </a:extLst>
            </p:cNvPr>
            <p:cNvCxnSpPr>
              <a:cxnSpLocks/>
            </p:cNvCxnSpPr>
            <p:nvPr/>
          </p:nvCxnSpPr>
          <p:spPr>
            <a:xfrm flipV="1">
              <a:off x="8659204" y="3686076"/>
              <a:ext cx="1066953" cy="590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03AA90C-10CE-9A9C-F7BD-C49653B9AE5C}"/>
                </a:ext>
              </a:extLst>
            </p:cNvPr>
            <p:cNvCxnSpPr>
              <a:cxnSpLocks/>
            </p:cNvCxnSpPr>
            <p:nvPr/>
          </p:nvCxnSpPr>
          <p:spPr>
            <a:xfrm flipV="1">
              <a:off x="9496547" y="3667464"/>
              <a:ext cx="1066953" cy="590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B748393-DFCA-AC14-31A3-EFFFEE4D0BCA}"/>
                </a:ext>
              </a:extLst>
            </p:cNvPr>
            <p:cNvCxnSpPr>
              <a:cxnSpLocks/>
            </p:cNvCxnSpPr>
            <p:nvPr/>
          </p:nvCxnSpPr>
          <p:spPr>
            <a:xfrm flipV="1">
              <a:off x="10243077" y="4387036"/>
              <a:ext cx="1066953" cy="590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0E426D3-DC05-8E95-06DA-6D73688AAE1C}"/>
                </a:ext>
              </a:extLst>
            </p:cNvPr>
            <p:cNvCxnSpPr>
              <a:cxnSpLocks/>
            </p:cNvCxnSpPr>
            <p:nvPr/>
          </p:nvCxnSpPr>
          <p:spPr>
            <a:xfrm flipV="1">
              <a:off x="10208756" y="5049008"/>
              <a:ext cx="1066953" cy="590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7EC4DA2-F8C8-1C4F-FC53-DB8F3BE183C3}"/>
                </a:ext>
              </a:extLst>
            </p:cNvPr>
            <p:cNvCxnSpPr>
              <a:cxnSpLocks/>
            </p:cNvCxnSpPr>
            <p:nvPr/>
          </p:nvCxnSpPr>
          <p:spPr>
            <a:xfrm flipV="1">
              <a:off x="10572063" y="4120333"/>
              <a:ext cx="0" cy="2018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B6BCC88-5682-0705-DC6B-4EC09A2F007D}"/>
                </a:ext>
              </a:extLst>
            </p:cNvPr>
            <p:cNvCxnSpPr>
              <a:cxnSpLocks/>
            </p:cNvCxnSpPr>
            <p:nvPr/>
          </p:nvCxnSpPr>
          <p:spPr>
            <a:xfrm flipV="1">
              <a:off x="10965539" y="3929777"/>
              <a:ext cx="0" cy="2018406"/>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50898301-CF7B-7716-F72D-6419341711E3}"/>
                </a:ext>
              </a:extLst>
            </p:cNvPr>
            <p:cNvSpPr txBox="1"/>
            <p:nvPr/>
          </p:nvSpPr>
          <p:spPr>
            <a:xfrm rot="16200000">
              <a:off x="6460640" y="4887774"/>
              <a:ext cx="1691315" cy="924548"/>
            </a:xfrm>
            <a:prstGeom prst="rect">
              <a:avLst/>
            </a:prstGeom>
            <a:noFill/>
          </p:spPr>
          <p:txBody>
            <a:bodyPr wrap="square" rtlCol="0">
              <a:spAutoFit/>
            </a:bodyPr>
            <a:lstStyle/>
            <a:p>
              <a:pPr algn="ctr">
                <a:lnSpc>
                  <a:spcPct val="120000"/>
                </a:lnSpc>
              </a:pPr>
              <a:r>
                <a:rPr lang="en-GB" b="1" dirty="0">
                  <a:latin typeface="+mj-lt"/>
                </a:rPr>
                <a:t>Type</a:t>
              </a:r>
              <a:endParaRPr lang="en-US" sz="1400" i="0" dirty="0">
                <a:solidFill>
                  <a:srgbClr val="161616"/>
                </a:solidFill>
                <a:effectLst/>
                <a:latin typeface="+mj-lt"/>
              </a:endParaRPr>
            </a:p>
            <a:p>
              <a:pPr marL="285750" indent="-285750">
                <a:lnSpc>
                  <a:spcPct val="120000"/>
                </a:lnSpc>
                <a:buFontTx/>
                <a:buChar char="-"/>
              </a:pP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3" name="TextBox 42">
              <a:extLst>
                <a:ext uri="{FF2B5EF4-FFF2-40B4-BE49-F238E27FC236}">
                  <a16:creationId xmlns:a16="http://schemas.microsoft.com/office/drawing/2014/main" id="{3398F163-FBB3-891F-B84A-09BD43856771}"/>
                </a:ext>
              </a:extLst>
            </p:cNvPr>
            <p:cNvSpPr txBox="1"/>
            <p:nvPr/>
          </p:nvSpPr>
          <p:spPr>
            <a:xfrm rot="18960423">
              <a:off x="6747531" y="3436868"/>
              <a:ext cx="1691315" cy="402546"/>
            </a:xfrm>
            <a:prstGeom prst="rect">
              <a:avLst/>
            </a:prstGeom>
            <a:noFill/>
          </p:spPr>
          <p:txBody>
            <a:bodyPr wrap="square" rtlCol="0">
              <a:spAutoFit/>
            </a:bodyPr>
            <a:lstStyle/>
            <a:p>
              <a:pPr algn="ctr">
                <a:lnSpc>
                  <a:spcPct val="120000"/>
                </a:lnSpc>
              </a:pPr>
              <a:r>
                <a:rPr lang="en-GB" b="1" dirty="0">
                  <a:latin typeface="+mj-lt"/>
                </a:rPr>
                <a:t>Date</a:t>
              </a:r>
              <a:endParaRPr lang="en-US" sz="1400" i="0" dirty="0">
                <a:solidFill>
                  <a:srgbClr val="161616"/>
                </a:solidFill>
                <a:effectLst/>
                <a:latin typeface="+mj-lt"/>
              </a:endParaRPr>
            </a:p>
          </p:txBody>
        </p:sp>
        <p:sp>
          <p:nvSpPr>
            <p:cNvPr id="44" name="TextBox 43">
              <a:extLst>
                <a:ext uri="{FF2B5EF4-FFF2-40B4-BE49-F238E27FC236}">
                  <a16:creationId xmlns:a16="http://schemas.microsoft.com/office/drawing/2014/main" id="{D4798C9A-2829-F6D7-FE9B-4FBDAEF54998}"/>
                </a:ext>
              </a:extLst>
            </p:cNvPr>
            <p:cNvSpPr txBox="1"/>
            <p:nvPr/>
          </p:nvSpPr>
          <p:spPr>
            <a:xfrm>
              <a:off x="7196197" y="4498291"/>
              <a:ext cx="703225"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Bakery</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5" name="TextBox 44">
              <a:extLst>
                <a:ext uri="{FF2B5EF4-FFF2-40B4-BE49-F238E27FC236}">
                  <a16:creationId xmlns:a16="http://schemas.microsoft.com/office/drawing/2014/main" id="{C698B0E2-EA75-795C-17A9-61360D339E65}"/>
                </a:ext>
              </a:extLst>
            </p:cNvPr>
            <p:cNvSpPr txBox="1"/>
            <p:nvPr/>
          </p:nvSpPr>
          <p:spPr>
            <a:xfrm>
              <a:off x="7157780" y="5108847"/>
              <a:ext cx="746574"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Canned</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6" name="TextBox 45">
              <a:extLst>
                <a:ext uri="{FF2B5EF4-FFF2-40B4-BE49-F238E27FC236}">
                  <a16:creationId xmlns:a16="http://schemas.microsoft.com/office/drawing/2014/main" id="{D04501F2-DA0B-6BF0-0993-AC18F87F7D09}"/>
                </a:ext>
              </a:extLst>
            </p:cNvPr>
            <p:cNvSpPr txBox="1"/>
            <p:nvPr/>
          </p:nvSpPr>
          <p:spPr>
            <a:xfrm>
              <a:off x="7324760" y="5828319"/>
              <a:ext cx="635644"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Meat</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7" name="TextBox 46">
              <a:extLst>
                <a:ext uri="{FF2B5EF4-FFF2-40B4-BE49-F238E27FC236}">
                  <a16:creationId xmlns:a16="http://schemas.microsoft.com/office/drawing/2014/main" id="{9EA6ACE4-547C-FEC8-37C6-886307E0C500}"/>
                </a:ext>
              </a:extLst>
            </p:cNvPr>
            <p:cNvSpPr txBox="1"/>
            <p:nvPr/>
          </p:nvSpPr>
          <p:spPr>
            <a:xfrm>
              <a:off x="7399946" y="3895540"/>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Jan</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8" name="TextBox 47">
              <a:extLst>
                <a:ext uri="{FF2B5EF4-FFF2-40B4-BE49-F238E27FC236}">
                  <a16:creationId xmlns:a16="http://schemas.microsoft.com/office/drawing/2014/main" id="{B767EA49-0697-1CF1-239F-FD09D1C1ED9F}"/>
                </a:ext>
              </a:extLst>
            </p:cNvPr>
            <p:cNvSpPr txBox="1"/>
            <p:nvPr/>
          </p:nvSpPr>
          <p:spPr>
            <a:xfrm>
              <a:off x="7786430" y="3655081"/>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Feb</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9" name="TextBox 48">
              <a:extLst>
                <a:ext uri="{FF2B5EF4-FFF2-40B4-BE49-F238E27FC236}">
                  <a16:creationId xmlns:a16="http://schemas.microsoft.com/office/drawing/2014/main" id="{B805D053-40FF-BEDE-6993-B4D6671569CD}"/>
                </a:ext>
              </a:extLst>
            </p:cNvPr>
            <p:cNvSpPr txBox="1"/>
            <p:nvPr/>
          </p:nvSpPr>
          <p:spPr>
            <a:xfrm>
              <a:off x="8181501" y="3434649"/>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Mar</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52" name="TextBox 51">
              <a:extLst>
                <a:ext uri="{FF2B5EF4-FFF2-40B4-BE49-F238E27FC236}">
                  <a16:creationId xmlns:a16="http://schemas.microsoft.com/office/drawing/2014/main" id="{9C19149A-A135-25B0-CCEC-F6242DCEFC7A}"/>
                </a:ext>
              </a:extLst>
            </p:cNvPr>
            <p:cNvSpPr txBox="1"/>
            <p:nvPr/>
          </p:nvSpPr>
          <p:spPr>
            <a:xfrm>
              <a:off x="8148433" y="6675192"/>
              <a:ext cx="1691315" cy="402546"/>
            </a:xfrm>
            <a:prstGeom prst="rect">
              <a:avLst/>
            </a:prstGeom>
            <a:noFill/>
          </p:spPr>
          <p:txBody>
            <a:bodyPr wrap="square" rtlCol="0">
              <a:spAutoFit/>
            </a:bodyPr>
            <a:lstStyle/>
            <a:p>
              <a:pPr algn="ctr">
                <a:lnSpc>
                  <a:spcPct val="120000"/>
                </a:lnSpc>
              </a:pPr>
              <a:r>
                <a:rPr lang="en-GB" b="1" dirty="0">
                  <a:latin typeface="+mj-lt"/>
                </a:rPr>
                <a:t>Store</a:t>
              </a:r>
            </a:p>
          </p:txBody>
        </p:sp>
        <p:sp>
          <p:nvSpPr>
            <p:cNvPr id="53" name="TextBox 52">
              <a:extLst>
                <a:ext uri="{FF2B5EF4-FFF2-40B4-BE49-F238E27FC236}">
                  <a16:creationId xmlns:a16="http://schemas.microsoft.com/office/drawing/2014/main" id="{EFE71350-D11A-F565-E36D-41CFE2DD2830}"/>
                </a:ext>
              </a:extLst>
            </p:cNvPr>
            <p:cNvSpPr txBox="1"/>
            <p:nvPr/>
          </p:nvSpPr>
          <p:spPr>
            <a:xfrm>
              <a:off x="8690313" y="6356417"/>
              <a:ext cx="747378"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London</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54" name="TextBox 53">
              <a:extLst>
                <a:ext uri="{FF2B5EF4-FFF2-40B4-BE49-F238E27FC236}">
                  <a16:creationId xmlns:a16="http://schemas.microsoft.com/office/drawing/2014/main" id="{C0AE0BA1-E9A6-CEC7-E72C-F648B6B78FFE}"/>
                </a:ext>
              </a:extLst>
            </p:cNvPr>
            <p:cNvSpPr txBox="1"/>
            <p:nvPr/>
          </p:nvSpPr>
          <p:spPr>
            <a:xfrm>
              <a:off x="7868078" y="6341428"/>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Manch</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55" name="TextBox 54">
              <a:extLst>
                <a:ext uri="{FF2B5EF4-FFF2-40B4-BE49-F238E27FC236}">
                  <a16:creationId xmlns:a16="http://schemas.microsoft.com/office/drawing/2014/main" id="{2537594A-241C-6BA1-7854-81D4A1C01E8E}"/>
                </a:ext>
              </a:extLst>
            </p:cNvPr>
            <p:cNvSpPr txBox="1"/>
            <p:nvPr/>
          </p:nvSpPr>
          <p:spPr>
            <a:xfrm>
              <a:off x="9455930" y="6351291"/>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Bristol</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grpSp>
      <p:sp>
        <p:nvSpPr>
          <p:cNvPr id="57" name="TextBox 56">
            <a:extLst>
              <a:ext uri="{FF2B5EF4-FFF2-40B4-BE49-F238E27FC236}">
                <a16:creationId xmlns:a16="http://schemas.microsoft.com/office/drawing/2014/main" id="{51FD2249-23E3-41A1-57C1-0C2B1BC47672}"/>
              </a:ext>
            </a:extLst>
          </p:cNvPr>
          <p:cNvSpPr txBox="1"/>
          <p:nvPr/>
        </p:nvSpPr>
        <p:spPr>
          <a:xfrm>
            <a:off x="6094428" y="1244942"/>
            <a:ext cx="6604621" cy="1067343"/>
          </a:xfrm>
          <a:prstGeom prst="rect">
            <a:avLst/>
          </a:prstGeom>
          <a:noFill/>
        </p:spPr>
        <p:txBody>
          <a:bodyPr wrap="square" rtlCol="0">
            <a:spAutoFit/>
          </a:bodyPr>
          <a:lstStyle/>
          <a:p>
            <a:pPr algn="ctr">
              <a:lnSpc>
                <a:spcPct val="120000"/>
              </a:lnSpc>
            </a:pPr>
            <a:r>
              <a:rPr lang="en-GB" b="1" dirty="0">
                <a:latin typeface="+mj-lt"/>
              </a:rPr>
              <a:t>Attribute: Total Sales</a:t>
            </a:r>
          </a:p>
          <a:p>
            <a:pPr algn="ctr">
              <a:lnSpc>
                <a:spcPct val="120000"/>
              </a:lnSpc>
            </a:pPr>
            <a:r>
              <a:rPr lang="en-GB" b="1" dirty="0">
                <a:solidFill>
                  <a:srgbClr val="161616"/>
                </a:solidFill>
                <a:latin typeface="+mj-lt"/>
              </a:rPr>
              <a:t>Dimensions: Date, Salesperson, Store</a:t>
            </a:r>
            <a:endParaRPr lang="en-US" dirty="0">
              <a:solidFill>
                <a:srgbClr val="161616"/>
              </a:solidFill>
              <a:latin typeface="+mj-lt"/>
            </a:endParaRPr>
          </a:p>
          <a:p>
            <a:pPr>
              <a:lnSpc>
                <a:spcPct val="120000"/>
              </a:lnSpc>
            </a:pPr>
            <a:endParaRPr lang="en-US" i="0" dirty="0">
              <a:solidFill>
                <a:srgbClr val="161616"/>
              </a:solidFill>
              <a:effectLst/>
              <a:latin typeface="+mj-lt"/>
            </a:endParaRPr>
          </a:p>
        </p:txBody>
      </p:sp>
      <p:sp>
        <p:nvSpPr>
          <p:cNvPr id="58" name="TextBox 57">
            <a:extLst>
              <a:ext uri="{FF2B5EF4-FFF2-40B4-BE49-F238E27FC236}">
                <a16:creationId xmlns:a16="http://schemas.microsoft.com/office/drawing/2014/main" id="{A8B5FB61-2DB2-2B94-0BAD-9A9EEF720075}"/>
              </a:ext>
            </a:extLst>
          </p:cNvPr>
          <p:cNvSpPr txBox="1"/>
          <p:nvPr/>
        </p:nvSpPr>
        <p:spPr>
          <a:xfrm>
            <a:off x="8555562" y="3002638"/>
            <a:ext cx="571335" cy="281937"/>
          </a:xfrm>
          <a:prstGeom prst="rect">
            <a:avLst/>
          </a:prstGeom>
          <a:noFill/>
        </p:spPr>
        <p:txBody>
          <a:bodyPr wrap="square" rtlCol="0">
            <a:spAutoFit/>
          </a:bodyPr>
          <a:lstStyle/>
          <a:p>
            <a:pPr algn="ctr">
              <a:lnSpc>
                <a:spcPct val="120000"/>
              </a:lnSpc>
            </a:pPr>
            <a:r>
              <a:rPr lang="en-GB" sz="1050" b="1" dirty="0">
                <a:latin typeface="+mj-lt"/>
              </a:rPr>
              <a:t>33</a:t>
            </a:r>
            <a:endParaRPr lang="en-US" sz="900" i="0" dirty="0">
              <a:solidFill>
                <a:srgbClr val="161616"/>
              </a:solidFill>
              <a:effectLst/>
              <a:latin typeface="+mj-lt"/>
            </a:endParaRPr>
          </a:p>
        </p:txBody>
      </p:sp>
      <p:sp>
        <p:nvSpPr>
          <p:cNvPr id="59" name="TextBox 58">
            <a:extLst>
              <a:ext uri="{FF2B5EF4-FFF2-40B4-BE49-F238E27FC236}">
                <a16:creationId xmlns:a16="http://schemas.microsoft.com/office/drawing/2014/main" id="{88E8FA22-6BD8-81FE-9BFB-154EC471C835}"/>
              </a:ext>
            </a:extLst>
          </p:cNvPr>
          <p:cNvSpPr txBox="1"/>
          <p:nvPr/>
        </p:nvSpPr>
        <p:spPr>
          <a:xfrm>
            <a:off x="9334571" y="3026825"/>
            <a:ext cx="571335" cy="281937"/>
          </a:xfrm>
          <a:prstGeom prst="rect">
            <a:avLst/>
          </a:prstGeom>
          <a:noFill/>
        </p:spPr>
        <p:txBody>
          <a:bodyPr wrap="square" rtlCol="0">
            <a:spAutoFit/>
          </a:bodyPr>
          <a:lstStyle/>
          <a:p>
            <a:pPr algn="ctr">
              <a:lnSpc>
                <a:spcPct val="120000"/>
              </a:lnSpc>
            </a:pPr>
            <a:r>
              <a:rPr lang="en-GB" sz="1050" b="1" dirty="0">
                <a:latin typeface="+mj-lt"/>
              </a:rPr>
              <a:t>26</a:t>
            </a:r>
            <a:endParaRPr lang="en-US" sz="900" i="0" dirty="0">
              <a:solidFill>
                <a:srgbClr val="161616"/>
              </a:solidFill>
              <a:effectLst/>
              <a:latin typeface="+mj-lt"/>
            </a:endParaRPr>
          </a:p>
        </p:txBody>
      </p:sp>
      <p:sp>
        <p:nvSpPr>
          <p:cNvPr id="60" name="TextBox 59">
            <a:extLst>
              <a:ext uri="{FF2B5EF4-FFF2-40B4-BE49-F238E27FC236}">
                <a16:creationId xmlns:a16="http://schemas.microsoft.com/office/drawing/2014/main" id="{29829971-49E4-6D54-F3C6-92F396BDCC6D}"/>
              </a:ext>
            </a:extLst>
          </p:cNvPr>
          <p:cNvSpPr txBox="1"/>
          <p:nvPr/>
        </p:nvSpPr>
        <p:spPr>
          <a:xfrm>
            <a:off x="10094303" y="3018310"/>
            <a:ext cx="571335" cy="281937"/>
          </a:xfrm>
          <a:prstGeom prst="rect">
            <a:avLst/>
          </a:prstGeom>
          <a:noFill/>
        </p:spPr>
        <p:txBody>
          <a:bodyPr wrap="square" rtlCol="0">
            <a:spAutoFit/>
          </a:bodyPr>
          <a:lstStyle/>
          <a:p>
            <a:pPr algn="ctr">
              <a:lnSpc>
                <a:spcPct val="120000"/>
              </a:lnSpc>
            </a:pPr>
            <a:r>
              <a:rPr lang="en-GB" sz="1050" b="1" dirty="0">
                <a:latin typeface="+mj-lt"/>
              </a:rPr>
              <a:t>28</a:t>
            </a:r>
            <a:endParaRPr lang="en-US" sz="900" i="0" dirty="0">
              <a:solidFill>
                <a:srgbClr val="161616"/>
              </a:solidFill>
              <a:effectLst/>
              <a:latin typeface="+mj-lt"/>
            </a:endParaRPr>
          </a:p>
        </p:txBody>
      </p:sp>
      <p:sp>
        <p:nvSpPr>
          <p:cNvPr id="61" name="TextBox 60">
            <a:extLst>
              <a:ext uri="{FF2B5EF4-FFF2-40B4-BE49-F238E27FC236}">
                <a16:creationId xmlns:a16="http://schemas.microsoft.com/office/drawing/2014/main" id="{45006700-A4A1-A4F3-B65E-6000126B4C1D}"/>
              </a:ext>
            </a:extLst>
          </p:cNvPr>
          <p:cNvSpPr txBox="1"/>
          <p:nvPr/>
        </p:nvSpPr>
        <p:spPr>
          <a:xfrm>
            <a:off x="10438026" y="4073158"/>
            <a:ext cx="571335" cy="281937"/>
          </a:xfrm>
          <a:prstGeom prst="rect">
            <a:avLst/>
          </a:prstGeom>
          <a:noFill/>
        </p:spPr>
        <p:txBody>
          <a:bodyPr wrap="square" rtlCol="0">
            <a:spAutoFit/>
          </a:bodyPr>
          <a:lstStyle/>
          <a:p>
            <a:pPr algn="ctr">
              <a:lnSpc>
                <a:spcPct val="120000"/>
              </a:lnSpc>
            </a:pPr>
            <a:r>
              <a:rPr lang="en-GB" sz="1050" b="1" dirty="0">
                <a:latin typeface="+mj-lt"/>
              </a:rPr>
              <a:t>18</a:t>
            </a:r>
            <a:endParaRPr lang="en-US" sz="900" i="0" dirty="0">
              <a:solidFill>
                <a:srgbClr val="161616"/>
              </a:solidFill>
              <a:effectLst/>
              <a:latin typeface="+mj-lt"/>
            </a:endParaRPr>
          </a:p>
        </p:txBody>
      </p:sp>
      <p:sp>
        <p:nvSpPr>
          <p:cNvPr id="62" name="TextBox 61">
            <a:extLst>
              <a:ext uri="{FF2B5EF4-FFF2-40B4-BE49-F238E27FC236}">
                <a16:creationId xmlns:a16="http://schemas.microsoft.com/office/drawing/2014/main" id="{98EA2CB1-4442-E16C-4CF3-EBBA5A8FCB1B}"/>
              </a:ext>
            </a:extLst>
          </p:cNvPr>
          <p:cNvSpPr txBox="1"/>
          <p:nvPr/>
        </p:nvSpPr>
        <p:spPr>
          <a:xfrm>
            <a:off x="10416772" y="3448147"/>
            <a:ext cx="571335" cy="281937"/>
          </a:xfrm>
          <a:prstGeom prst="rect">
            <a:avLst/>
          </a:prstGeom>
          <a:noFill/>
        </p:spPr>
        <p:txBody>
          <a:bodyPr wrap="square" rtlCol="0">
            <a:spAutoFit/>
          </a:bodyPr>
          <a:lstStyle/>
          <a:p>
            <a:pPr algn="ctr">
              <a:lnSpc>
                <a:spcPct val="120000"/>
              </a:lnSpc>
            </a:pPr>
            <a:r>
              <a:rPr lang="en-GB" sz="1050" b="1" dirty="0">
                <a:latin typeface="+mj-lt"/>
              </a:rPr>
              <a:t>28</a:t>
            </a:r>
            <a:endParaRPr lang="en-US" sz="900" i="0" dirty="0">
              <a:solidFill>
                <a:srgbClr val="161616"/>
              </a:solidFill>
              <a:effectLst/>
              <a:latin typeface="+mj-lt"/>
            </a:endParaRPr>
          </a:p>
        </p:txBody>
      </p:sp>
      <p:sp>
        <p:nvSpPr>
          <p:cNvPr id="63" name="TextBox 62">
            <a:extLst>
              <a:ext uri="{FF2B5EF4-FFF2-40B4-BE49-F238E27FC236}">
                <a16:creationId xmlns:a16="http://schemas.microsoft.com/office/drawing/2014/main" id="{6DC28991-CDF4-78ED-9919-B1E08B5F1BF2}"/>
              </a:ext>
            </a:extLst>
          </p:cNvPr>
          <p:cNvSpPr txBox="1"/>
          <p:nvPr/>
        </p:nvSpPr>
        <p:spPr>
          <a:xfrm>
            <a:off x="10433398" y="4732584"/>
            <a:ext cx="571335" cy="281937"/>
          </a:xfrm>
          <a:prstGeom prst="rect">
            <a:avLst/>
          </a:prstGeom>
          <a:noFill/>
        </p:spPr>
        <p:txBody>
          <a:bodyPr wrap="square" rtlCol="0">
            <a:spAutoFit/>
          </a:bodyPr>
          <a:lstStyle/>
          <a:p>
            <a:pPr algn="ctr">
              <a:lnSpc>
                <a:spcPct val="120000"/>
              </a:lnSpc>
            </a:pPr>
            <a:r>
              <a:rPr lang="en-GB" sz="1050" b="1" dirty="0">
                <a:latin typeface="+mj-lt"/>
              </a:rPr>
              <a:t>33</a:t>
            </a:r>
            <a:endParaRPr lang="en-US" sz="900" i="0" dirty="0">
              <a:solidFill>
                <a:srgbClr val="161616"/>
              </a:solidFill>
              <a:effectLst/>
              <a:latin typeface="+mj-lt"/>
            </a:endParaRPr>
          </a:p>
        </p:txBody>
      </p:sp>
      <p:sp>
        <p:nvSpPr>
          <p:cNvPr id="64" name="TextBox 63">
            <a:extLst>
              <a:ext uri="{FF2B5EF4-FFF2-40B4-BE49-F238E27FC236}">
                <a16:creationId xmlns:a16="http://schemas.microsoft.com/office/drawing/2014/main" id="{41566A7C-AD29-7B02-DF66-6F2957A29F62}"/>
              </a:ext>
            </a:extLst>
          </p:cNvPr>
          <p:cNvSpPr txBox="1"/>
          <p:nvPr/>
        </p:nvSpPr>
        <p:spPr>
          <a:xfrm>
            <a:off x="10818916" y="4609151"/>
            <a:ext cx="571335" cy="281937"/>
          </a:xfrm>
          <a:prstGeom prst="rect">
            <a:avLst/>
          </a:prstGeom>
          <a:noFill/>
        </p:spPr>
        <p:txBody>
          <a:bodyPr wrap="square" rtlCol="0">
            <a:spAutoFit/>
          </a:bodyPr>
          <a:lstStyle/>
          <a:p>
            <a:pPr algn="ctr">
              <a:lnSpc>
                <a:spcPct val="120000"/>
              </a:lnSpc>
            </a:pPr>
            <a:r>
              <a:rPr lang="en-GB" sz="1050" b="1" dirty="0">
                <a:latin typeface="+mj-lt"/>
              </a:rPr>
              <a:t>23</a:t>
            </a:r>
            <a:endParaRPr lang="en-US" sz="900" i="0" dirty="0">
              <a:solidFill>
                <a:srgbClr val="161616"/>
              </a:solidFill>
              <a:effectLst/>
              <a:latin typeface="+mj-lt"/>
            </a:endParaRPr>
          </a:p>
        </p:txBody>
      </p:sp>
      <p:sp>
        <p:nvSpPr>
          <p:cNvPr id="65" name="TextBox 64">
            <a:extLst>
              <a:ext uri="{FF2B5EF4-FFF2-40B4-BE49-F238E27FC236}">
                <a16:creationId xmlns:a16="http://schemas.microsoft.com/office/drawing/2014/main" id="{7C074D50-EC0E-E30E-50A3-F72A732F7655}"/>
              </a:ext>
            </a:extLst>
          </p:cNvPr>
          <p:cNvSpPr txBox="1"/>
          <p:nvPr/>
        </p:nvSpPr>
        <p:spPr>
          <a:xfrm>
            <a:off x="11163369" y="4430425"/>
            <a:ext cx="571335" cy="281937"/>
          </a:xfrm>
          <a:prstGeom prst="rect">
            <a:avLst/>
          </a:prstGeom>
          <a:noFill/>
        </p:spPr>
        <p:txBody>
          <a:bodyPr wrap="square" rtlCol="0">
            <a:spAutoFit/>
          </a:bodyPr>
          <a:lstStyle/>
          <a:p>
            <a:pPr algn="ctr">
              <a:lnSpc>
                <a:spcPct val="120000"/>
              </a:lnSpc>
            </a:pPr>
            <a:r>
              <a:rPr lang="en-GB" sz="1050" b="1" dirty="0">
                <a:latin typeface="+mj-lt"/>
              </a:rPr>
              <a:t>27</a:t>
            </a:r>
            <a:endParaRPr lang="en-US" sz="900" i="0" dirty="0">
              <a:solidFill>
                <a:srgbClr val="161616"/>
              </a:solidFill>
              <a:effectLst/>
              <a:latin typeface="+mj-lt"/>
            </a:endParaRPr>
          </a:p>
        </p:txBody>
      </p:sp>
      <p:sp>
        <p:nvSpPr>
          <p:cNvPr id="66" name="TextBox 65">
            <a:extLst>
              <a:ext uri="{FF2B5EF4-FFF2-40B4-BE49-F238E27FC236}">
                <a16:creationId xmlns:a16="http://schemas.microsoft.com/office/drawing/2014/main" id="{23D08616-E19C-1137-68D1-382E2ABBF2A6}"/>
              </a:ext>
            </a:extLst>
          </p:cNvPr>
          <p:cNvSpPr txBox="1"/>
          <p:nvPr/>
        </p:nvSpPr>
        <p:spPr>
          <a:xfrm>
            <a:off x="10834460" y="3932189"/>
            <a:ext cx="571335" cy="281937"/>
          </a:xfrm>
          <a:prstGeom prst="rect">
            <a:avLst/>
          </a:prstGeom>
          <a:noFill/>
        </p:spPr>
        <p:txBody>
          <a:bodyPr wrap="square" rtlCol="0">
            <a:spAutoFit/>
          </a:bodyPr>
          <a:lstStyle/>
          <a:p>
            <a:pPr algn="ctr">
              <a:lnSpc>
                <a:spcPct val="120000"/>
              </a:lnSpc>
            </a:pPr>
            <a:r>
              <a:rPr lang="en-GB" sz="1050" b="1" dirty="0">
                <a:latin typeface="+mj-lt"/>
              </a:rPr>
              <a:t>27</a:t>
            </a:r>
            <a:endParaRPr lang="en-US" sz="900" i="0" dirty="0">
              <a:solidFill>
                <a:srgbClr val="161616"/>
              </a:solidFill>
              <a:effectLst/>
              <a:latin typeface="+mj-lt"/>
            </a:endParaRPr>
          </a:p>
        </p:txBody>
      </p:sp>
      <p:sp>
        <p:nvSpPr>
          <p:cNvPr id="67" name="TextBox 66">
            <a:extLst>
              <a:ext uri="{FF2B5EF4-FFF2-40B4-BE49-F238E27FC236}">
                <a16:creationId xmlns:a16="http://schemas.microsoft.com/office/drawing/2014/main" id="{1F2C1BA2-F39B-3251-D21F-F62D980E0D59}"/>
              </a:ext>
            </a:extLst>
          </p:cNvPr>
          <p:cNvSpPr txBox="1"/>
          <p:nvPr/>
        </p:nvSpPr>
        <p:spPr>
          <a:xfrm>
            <a:off x="9284826" y="2625728"/>
            <a:ext cx="571335" cy="281937"/>
          </a:xfrm>
          <a:prstGeom prst="rect">
            <a:avLst/>
          </a:prstGeom>
          <a:noFill/>
        </p:spPr>
        <p:txBody>
          <a:bodyPr wrap="square" rtlCol="0">
            <a:spAutoFit/>
          </a:bodyPr>
          <a:lstStyle/>
          <a:p>
            <a:pPr algn="ctr">
              <a:lnSpc>
                <a:spcPct val="120000"/>
              </a:lnSpc>
            </a:pPr>
            <a:r>
              <a:rPr lang="en-GB" sz="1050" b="1" dirty="0">
                <a:latin typeface="+mj-lt"/>
              </a:rPr>
              <a:t>27</a:t>
            </a:r>
            <a:endParaRPr lang="en-US" sz="900" i="0" dirty="0">
              <a:solidFill>
                <a:srgbClr val="161616"/>
              </a:solidFill>
              <a:effectLst/>
              <a:latin typeface="+mj-lt"/>
            </a:endParaRPr>
          </a:p>
        </p:txBody>
      </p:sp>
      <p:sp>
        <p:nvSpPr>
          <p:cNvPr id="68" name="TextBox 67">
            <a:extLst>
              <a:ext uri="{FF2B5EF4-FFF2-40B4-BE49-F238E27FC236}">
                <a16:creationId xmlns:a16="http://schemas.microsoft.com/office/drawing/2014/main" id="{33FD9DB0-52F9-DD01-A1F2-5681BB791BFF}"/>
              </a:ext>
            </a:extLst>
          </p:cNvPr>
          <p:cNvSpPr txBox="1"/>
          <p:nvPr/>
        </p:nvSpPr>
        <p:spPr>
          <a:xfrm>
            <a:off x="9019958" y="2774254"/>
            <a:ext cx="571335" cy="281937"/>
          </a:xfrm>
          <a:prstGeom prst="rect">
            <a:avLst/>
          </a:prstGeom>
          <a:noFill/>
        </p:spPr>
        <p:txBody>
          <a:bodyPr wrap="square" rtlCol="0">
            <a:spAutoFit/>
          </a:bodyPr>
          <a:lstStyle/>
          <a:p>
            <a:pPr algn="ctr">
              <a:lnSpc>
                <a:spcPct val="120000"/>
              </a:lnSpc>
            </a:pPr>
            <a:r>
              <a:rPr lang="en-GB" sz="1050" b="1" dirty="0">
                <a:latin typeface="+mj-lt"/>
              </a:rPr>
              <a:t>11</a:t>
            </a:r>
            <a:endParaRPr lang="en-US" sz="900" i="0" dirty="0">
              <a:solidFill>
                <a:srgbClr val="161616"/>
              </a:solidFill>
              <a:effectLst/>
              <a:latin typeface="+mj-lt"/>
            </a:endParaRPr>
          </a:p>
        </p:txBody>
      </p:sp>
      <p:sp>
        <p:nvSpPr>
          <p:cNvPr id="69" name="TextBox 68">
            <a:extLst>
              <a:ext uri="{FF2B5EF4-FFF2-40B4-BE49-F238E27FC236}">
                <a16:creationId xmlns:a16="http://schemas.microsoft.com/office/drawing/2014/main" id="{18FABDA1-18A4-8ECA-EB41-F5DE7C92F21B}"/>
              </a:ext>
            </a:extLst>
          </p:cNvPr>
          <p:cNvSpPr txBox="1"/>
          <p:nvPr/>
        </p:nvSpPr>
        <p:spPr>
          <a:xfrm>
            <a:off x="11170094" y="3732764"/>
            <a:ext cx="571335" cy="281937"/>
          </a:xfrm>
          <a:prstGeom prst="rect">
            <a:avLst/>
          </a:prstGeom>
          <a:noFill/>
        </p:spPr>
        <p:txBody>
          <a:bodyPr wrap="square" rtlCol="0">
            <a:spAutoFit/>
          </a:bodyPr>
          <a:lstStyle/>
          <a:p>
            <a:pPr algn="ctr">
              <a:lnSpc>
                <a:spcPct val="120000"/>
              </a:lnSpc>
            </a:pPr>
            <a:r>
              <a:rPr lang="en-GB" sz="1050" b="1" dirty="0">
                <a:latin typeface="+mj-lt"/>
              </a:rPr>
              <a:t>11</a:t>
            </a:r>
            <a:endParaRPr lang="en-US" sz="900" i="0" dirty="0">
              <a:solidFill>
                <a:srgbClr val="161616"/>
              </a:solidFill>
              <a:effectLst/>
              <a:latin typeface="+mj-lt"/>
            </a:endParaRPr>
          </a:p>
        </p:txBody>
      </p:sp>
      <p:sp>
        <p:nvSpPr>
          <p:cNvPr id="70" name="TextBox 69">
            <a:extLst>
              <a:ext uri="{FF2B5EF4-FFF2-40B4-BE49-F238E27FC236}">
                <a16:creationId xmlns:a16="http://schemas.microsoft.com/office/drawing/2014/main" id="{F9DACEF6-A348-9A8F-039C-B488A92D3F15}"/>
              </a:ext>
            </a:extLst>
          </p:cNvPr>
          <p:cNvSpPr txBox="1"/>
          <p:nvPr/>
        </p:nvSpPr>
        <p:spPr>
          <a:xfrm>
            <a:off x="9683053" y="2788447"/>
            <a:ext cx="571335" cy="281937"/>
          </a:xfrm>
          <a:prstGeom prst="rect">
            <a:avLst/>
          </a:prstGeom>
          <a:noFill/>
        </p:spPr>
        <p:txBody>
          <a:bodyPr wrap="square" rtlCol="0">
            <a:spAutoFit/>
          </a:bodyPr>
          <a:lstStyle/>
          <a:p>
            <a:pPr algn="ctr">
              <a:lnSpc>
                <a:spcPct val="120000"/>
              </a:lnSpc>
            </a:pPr>
            <a:r>
              <a:rPr lang="en-GB" sz="1050" b="1" dirty="0">
                <a:latin typeface="+mj-lt"/>
              </a:rPr>
              <a:t>9</a:t>
            </a:r>
            <a:endParaRPr lang="en-US" sz="900" i="0" dirty="0">
              <a:solidFill>
                <a:srgbClr val="161616"/>
              </a:solidFill>
              <a:effectLst/>
              <a:latin typeface="+mj-lt"/>
            </a:endParaRPr>
          </a:p>
        </p:txBody>
      </p:sp>
      <p:sp>
        <p:nvSpPr>
          <p:cNvPr id="71" name="TextBox 70">
            <a:extLst>
              <a:ext uri="{FF2B5EF4-FFF2-40B4-BE49-F238E27FC236}">
                <a16:creationId xmlns:a16="http://schemas.microsoft.com/office/drawing/2014/main" id="{B2994C29-41EB-2ABC-1954-B00AA3F82DA4}"/>
              </a:ext>
            </a:extLst>
          </p:cNvPr>
          <p:cNvSpPr txBox="1"/>
          <p:nvPr/>
        </p:nvSpPr>
        <p:spPr>
          <a:xfrm>
            <a:off x="11132652" y="3037426"/>
            <a:ext cx="571335" cy="281937"/>
          </a:xfrm>
          <a:prstGeom prst="rect">
            <a:avLst/>
          </a:prstGeom>
          <a:noFill/>
        </p:spPr>
        <p:txBody>
          <a:bodyPr wrap="square" rtlCol="0">
            <a:spAutoFit/>
          </a:bodyPr>
          <a:lstStyle/>
          <a:p>
            <a:pPr algn="ctr">
              <a:lnSpc>
                <a:spcPct val="120000"/>
              </a:lnSpc>
            </a:pPr>
            <a:r>
              <a:rPr lang="en-GB" sz="1050" b="1" dirty="0">
                <a:latin typeface="+mj-lt"/>
              </a:rPr>
              <a:t>8</a:t>
            </a:r>
            <a:endParaRPr lang="en-US" sz="900" i="0" dirty="0">
              <a:solidFill>
                <a:srgbClr val="161616"/>
              </a:solidFill>
              <a:effectLst/>
              <a:latin typeface="+mj-lt"/>
            </a:endParaRPr>
          </a:p>
        </p:txBody>
      </p:sp>
      <p:sp>
        <p:nvSpPr>
          <p:cNvPr id="72" name="TextBox 71">
            <a:extLst>
              <a:ext uri="{FF2B5EF4-FFF2-40B4-BE49-F238E27FC236}">
                <a16:creationId xmlns:a16="http://schemas.microsoft.com/office/drawing/2014/main" id="{C9807194-BC58-2EFC-DE92-7948AF2DD487}"/>
              </a:ext>
            </a:extLst>
          </p:cNvPr>
          <p:cNvSpPr txBox="1"/>
          <p:nvPr/>
        </p:nvSpPr>
        <p:spPr>
          <a:xfrm>
            <a:off x="10806190" y="2616140"/>
            <a:ext cx="571335" cy="281937"/>
          </a:xfrm>
          <a:prstGeom prst="rect">
            <a:avLst/>
          </a:prstGeom>
          <a:noFill/>
        </p:spPr>
        <p:txBody>
          <a:bodyPr wrap="square" rtlCol="0">
            <a:spAutoFit/>
          </a:bodyPr>
          <a:lstStyle/>
          <a:p>
            <a:pPr algn="ctr">
              <a:lnSpc>
                <a:spcPct val="120000"/>
              </a:lnSpc>
            </a:pPr>
            <a:r>
              <a:rPr lang="en-GB" sz="1050" b="1" dirty="0">
                <a:latin typeface="+mj-lt"/>
              </a:rPr>
              <a:t>8</a:t>
            </a:r>
            <a:endParaRPr lang="en-US" sz="900" i="0" dirty="0">
              <a:solidFill>
                <a:srgbClr val="161616"/>
              </a:solidFill>
              <a:effectLst/>
              <a:latin typeface="+mj-lt"/>
            </a:endParaRPr>
          </a:p>
        </p:txBody>
      </p:sp>
      <p:sp>
        <p:nvSpPr>
          <p:cNvPr id="73" name="TextBox 72">
            <a:extLst>
              <a:ext uri="{FF2B5EF4-FFF2-40B4-BE49-F238E27FC236}">
                <a16:creationId xmlns:a16="http://schemas.microsoft.com/office/drawing/2014/main" id="{A73F1043-768F-C6E3-3255-866D009B2401}"/>
              </a:ext>
            </a:extLst>
          </p:cNvPr>
          <p:cNvSpPr txBox="1"/>
          <p:nvPr/>
        </p:nvSpPr>
        <p:spPr>
          <a:xfrm>
            <a:off x="10818916" y="3245033"/>
            <a:ext cx="571335" cy="273280"/>
          </a:xfrm>
          <a:prstGeom prst="rect">
            <a:avLst/>
          </a:prstGeom>
          <a:noFill/>
        </p:spPr>
        <p:txBody>
          <a:bodyPr wrap="square" rtlCol="0">
            <a:spAutoFit/>
          </a:bodyPr>
          <a:lstStyle/>
          <a:p>
            <a:pPr algn="ctr">
              <a:lnSpc>
                <a:spcPct val="120000"/>
              </a:lnSpc>
            </a:pPr>
            <a:r>
              <a:rPr lang="en-GB" sz="1050" b="1" i="0" dirty="0">
                <a:solidFill>
                  <a:srgbClr val="161616"/>
                </a:solidFill>
                <a:effectLst/>
                <a:latin typeface="+mj-lt"/>
              </a:rPr>
              <a:t>38</a:t>
            </a:r>
            <a:endParaRPr lang="en-US" sz="900" i="0" dirty="0">
              <a:solidFill>
                <a:srgbClr val="161616"/>
              </a:solidFill>
              <a:effectLst/>
              <a:latin typeface="+mj-lt"/>
            </a:endParaRPr>
          </a:p>
        </p:txBody>
      </p:sp>
      <p:sp>
        <p:nvSpPr>
          <p:cNvPr id="74" name="TextBox 73">
            <a:extLst>
              <a:ext uri="{FF2B5EF4-FFF2-40B4-BE49-F238E27FC236}">
                <a16:creationId xmlns:a16="http://schemas.microsoft.com/office/drawing/2014/main" id="{EEAA2767-342E-7A63-0781-5CE07AC2E8C2}"/>
              </a:ext>
            </a:extLst>
          </p:cNvPr>
          <p:cNvSpPr txBox="1"/>
          <p:nvPr/>
        </p:nvSpPr>
        <p:spPr>
          <a:xfrm>
            <a:off x="10535472" y="2801409"/>
            <a:ext cx="571335" cy="273280"/>
          </a:xfrm>
          <a:prstGeom prst="rect">
            <a:avLst/>
          </a:prstGeom>
          <a:noFill/>
        </p:spPr>
        <p:txBody>
          <a:bodyPr wrap="square" rtlCol="0">
            <a:spAutoFit/>
          </a:bodyPr>
          <a:lstStyle/>
          <a:p>
            <a:pPr algn="ctr">
              <a:lnSpc>
                <a:spcPct val="120000"/>
              </a:lnSpc>
            </a:pPr>
            <a:r>
              <a:rPr lang="en-GB" sz="1050" b="1" i="0" dirty="0">
                <a:solidFill>
                  <a:srgbClr val="161616"/>
                </a:solidFill>
                <a:effectLst/>
                <a:latin typeface="+mj-lt"/>
              </a:rPr>
              <a:t>38</a:t>
            </a:r>
            <a:endParaRPr lang="en-US" sz="900" i="0" dirty="0">
              <a:solidFill>
                <a:srgbClr val="161616"/>
              </a:solidFill>
              <a:effectLst/>
              <a:latin typeface="+mj-lt"/>
            </a:endParaRPr>
          </a:p>
        </p:txBody>
      </p:sp>
      <p:sp>
        <p:nvSpPr>
          <p:cNvPr id="75" name="TextBox 74">
            <a:extLst>
              <a:ext uri="{FF2B5EF4-FFF2-40B4-BE49-F238E27FC236}">
                <a16:creationId xmlns:a16="http://schemas.microsoft.com/office/drawing/2014/main" id="{122500CF-7D79-E94E-98C2-79DF39CDB31D}"/>
              </a:ext>
            </a:extLst>
          </p:cNvPr>
          <p:cNvSpPr txBox="1"/>
          <p:nvPr/>
        </p:nvSpPr>
        <p:spPr>
          <a:xfrm>
            <a:off x="10068756" y="2588876"/>
            <a:ext cx="571335" cy="273280"/>
          </a:xfrm>
          <a:prstGeom prst="rect">
            <a:avLst/>
          </a:prstGeom>
          <a:noFill/>
        </p:spPr>
        <p:txBody>
          <a:bodyPr wrap="square" rtlCol="0">
            <a:spAutoFit/>
          </a:bodyPr>
          <a:lstStyle/>
          <a:p>
            <a:pPr algn="ctr">
              <a:lnSpc>
                <a:spcPct val="120000"/>
              </a:lnSpc>
            </a:pPr>
            <a:r>
              <a:rPr lang="en-GB" sz="1050" b="1" dirty="0">
                <a:solidFill>
                  <a:srgbClr val="161616"/>
                </a:solidFill>
                <a:latin typeface="+mj-lt"/>
              </a:rPr>
              <a:t>14</a:t>
            </a:r>
            <a:endParaRPr lang="en-US" sz="900" i="0" dirty="0">
              <a:solidFill>
                <a:srgbClr val="161616"/>
              </a:solidFill>
              <a:effectLst/>
              <a:latin typeface="+mj-lt"/>
            </a:endParaRPr>
          </a:p>
        </p:txBody>
      </p:sp>
    </p:spTree>
    <p:extLst>
      <p:ext uri="{BB962C8B-B14F-4D97-AF65-F5344CB8AC3E}">
        <p14:creationId xmlns:p14="http://schemas.microsoft.com/office/powerpoint/2010/main" val="1964236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20621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2</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relational data in Azure</a:t>
            </a:r>
          </a:p>
        </p:txBody>
      </p:sp>
      <p:sp>
        <p:nvSpPr>
          <p:cNvPr id="3" name="TextBox 2">
            <a:extLst>
              <a:ext uri="{FF2B5EF4-FFF2-40B4-BE49-F238E27FC236}">
                <a16:creationId xmlns:a16="http://schemas.microsoft.com/office/drawing/2014/main" id="{2C4D60FB-C163-22B7-4868-42DCFFDCDB62}"/>
              </a:ext>
            </a:extLst>
          </p:cNvPr>
          <p:cNvSpPr txBox="1"/>
          <p:nvPr/>
        </p:nvSpPr>
        <p:spPr>
          <a:xfrm>
            <a:off x="247650" y="1074403"/>
            <a:ext cx="11557254" cy="369332"/>
          </a:xfrm>
          <a:prstGeom prst="rect">
            <a:avLst/>
          </a:prstGeom>
          <a:noFill/>
        </p:spPr>
        <p:txBody>
          <a:bodyPr wrap="square">
            <a:spAutoFit/>
          </a:bodyPr>
          <a:lstStyle/>
          <a:p>
            <a:r>
              <a:rPr lang="en-GB" dirty="0">
                <a:hlinkClick r:id="rId3"/>
              </a:rPr>
              <a:t>https://learn.microsoft.com/en-us/training/paths/azure-data-fundamentals-explore-relational-data/</a:t>
            </a:r>
            <a:endParaRPr lang="en-GB" dirty="0"/>
          </a:p>
        </p:txBody>
      </p:sp>
    </p:spTree>
    <p:extLst>
      <p:ext uri="{BB962C8B-B14F-4D97-AF65-F5344CB8AC3E}">
        <p14:creationId xmlns:p14="http://schemas.microsoft.com/office/powerpoint/2010/main" val="4212636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20621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3</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non-relational data in Azure</a:t>
            </a:r>
          </a:p>
        </p:txBody>
      </p:sp>
      <p:sp>
        <p:nvSpPr>
          <p:cNvPr id="3" name="TextBox 2">
            <a:extLst>
              <a:ext uri="{FF2B5EF4-FFF2-40B4-BE49-F238E27FC236}">
                <a16:creationId xmlns:a16="http://schemas.microsoft.com/office/drawing/2014/main" id="{ED0FFF9A-D132-0D87-AC22-1CDA03ED9AEB}"/>
              </a:ext>
            </a:extLst>
          </p:cNvPr>
          <p:cNvSpPr txBox="1"/>
          <p:nvPr/>
        </p:nvSpPr>
        <p:spPr>
          <a:xfrm>
            <a:off x="144770" y="1074403"/>
            <a:ext cx="11484864" cy="369332"/>
          </a:xfrm>
          <a:prstGeom prst="rect">
            <a:avLst/>
          </a:prstGeom>
          <a:noFill/>
        </p:spPr>
        <p:txBody>
          <a:bodyPr wrap="square">
            <a:spAutoFit/>
          </a:bodyPr>
          <a:lstStyle/>
          <a:p>
            <a:r>
              <a:rPr lang="en-GB" dirty="0">
                <a:hlinkClick r:id="rId3"/>
              </a:rPr>
              <a:t>https://learn.microsoft.com/en-us/training/paths/azure-data-fundamentals-explore-non-relational-data/</a:t>
            </a:r>
            <a:endParaRPr lang="en-GB" dirty="0"/>
          </a:p>
        </p:txBody>
      </p:sp>
    </p:spTree>
    <p:extLst>
      <p:ext uri="{BB962C8B-B14F-4D97-AF65-F5344CB8AC3E}">
        <p14:creationId xmlns:p14="http://schemas.microsoft.com/office/powerpoint/2010/main" val="2471186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10758</TotalTime>
  <Words>1738</Words>
  <Application>Microsoft Office PowerPoint</Application>
  <PresentationFormat>Widescreen</PresentationFormat>
  <Paragraphs>159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Haythornthwaite</dc:creator>
  <cp:lastModifiedBy>Matthew Haythornthwaite</cp:lastModifiedBy>
  <cp:revision>408</cp:revision>
  <dcterms:created xsi:type="dcterms:W3CDTF">2021-12-05T12:21:15Z</dcterms:created>
  <dcterms:modified xsi:type="dcterms:W3CDTF">2023-02-26T14:44:02Z</dcterms:modified>
</cp:coreProperties>
</file>