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03" r:id="rId4"/>
    <p:sldId id="291" r:id="rId5"/>
    <p:sldId id="304" r:id="rId6"/>
    <p:sldId id="305" r:id="rId7"/>
    <p:sldId id="306" r:id="rId8"/>
    <p:sldId id="307" r:id="rId9"/>
    <p:sldId id="292" r:id="rId10"/>
    <p:sldId id="308" r:id="rId11"/>
    <p:sldId id="293" r:id="rId12"/>
    <p:sldId id="294" r:id="rId13"/>
    <p:sldId id="295" r:id="rId14"/>
    <p:sldId id="296" r:id="rId15"/>
    <p:sldId id="297" r:id="rId16"/>
    <p:sldId id="298" r:id="rId17"/>
    <p:sldId id="299" r:id="rId18"/>
    <p:sldId id="300" r:id="rId19"/>
    <p:sldId id="301" r:id="rId20"/>
    <p:sldId id="30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15" autoAdjust="0"/>
    <p:restoredTop sz="94660"/>
  </p:normalViewPr>
  <p:slideViewPr>
    <p:cSldViewPr snapToGrid="0">
      <p:cViewPr varScale="1">
        <p:scale>
          <a:sx n="105" d="100"/>
          <a:sy n="105" d="100"/>
        </p:scale>
        <p:origin x="114" y="9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24/02/2022</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24/02/2022</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24/02/2022</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24/02/2022</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24/02/2022</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24/02/2022</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24/02/2022</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24/02/2022</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24/02/2022</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24/02/2022</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24/02/2022</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24/02/2022</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4.12</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24/02/22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 name="TextBox 1">
            <a:extLst>
              <a:ext uri="{FF2B5EF4-FFF2-40B4-BE49-F238E27FC236}">
                <a16:creationId xmlns:a16="http://schemas.microsoft.com/office/drawing/2014/main" id="{0CD0CB28-8EEB-4C99-B042-4DF35ADBC008}"/>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Core Azure Services (15-20%)</a:t>
            </a:r>
          </a:p>
        </p:txBody>
      </p:sp>
    </p:spTree>
    <p:extLst>
      <p:ext uri="{BB962C8B-B14F-4D97-AF65-F5344CB8AC3E}">
        <p14:creationId xmlns:p14="http://schemas.microsoft.com/office/powerpoint/2010/main" val="194083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Tree>
    <p:extLst>
      <p:ext uri="{BB962C8B-B14F-4D97-AF65-F5344CB8AC3E}">
        <p14:creationId xmlns:p14="http://schemas.microsoft.com/office/powerpoint/2010/main" val="284059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6</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Tree>
    <p:extLst>
      <p:ext uri="{BB962C8B-B14F-4D97-AF65-F5344CB8AC3E}">
        <p14:creationId xmlns:p14="http://schemas.microsoft.com/office/powerpoint/2010/main" val="2256427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7</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Tree>
    <p:extLst>
      <p:ext uri="{BB962C8B-B14F-4D97-AF65-F5344CB8AC3E}">
        <p14:creationId xmlns:p14="http://schemas.microsoft.com/office/powerpoint/2010/main" val="3767461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8</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Tree>
    <p:extLst>
      <p:ext uri="{BB962C8B-B14F-4D97-AF65-F5344CB8AC3E}">
        <p14:creationId xmlns:p14="http://schemas.microsoft.com/office/powerpoint/2010/main" val="3466284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9</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Tree>
    <p:extLst>
      <p:ext uri="{BB962C8B-B14F-4D97-AF65-F5344CB8AC3E}">
        <p14:creationId xmlns:p14="http://schemas.microsoft.com/office/powerpoint/2010/main" val="377507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Identity Services</a:t>
            </a:r>
          </a:p>
        </p:txBody>
      </p:sp>
    </p:spTree>
    <p:extLst>
      <p:ext uri="{BB962C8B-B14F-4D97-AF65-F5344CB8AC3E}">
        <p14:creationId xmlns:p14="http://schemas.microsoft.com/office/powerpoint/2010/main" val="1246039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Governance Features</a:t>
            </a:r>
          </a:p>
        </p:txBody>
      </p:sp>
    </p:spTree>
    <p:extLst>
      <p:ext uri="{BB962C8B-B14F-4D97-AF65-F5344CB8AC3E}">
        <p14:creationId xmlns:p14="http://schemas.microsoft.com/office/powerpoint/2010/main" val="4014461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12</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Policy and Compliance Features</a:t>
            </a:r>
          </a:p>
        </p:txBody>
      </p:sp>
    </p:spTree>
    <p:extLst>
      <p:ext uri="{BB962C8B-B14F-4D97-AF65-F5344CB8AC3E}">
        <p14:creationId xmlns:p14="http://schemas.microsoft.com/office/powerpoint/2010/main" val="2850495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13</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Managing Azure Costs</a:t>
            </a:r>
          </a:p>
        </p:txBody>
      </p:sp>
    </p:spTree>
    <p:extLst>
      <p:ext uri="{BB962C8B-B14F-4D97-AF65-F5344CB8AC3E}">
        <p14:creationId xmlns:p14="http://schemas.microsoft.com/office/powerpoint/2010/main" val="50838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2.5, 2.6, 2.7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 name="TextBox 1">
            <a:extLst>
              <a:ext uri="{FF2B5EF4-FFF2-40B4-BE49-F238E27FC236}">
                <a16:creationId xmlns:a16="http://schemas.microsoft.com/office/drawing/2014/main" id="{0CD0CB28-8EEB-4C99-B042-4DF35ADBC008}"/>
              </a:ext>
            </a:extLst>
          </p:cNvPr>
          <p:cNvSpPr txBox="1"/>
          <p:nvPr/>
        </p:nvSpPr>
        <p:spPr>
          <a:xfrm>
            <a:off x="276015" y="1084778"/>
            <a:ext cx="11639970" cy="700448"/>
          </a:xfrm>
          <a:prstGeom prst="rect">
            <a:avLst/>
          </a:prstGeom>
          <a:noFill/>
        </p:spPr>
        <p:txBody>
          <a:bodyPr wrap="square" rtlCol="0">
            <a:spAutoFit/>
          </a:bodyPr>
          <a:lstStyle/>
          <a:p>
            <a:pPr algn="ctr">
              <a:lnSpc>
                <a:spcPct val="120000"/>
              </a:lnSpc>
            </a:pPr>
            <a:r>
              <a:rPr lang="en-GB" b="1" dirty="0"/>
              <a:t>Describe Cloud Concepts (20-25%)</a:t>
            </a:r>
          </a:p>
          <a:p>
            <a:pPr>
              <a:lnSpc>
                <a:spcPct val="120000"/>
              </a:lnSpc>
            </a:pPr>
            <a:r>
              <a:rPr lang="en-GB" sz="1600" b="1" dirty="0"/>
              <a:t>Benefits of Cloud Computing</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76015" y="1914040"/>
            <a:ext cx="11501426" cy="4470134"/>
          </a:xfrm>
          <a:prstGeom prst="rect">
            <a:avLst/>
          </a:prstGeom>
          <a:noFill/>
        </p:spPr>
        <p:txBody>
          <a:bodyPr wrap="square" rtlCol="0">
            <a:spAutoFit/>
          </a:bodyPr>
          <a:lstStyle/>
          <a:p>
            <a:pPr>
              <a:lnSpc>
                <a:spcPct val="120000"/>
              </a:lnSpc>
            </a:pPr>
            <a:r>
              <a:rPr lang="en-GB" sz="1400" b="1" dirty="0"/>
              <a:t>Cost Saving</a:t>
            </a:r>
          </a:p>
          <a:p>
            <a:pPr marL="285750" indent="-285750">
              <a:lnSpc>
                <a:spcPct val="120000"/>
              </a:lnSpc>
              <a:buFontTx/>
              <a:buChar char="-"/>
            </a:pPr>
            <a:r>
              <a:rPr lang="en-GB" sz="1400" dirty="0"/>
              <a:t>Generally cloud companies can manage a server much cheaper than you can. More efficient air-conditioning, bulk buying hardware (economies of scale)</a:t>
            </a:r>
          </a:p>
          <a:p>
            <a:pPr marL="285750" indent="-285750">
              <a:lnSpc>
                <a:spcPct val="120000"/>
              </a:lnSpc>
              <a:buFontTx/>
              <a:buChar char="-"/>
            </a:pPr>
            <a:r>
              <a:rPr lang="en-GB" sz="1400" dirty="0"/>
              <a:t>Don’t have to overprovision resources like you do in your own environment. This is auto scaled, you pay for what you use.</a:t>
            </a:r>
          </a:p>
          <a:p>
            <a:pPr marL="285750" indent="-285750">
              <a:lnSpc>
                <a:spcPct val="120000"/>
              </a:lnSpc>
              <a:buFontTx/>
              <a:buChar char="-"/>
            </a:pPr>
            <a:r>
              <a:rPr lang="en-GB" sz="1400" dirty="0" err="1"/>
              <a:t>CapEx</a:t>
            </a:r>
            <a:r>
              <a:rPr lang="en-GB" sz="1400" dirty="0"/>
              <a:t> (capital expenditure) is money invested in assets like computers that return investment over time. </a:t>
            </a:r>
            <a:r>
              <a:rPr lang="en-GB" sz="1400" dirty="0" err="1"/>
              <a:t>OpEx</a:t>
            </a:r>
            <a:r>
              <a:rPr lang="en-GB" sz="1400" dirty="0"/>
              <a:t> (operational expenditure) is  money spent on day to day operating expenditure. All of a sudden instead of having to invest loads of money in hardware in one go, we now don’t need any </a:t>
            </a:r>
            <a:r>
              <a:rPr lang="en-GB" sz="1400" dirty="0" err="1"/>
              <a:t>CapEx</a:t>
            </a:r>
            <a:r>
              <a:rPr lang="en-GB" sz="1400" dirty="0"/>
              <a:t> on servers, paying for the cloud is entirely </a:t>
            </a:r>
            <a:r>
              <a:rPr lang="en-GB" sz="1400" dirty="0" err="1"/>
              <a:t>OpEx</a:t>
            </a:r>
            <a:r>
              <a:rPr lang="en-GB" sz="1400" dirty="0"/>
              <a:t> and this is better for tax purposes, to have only a steady amount of money going out.</a:t>
            </a:r>
          </a:p>
          <a:p>
            <a:pPr marL="285750" indent="-285750">
              <a:lnSpc>
                <a:spcPct val="120000"/>
              </a:lnSpc>
              <a:buFontTx/>
              <a:buChar char="-"/>
            </a:pPr>
            <a:endParaRPr lang="en-GB" sz="1400" dirty="0"/>
          </a:p>
          <a:p>
            <a:pPr>
              <a:lnSpc>
                <a:spcPct val="120000"/>
              </a:lnSpc>
            </a:pPr>
            <a:r>
              <a:rPr lang="en-GB" sz="1400" b="1" dirty="0"/>
              <a:t>Agility </a:t>
            </a:r>
            <a:r>
              <a:rPr lang="en-GB" sz="1400" dirty="0"/>
              <a:t>(respond to marketplace, to demand etc.)</a:t>
            </a:r>
          </a:p>
          <a:p>
            <a:pPr marL="285750" indent="-285750">
              <a:lnSpc>
                <a:spcPct val="120000"/>
              </a:lnSpc>
              <a:buFontTx/>
              <a:buChar char="-"/>
            </a:pPr>
            <a:r>
              <a:rPr lang="en-GB" sz="1400" dirty="0"/>
              <a:t>Agility is the ability to change rapidly based on changes to the market or environment (say you have a critical period of the day, for an hour then you can add more servers.)</a:t>
            </a:r>
          </a:p>
          <a:p>
            <a:pPr marL="285750" indent="-285750">
              <a:lnSpc>
                <a:spcPct val="120000"/>
              </a:lnSpc>
              <a:buFontTx/>
              <a:buChar char="-"/>
            </a:pPr>
            <a:r>
              <a:rPr lang="en-GB" sz="1400" dirty="0"/>
              <a:t>Elasticity is the ability of a system to automatically grow and shrink based on application demand. </a:t>
            </a:r>
          </a:p>
          <a:p>
            <a:pPr>
              <a:lnSpc>
                <a:spcPct val="120000"/>
              </a:lnSpc>
            </a:pPr>
            <a:endParaRPr lang="en-GB" sz="1400" dirty="0"/>
          </a:p>
          <a:p>
            <a:pPr>
              <a:lnSpc>
                <a:spcPct val="120000"/>
              </a:lnSpc>
            </a:pPr>
            <a:r>
              <a:rPr lang="en-GB" sz="1400" b="1" dirty="0"/>
              <a:t>Availability</a:t>
            </a:r>
            <a:r>
              <a:rPr lang="en-GB" sz="1400" dirty="0"/>
              <a:t> (often have duplicate data on the cloud so if a storm hits one centre, the application can still function as normal)</a:t>
            </a:r>
          </a:p>
          <a:p>
            <a:pPr marL="285750" indent="-285750">
              <a:lnSpc>
                <a:spcPct val="120000"/>
              </a:lnSpc>
              <a:buFontTx/>
              <a:buChar char="-"/>
            </a:pPr>
            <a:r>
              <a:rPr lang="en-GB" sz="1400" dirty="0"/>
              <a:t>Generally achievable to get four nines availability (99.99%). That equates to around 4 minutes a month of downtime. Importance of this depends on the use case of the application. Maybe its internal and only being used 9-5, that will have lower importance that say Facebook.</a:t>
            </a:r>
          </a:p>
          <a:p>
            <a:pPr marL="285750" indent="-285750">
              <a:lnSpc>
                <a:spcPct val="120000"/>
              </a:lnSpc>
              <a:buFontTx/>
              <a:buChar char="-"/>
            </a:pPr>
            <a:r>
              <a:rPr lang="en-GB" sz="1400" dirty="0"/>
              <a:t>Disaster recover is the ability of a system to recover from failure within a period of time and how much data is lost. Can be done easily and automatically in the cloud.</a:t>
            </a:r>
          </a:p>
        </p:txBody>
      </p:sp>
    </p:spTree>
    <p:extLst>
      <p:ext uri="{BB962C8B-B14F-4D97-AF65-F5344CB8AC3E}">
        <p14:creationId xmlns:p14="http://schemas.microsoft.com/office/powerpoint/2010/main" val="4273393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Service Level Agreement</a:t>
            </a:r>
          </a:p>
        </p:txBody>
      </p:sp>
    </p:spTree>
    <p:extLst>
      <p:ext uri="{BB962C8B-B14F-4D97-AF65-F5344CB8AC3E}">
        <p14:creationId xmlns:p14="http://schemas.microsoft.com/office/powerpoint/2010/main" val="113627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2.5, 2.6, 2.7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7" y="1223139"/>
            <a:ext cx="11501426" cy="3436005"/>
          </a:xfrm>
          <a:prstGeom prst="rect">
            <a:avLst/>
          </a:prstGeom>
          <a:noFill/>
        </p:spPr>
        <p:txBody>
          <a:bodyPr wrap="square" rtlCol="0">
            <a:spAutoFit/>
          </a:bodyPr>
          <a:lstStyle/>
          <a:p>
            <a:pPr>
              <a:lnSpc>
                <a:spcPct val="120000"/>
              </a:lnSpc>
            </a:pPr>
            <a:r>
              <a:rPr lang="en-GB" sz="1400" b="1" dirty="0"/>
              <a:t>Security </a:t>
            </a:r>
          </a:p>
          <a:p>
            <a:pPr>
              <a:lnSpc>
                <a:spcPct val="120000"/>
              </a:lnSpc>
            </a:pPr>
            <a:endParaRPr lang="en-GB" sz="1400" b="1" dirty="0"/>
          </a:p>
          <a:p>
            <a:pPr>
              <a:lnSpc>
                <a:spcPct val="120000"/>
              </a:lnSpc>
            </a:pPr>
            <a:r>
              <a:rPr lang="en-GB" sz="1400" b="1" dirty="0"/>
              <a:t>Global reach</a:t>
            </a:r>
          </a:p>
          <a:p>
            <a:pPr marL="285750" indent="-285750">
              <a:lnSpc>
                <a:spcPct val="120000"/>
              </a:lnSpc>
              <a:buFontTx/>
              <a:buChar char="-"/>
            </a:pPr>
            <a:r>
              <a:rPr lang="en-GB" sz="1400" dirty="0"/>
              <a:t>It’s often not possible to setup datacentres in multiple countries (end users will gain the speed improvements from cloud datacentres positioned correctly for who is using them.)</a:t>
            </a:r>
          </a:p>
          <a:p>
            <a:pPr>
              <a:lnSpc>
                <a:spcPct val="120000"/>
              </a:lnSpc>
            </a:pPr>
            <a:endParaRPr lang="en-GB" sz="1400" b="1" dirty="0"/>
          </a:p>
          <a:p>
            <a:pPr>
              <a:lnSpc>
                <a:spcPct val="120000"/>
              </a:lnSpc>
            </a:pPr>
            <a:r>
              <a:rPr lang="en-GB" sz="1400" b="1" dirty="0"/>
              <a:t>Ready to go on-demand services </a:t>
            </a:r>
          </a:p>
          <a:p>
            <a:pPr marL="285750" indent="-285750">
              <a:lnSpc>
                <a:spcPct val="120000"/>
              </a:lnSpc>
              <a:buFontTx/>
              <a:buChar char="-"/>
            </a:pPr>
            <a:r>
              <a:rPr lang="en-GB" sz="1400" dirty="0"/>
              <a:t>Such as pre-trained AI models, dashboards, analytics tools etc.</a:t>
            </a:r>
          </a:p>
          <a:p>
            <a:pPr>
              <a:lnSpc>
                <a:spcPct val="120000"/>
              </a:lnSpc>
            </a:pPr>
            <a:endParaRPr lang="en-GB" sz="1400" b="1" dirty="0"/>
          </a:p>
          <a:p>
            <a:pPr>
              <a:lnSpc>
                <a:spcPct val="120000"/>
              </a:lnSpc>
            </a:pPr>
            <a:r>
              <a:rPr lang="en-GB" sz="1400" b="1" dirty="0"/>
              <a:t>Range of tools </a:t>
            </a:r>
          </a:p>
          <a:p>
            <a:pPr marL="285750" indent="-285750">
              <a:lnSpc>
                <a:spcPct val="120000"/>
              </a:lnSpc>
              <a:buFontTx/>
              <a:buChar char="-"/>
            </a:pPr>
            <a:r>
              <a:rPr lang="en-GB" sz="1400" dirty="0"/>
              <a:t>Many tools designed to help you manage the server are already built.</a:t>
            </a:r>
          </a:p>
          <a:p>
            <a:pPr marL="285750" indent="-285750">
              <a:lnSpc>
                <a:spcPct val="120000"/>
              </a:lnSpc>
              <a:buFontTx/>
              <a:buChar char="-"/>
            </a:pPr>
            <a:endParaRPr lang="en-GB" sz="1400" b="1" dirty="0"/>
          </a:p>
          <a:p>
            <a:pPr>
              <a:lnSpc>
                <a:spcPct val="120000"/>
              </a:lnSpc>
            </a:pPr>
            <a:endParaRPr lang="en-GB" sz="1400" dirty="0"/>
          </a:p>
        </p:txBody>
      </p:sp>
    </p:spTree>
    <p:extLst>
      <p:ext uri="{BB962C8B-B14F-4D97-AF65-F5344CB8AC3E}">
        <p14:creationId xmlns:p14="http://schemas.microsoft.com/office/powerpoint/2010/main" val="238554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Tree>
    <p:extLst>
      <p:ext uri="{BB962C8B-B14F-4D97-AF65-F5344CB8AC3E}">
        <p14:creationId xmlns:p14="http://schemas.microsoft.com/office/powerpoint/2010/main" val="387829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3.8, 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5541197"/>
          </a:xfrm>
          <a:prstGeom prst="rect">
            <a:avLst/>
          </a:prstGeom>
          <a:noFill/>
        </p:spPr>
        <p:txBody>
          <a:bodyPr wrap="square" rtlCol="0">
            <a:spAutoFit/>
          </a:bodyPr>
          <a:lstStyle/>
          <a:p>
            <a:pPr>
              <a:lnSpc>
                <a:spcPct val="120000"/>
              </a:lnSpc>
            </a:pPr>
            <a:r>
              <a:rPr lang="en-GB" sz="1600" b="1" dirty="0"/>
              <a:t>Cloud Models</a:t>
            </a:r>
          </a:p>
          <a:p>
            <a:pPr>
              <a:lnSpc>
                <a:spcPct val="120000"/>
              </a:lnSpc>
            </a:pPr>
            <a:r>
              <a:rPr lang="en-GB" sz="1400" dirty="0"/>
              <a:t>All of these are ‘as a service’. The reason for this is that we don’t own the thing, we rent it and therefore it is a service. In IaaS we don’t own the virtual machine we provision we rent them. A great </a:t>
            </a:r>
            <a:r>
              <a:rPr lang="en-GB" sz="1400" dirty="0" err="1"/>
              <a:t>anaology</a:t>
            </a:r>
            <a:r>
              <a:rPr lang="en-GB" sz="1400" dirty="0"/>
              <a:t> is cooking at home versus going to a restaurant. Going to a restaurant could be described as CaaS (cooking as a service). We don’t have any </a:t>
            </a:r>
            <a:r>
              <a:rPr lang="en-GB" sz="1400" dirty="0" err="1"/>
              <a:t>CapEx</a:t>
            </a:r>
            <a:r>
              <a:rPr lang="en-GB" sz="1400" dirty="0"/>
              <a:t> (we don’t pay for the oven, the pots the pans etc.) we just pay the </a:t>
            </a:r>
            <a:r>
              <a:rPr lang="en-GB" sz="1400" dirty="0" err="1"/>
              <a:t>OpEx</a:t>
            </a:r>
            <a:r>
              <a:rPr lang="en-GB" sz="1400" dirty="0"/>
              <a:t>. We also have no control over the maintenance of the hardware (oven)</a:t>
            </a:r>
          </a:p>
          <a:p>
            <a:pPr>
              <a:lnSpc>
                <a:spcPct val="120000"/>
              </a:lnSpc>
            </a:pPr>
            <a:endParaRPr lang="en-GB" sz="1400" b="1" dirty="0"/>
          </a:p>
          <a:p>
            <a:pPr>
              <a:lnSpc>
                <a:spcPct val="120000"/>
              </a:lnSpc>
            </a:pPr>
            <a:r>
              <a:rPr lang="en-GB" sz="1400" b="1" dirty="0"/>
              <a:t>Infrastructure-as-a-Service (IaaS)</a:t>
            </a:r>
          </a:p>
          <a:p>
            <a:pPr marL="285750" indent="-285750">
              <a:lnSpc>
                <a:spcPct val="120000"/>
              </a:lnSpc>
              <a:buFontTx/>
              <a:buChar char="-"/>
            </a:pPr>
            <a:r>
              <a:rPr lang="en-GB" sz="1400" dirty="0"/>
              <a:t>Most basic foundational type of cloud model.</a:t>
            </a:r>
          </a:p>
          <a:p>
            <a:pPr marL="285750" indent="-285750">
              <a:lnSpc>
                <a:spcPct val="120000"/>
              </a:lnSpc>
              <a:buFontTx/>
              <a:buChar char="-"/>
            </a:pPr>
            <a:r>
              <a:rPr lang="en-GB" sz="1400" dirty="0"/>
              <a:t>This is where you’re receiving virtual machine. You basically take what you’re doing on your local machine and transfer that to the cloud. </a:t>
            </a:r>
          </a:p>
          <a:p>
            <a:pPr marL="285750" indent="-285750">
              <a:lnSpc>
                <a:spcPct val="120000"/>
              </a:lnSpc>
              <a:buFontTx/>
              <a:buChar char="-"/>
            </a:pPr>
            <a:r>
              <a:rPr lang="en-GB" sz="1400" dirty="0"/>
              <a:t>We need to configure IaaS, we need to select the CPU’s, RAM etc. Examples include VMs, Azure Storage, Load Balancer etc.</a:t>
            </a:r>
          </a:p>
          <a:p>
            <a:pPr>
              <a:lnSpc>
                <a:spcPct val="120000"/>
              </a:lnSpc>
            </a:pPr>
            <a:endParaRPr lang="en-GB" sz="1400" dirty="0"/>
          </a:p>
          <a:p>
            <a:pPr>
              <a:lnSpc>
                <a:spcPct val="120000"/>
              </a:lnSpc>
            </a:pPr>
            <a:r>
              <a:rPr lang="en-GB" sz="1400" b="1" dirty="0"/>
              <a:t>Platform-as-a-Service (PaaS)</a:t>
            </a:r>
          </a:p>
          <a:p>
            <a:pPr marL="285750" indent="-285750">
              <a:lnSpc>
                <a:spcPct val="120000"/>
              </a:lnSpc>
              <a:buFontTx/>
              <a:buChar char="-"/>
            </a:pPr>
            <a:r>
              <a:rPr lang="en-GB" sz="1400" dirty="0"/>
              <a:t>Next level of abstraction. Here you take you code, place it in a zip file, upload and the cloud will run it for you.</a:t>
            </a:r>
          </a:p>
          <a:p>
            <a:pPr marL="285750" indent="-285750">
              <a:lnSpc>
                <a:spcPct val="120000"/>
              </a:lnSpc>
              <a:buFontTx/>
              <a:buChar char="-"/>
            </a:pPr>
            <a:r>
              <a:rPr lang="en-GB" sz="1400" dirty="0"/>
              <a:t>You may need to select a tier, but you don’t have to manage the CPU’s the RAM etc. like you do when running a IaaS. </a:t>
            </a:r>
          </a:p>
          <a:p>
            <a:pPr marL="285750" indent="-285750">
              <a:lnSpc>
                <a:spcPct val="120000"/>
              </a:lnSpc>
              <a:buFontTx/>
              <a:buChar char="-"/>
            </a:pPr>
            <a:r>
              <a:rPr lang="en-GB" sz="1400" dirty="0"/>
              <a:t>An example is ‘App Services’, ‘Azure SQL Database’ or ‘Azure ML Studio’. Key here is that you need to build upon this platform with code for it to be useful.</a:t>
            </a:r>
          </a:p>
          <a:p>
            <a:pPr>
              <a:lnSpc>
                <a:spcPct val="120000"/>
              </a:lnSpc>
            </a:pPr>
            <a:endParaRPr lang="en-GB" sz="1400" dirty="0"/>
          </a:p>
          <a:p>
            <a:pPr>
              <a:lnSpc>
                <a:spcPct val="120000"/>
              </a:lnSpc>
            </a:pPr>
            <a:r>
              <a:rPr lang="en-GB" sz="1400" b="1" dirty="0"/>
              <a:t>Software-as-a-Service (SaaS)</a:t>
            </a:r>
          </a:p>
          <a:p>
            <a:pPr marL="285750" indent="-285750">
              <a:lnSpc>
                <a:spcPct val="120000"/>
              </a:lnSpc>
              <a:buFontTx/>
              <a:buChar char="-"/>
            </a:pPr>
            <a:r>
              <a:rPr lang="en-GB" sz="1400" dirty="0"/>
              <a:t>This is the next level of abstraction. An example of this is dropbox, google drive, Microsoft docs etc. Here we’re accessing a piece of ready made software on the cloud.</a:t>
            </a:r>
          </a:p>
          <a:p>
            <a:pPr marL="285750" indent="-285750">
              <a:lnSpc>
                <a:spcPct val="120000"/>
              </a:lnSpc>
              <a:buFontTx/>
              <a:buChar char="-"/>
            </a:pPr>
            <a:r>
              <a:rPr lang="en-GB" sz="1400" dirty="0"/>
              <a:t>Anything where you use a web browser to access a service is typically a SaaS service. </a:t>
            </a:r>
          </a:p>
          <a:p>
            <a:pPr marL="285750" indent="-285750">
              <a:lnSpc>
                <a:spcPct val="120000"/>
              </a:lnSpc>
              <a:buFontTx/>
              <a:buChar char="-"/>
            </a:pPr>
            <a:r>
              <a:rPr lang="en-GB" sz="1400" dirty="0"/>
              <a:t>It should be useful as a standalone product.</a:t>
            </a:r>
          </a:p>
        </p:txBody>
      </p:sp>
    </p:spTree>
    <p:extLst>
      <p:ext uri="{BB962C8B-B14F-4D97-AF65-F5344CB8AC3E}">
        <p14:creationId xmlns:p14="http://schemas.microsoft.com/office/powerpoint/2010/main" val="248738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3.8, 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95133" y="1204044"/>
            <a:ext cx="11501426" cy="368049"/>
          </a:xfrm>
          <a:prstGeom prst="rect">
            <a:avLst/>
          </a:prstGeom>
          <a:noFill/>
        </p:spPr>
        <p:txBody>
          <a:bodyPr wrap="square" rtlCol="0">
            <a:spAutoFit/>
          </a:bodyPr>
          <a:lstStyle/>
          <a:p>
            <a:pPr>
              <a:lnSpc>
                <a:spcPct val="120000"/>
              </a:lnSpc>
            </a:pPr>
            <a:r>
              <a:rPr lang="en-GB" sz="1600" b="1" dirty="0"/>
              <a:t>IaaS, PaaS and SaaS Shared Responsibility Model.</a:t>
            </a:r>
          </a:p>
        </p:txBody>
      </p:sp>
      <p:pic>
        <p:nvPicPr>
          <p:cNvPr id="1026" name="Picture 2" descr="Microsoft Azure Shared Responsibility Model">
            <a:extLst>
              <a:ext uri="{FF2B5EF4-FFF2-40B4-BE49-F238E27FC236}">
                <a16:creationId xmlns:a16="http://schemas.microsoft.com/office/drawing/2014/main" id="{CCE7BBAB-43D2-483C-A772-2B32D12BC9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967"/>
          <a:stretch/>
        </p:blipFill>
        <p:spPr bwMode="auto">
          <a:xfrm>
            <a:off x="390144" y="1762322"/>
            <a:ext cx="11411712" cy="477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75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3.10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2992807"/>
          </a:xfrm>
          <a:prstGeom prst="rect">
            <a:avLst/>
          </a:prstGeom>
          <a:noFill/>
        </p:spPr>
        <p:txBody>
          <a:bodyPr wrap="square" rtlCol="0">
            <a:spAutoFit/>
          </a:bodyPr>
          <a:lstStyle/>
          <a:p>
            <a:pPr>
              <a:lnSpc>
                <a:spcPct val="120000"/>
              </a:lnSpc>
            </a:pPr>
            <a:r>
              <a:rPr lang="en-GB" sz="1600" b="1" dirty="0"/>
              <a:t>Cloud Models</a:t>
            </a:r>
          </a:p>
          <a:p>
            <a:pPr>
              <a:lnSpc>
                <a:spcPct val="120000"/>
              </a:lnSpc>
            </a:pPr>
            <a:endParaRPr lang="en-GB" sz="1600" b="1" dirty="0"/>
          </a:p>
          <a:p>
            <a:pPr>
              <a:lnSpc>
                <a:spcPct val="120000"/>
              </a:lnSpc>
            </a:pPr>
            <a:r>
              <a:rPr lang="en-GB" sz="1400" b="1" dirty="0"/>
              <a:t>Serverless Model</a:t>
            </a:r>
          </a:p>
          <a:p>
            <a:pPr marL="285750" indent="-285750">
              <a:lnSpc>
                <a:spcPct val="120000"/>
              </a:lnSpc>
              <a:buFont typeface="Arial" panose="020B0604020202020204" pitchFamily="34" charset="0"/>
              <a:buChar char="•"/>
            </a:pPr>
            <a:r>
              <a:rPr lang="en-GB" sz="1400" dirty="0"/>
              <a:t>The most prominent other cloud model available out there is called the serverless model. It’s a little confusing, there are still servers, its just the user will never have to deal with them.</a:t>
            </a:r>
          </a:p>
          <a:p>
            <a:pPr marL="285750" indent="-285750">
              <a:lnSpc>
                <a:spcPct val="120000"/>
              </a:lnSpc>
              <a:buFont typeface="Arial" panose="020B0604020202020204" pitchFamily="34" charset="0"/>
              <a:buChar char="•"/>
            </a:pPr>
            <a:r>
              <a:rPr lang="en-GB" sz="1400" dirty="0"/>
              <a:t>Here we have even less control that PaaS. In PaaS we can at least select a performance tier and pay more for more or less. In serverless we do not even have access to this.</a:t>
            </a:r>
          </a:p>
          <a:p>
            <a:pPr marL="285750" indent="-285750">
              <a:lnSpc>
                <a:spcPct val="120000"/>
              </a:lnSpc>
              <a:buFont typeface="Arial" panose="020B0604020202020204" pitchFamily="34" charset="0"/>
              <a:buChar char="•"/>
            </a:pPr>
            <a:r>
              <a:rPr lang="en-GB" sz="1400" dirty="0"/>
              <a:t>In a serverless model, you give them the code and they will take responsibility for scaling. If traffic increases, they will handle adding more CPU. In PaaS we have control over this scaling, we may need to up the tier to pay for more performance. </a:t>
            </a:r>
          </a:p>
          <a:p>
            <a:pPr marL="285750" indent="-285750">
              <a:lnSpc>
                <a:spcPct val="120000"/>
              </a:lnSpc>
              <a:buFont typeface="Arial" panose="020B0604020202020204" pitchFamily="34" charset="0"/>
              <a:buChar char="•"/>
            </a:pPr>
            <a:r>
              <a:rPr lang="en-GB" sz="1400" dirty="0"/>
              <a:t>So with serverless we don’t even need to worry about choosing the right plan or tier. </a:t>
            </a:r>
          </a:p>
          <a:p>
            <a:pPr marL="285750" indent="-285750">
              <a:lnSpc>
                <a:spcPct val="120000"/>
              </a:lnSpc>
              <a:buFont typeface="Arial" panose="020B0604020202020204" pitchFamily="34" charset="0"/>
              <a:buChar char="•"/>
            </a:pPr>
            <a:r>
              <a:rPr lang="en-GB" sz="1400" dirty="0"/>
              <a:t>Serverless also means you might actually pay nothing. If you host a website and no one visits, then you wont pay anything. In PaaS you will be.</a:t>
            </a:r>
          </a:p>
        </p:txBody>
      </p:sp>
    </p:spTree>
    <p:extLst>
      <p:ext uri="{BB962C8B-B14F-4D97-AF65-F5344CB8AC3E}">
        <p14:creationId xmlns:p14="http://schemas.microsoft.com/office/powerpoint/2010/main" val="294950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3.11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5248232"/>
          </a:xfrm>
          <a:prstGeom prst="rect">
            <a:avLst/>
          </a:prstGeom>
          <a:noFill/>
        </p:spPr>
        <p:txBody>
          <a:bodyPr wrap="square" rtlCol="0">
            <a:spAutoFit/>
          </a:bodyPr>
          <a:lstStyle/>
          <a:p>
            <a:pPr>
              <a:lnSpc>
                <a:spcPct val="120000"/>
              </a:lnSpc>
            </a:pPr>
            <a:r>
              <a:rPr lang="en-GB" sz="1600" b="1" dirty="0"/>
              <a:t>Cloud Types</a:t>
            </a:r>
          </a:p>
          <a:p>
            <a:pPr>
              <a:lnSpc>
                <a:spcPct val="120000"/>
              </a:lnSpc>
            </a:pPr>
            <a:endParaRPr lang="en-GB" sz="1400" b="1" dirty="0"/>
          </a:p>
          <a:p>
            <a:pPr>
              <a:lnSpc>
                <a:spcPct val="120000"/>
              </a:lnSpc>
            </a:pPr>
            <a:r>
              <a:rPr lang="en-GB" sz="1400" b="1" dirty="0"/>
              <a:t>Public Cloud</a:t>
            </a:r>
          </a:p>
          <a:p>
            <a:pPr marL="285750" indent="-285750">
              <a:lnSpc>
                <a:spcPct val="120000"/>
              </a:lnSpc>
              <a:buFontTx/>
              <a:buChar char="-"/>
            </a:pPr>
            <a:r>
              <a:rPr lang="en-GB" sz="1400" dirty="0"/>
              <a:t>Basically if you have a credit card you can sign up for it.</a:t>
            </a:r>
          </a:p>
          <a:p>
            <a:pPr marL="285750" indent="-285750">
              <a:lnSpc>
                <a:spcPct val="120000"/>
              </a:lnSpc>
              <a:buFontTx/>
              <a:buChar char="-"/>
            </a:pPr>
            <a:r>
              <a:rPr lang="en-GB" sz="1400" dirty="0"/>
              <a:t>AWS, Azure, Google Cloud are all examples of public cloud providers.</a:t>
            </a:r>
          </a:p>
          <a:p>
            <a:pPr marL="285750" indent="-285750">
              <a:lnSpc>
                <a:spcPct val="120000"/>
              </a:lnSpc>
              <a:buFontTx/>
              <a:buChar char="-"/>
            </a:pPr>
            <a:endParaRPr lang="en-GB" sz="1400" dirty="0"/>
          </a:p>
          <a:p>
            <a:pPr>
              <a:lnSpc>
                <a:spcPct val="120000"/>
              </a:lnSpc>
            </a:pPr>
            <a:r>
              <a:rPr lang="en-GB" sz="1400" b="1" dirty="0"/>
              <a:t>Private Cloud</a:t>
            </a:r>
          </a:p>
          <a:p>
            <a:pPr marL="285750" indent="-285750">
              <a:lnSpc>
                <a:spcPct val="120000"/>
              </a:lnSpc>
              <a:buFontTx/>
              <a:buChar char="-"/>
            </a:pPr>
            <a:r>
              <a:rPr lang="en-GB" sz="1400" dirty="0"/>
              <a:t>Can setup a cloud environment with your own hardware. A large enterprise with their own data centre may want to do this. They may be running many applications all with varying demand from different parts of the business and a private cloud can offer much of the same benefits around scalability and elasticity that a public cloud offers.</a:t>
            </a:r>
          </a:p>
          <a:p>
            <a:pPr marL="285750" indent="-285750">
              <a:lnSpc>
                <a:spcPct val="120000"/>
              </a:lnSpc>
              <a:buFontTx/>
              <a:buChar char="-"/>
            </a:pPr>
            <a:r>
              <a:rPr lang="en-GB" sz="1400" dirty="0"/>
              <a:t>Often have to work with a company like IBM to help set this up.</a:t>
            </a:r>
          </a:p>
          <a:p>
            <a:pPr>
              <a:lnSpc>
                <a:spcPct val="120000"/>
              </a:lnSpc>
            </a:pPr>
            <a:endParaRPr lang="en-GB" sz="1400" dirty="0"/>
          </a:p>
          <a:p>
            <a:pPr>
              <a:lnSpc>
                <a:spcPct val="120000"/>
              </a:lnSpc>
            </a:pPr>
            <a:r>
              <a:rPr lang="en-GB" sz="1400" b="1" dirty="0"/>
              <a:t>Hybrid</a:t>
            </a:r>
          </a:p>
          <a:p>
            <a:pPr marL="285750" indent="-285750">
              <a:lnSpc>
                <a:spcPct val="120000"/>
              </a:lnSpc>
              <a:buFontTx/>
              <a:buChar char="-"/>
            </a:pPr>
            <a:r>
              <a:rPr lang="en-GB" sz="1400" dirty="0"/>
              <a:t>Microsoft is bigger on this than Google or Amazon.</a:t>
            </a:r>
          </a:p>
          <a:p>
            <a:pPr marL="285750" indent="-285750">
              <a:lnSpc>
                <a:spcPct val="120000"/>
              </a:lnSpc>
              <a:buFontTx/>
              <a:buChar char="-"/>
            </a:pPr>
            <a:r>
              <a:rPr lang="en-GB" sz="1400" dirty="0"/>
              <a:t>It’s a combination of public and private clouds. You could have agents installed on a local machine that allows you to connect to the public cloud. If I understand correctly you don’t even need a full private cloud, the private part can simply be your own </a:t>
            </a:r>
            <a:r>
              <a:rPr lang="en-GB" sz="1400" dirty="0" err="1"/>
              <a:t>manchine</a:t>
            </a:r>
            <a:r>
              <a:rPr lang="en-GB" sz="1400" dirty="0"/>
              <a:t>. </a:t>
            </a:r>
          </a:p>
          <a:p>
            <a:pPr marL="285750" indent="-285750">
              <a:lnSpc>
                <a:spcPct val="120000"/>
              </a:lnSpc>
              <a:buFontTx/>
              <a:buChar char="-"/>
            </a:pPr>
            <a:endParaRPr lang="en-GB" sz="1400" dirty="0"/>
          </a:p>
          <a:p>
            <a:pPr>
              <a:lnSpc>
                <a:spcPct val="120000"/>
              </a:lnSpc>
            </a:pPr>
            <a:endParaRPr lang="en-GB" sz="1400" dirty="0"/>
          </a:p>
          <a:p>
            <a:pPr marL="285750" indent="-285750">
              <a:lnSpc>
                <a:spcPct val="120000"/>
              </a:lnSpc>
              <a:buFontTx/>
              <a:buChar char="-"/>
            </a:pPr>
            <a:endParaRPr lang="en-GB" sz="1400" dirty="0"/>
          </a:p>
          <a:p>
            <a:pPr>
              <a:lnSpc>
                <a:spcPct val="120000"/>
              </a:lnSpc>
            </a:pPr>
            <a:endParaRPr lang="en-GB" sz="1200" dirty="0"/>
          </a:p>
        </p:txBody>
      </p:sp>
    </p:spTree>
    <p:extLst>
      <p:ext uri="{BB962C8B-B14F-4D97-AF65-F5344CB8AC3E}">
        <p14:creationId xmlns:p14="http://schemas.microsoft.com/office/powerpoint/2010/main" val="29503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Tree>
    <p:extLst>
      <p:ext uri="{BB962C8B-B14F-4D97-AF65-F5344CB8AC3E}">
        <p14:creationId xmlns:p14="http://schemas.microsoft.com/office/powerpoint/2010/main" val="2403884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3481</TotalTime>
  <Words>1332</Words>
  <Application>Microsoft Office PowerPoint</Application>
  <PresentationFormat>Widescreen</PresentationFormat>
  <Paragraphs>146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Haythornthwaite, Matt (Uxbridge)</cp:lastModifiedBy>
  <cp:revision>262</cp:revision>
  <dcterms:created xsi:type="dcterms:W3CDTF">2021-12-05T12:21:15Z</dcterms:created>
  <dcterms:modified xsi:type="dcterms:W3CDTF">2022-02-24T17:22:54Z</dcterms:modified>
</cp:coreProperties>
</file>