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7" r:id="rId4"/>
    <p:sldId id="26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4F28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15" autoAdjust="0"/>
    <p:restoredTop sz="94660"/>
  </p:normalViewPr>
  <p:slideViewPr>
    <p:cSldViewPr snapToGrid="0">
      <p:cViewPr varScale="1">
        <p:scale>
          <a:sx n="104" d="100"/>
          <a:sy n="104" d="100"/>
        </p:scale>
        <p:origin x="144" y="6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25D5-0A49-4F21-8F47-7CD3ED9962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A11F9C7-456C-4683-8173-6C0CD3B988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7B93188-CF57-46AA-872B-9B22DC88052D}"/>
              </a:ext>
            </a:extLst>
          </p:cNvPr>
          <p:cNvSpPr>
            <a:spLocks noGrp="1"/>
          </p:cNvSpPr>
          <p:nvPr>
            <p:ph type="dt" sz="half" idx="10"/>
          </p:nvPr>
        </p:nvSpPr>
        <p:spPr/>
        <p:txBody>
          <a:bodyPr/>
          <a:lstStyle/>
          <a:p>
            <a:fld id="{655AA731-BE5F-44DA-AAEA-300254B29F16}" type="datetimeFigureOut">
              <a:rPr lang="en-GB" smtClean="0"/>
              <a:t>11/01/2022</a:t>
            </a:fld>
            <a:endParaRPr lang="en-GB"/>
          </a:p>
        </p:txBody>
      </p:sp>
      <p:sp>
        <p:nvSpPr>
          <p:cNvPr id="5" name="Footer Placeholder 4">
            <a:extLst>
              <a:ext uri="{FF2B5EF4-FFF2-40B4-BE49-F238E27FC236}">
                <a16:creationId xmlns:a16="http://schemas.microsoft.com/office/drawing/2014/main" id="{A44D696A-CC92-43E4-A1AB-94F65AB0AC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F9DFA9-9D24-44B0-B720-0A323E1665A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45968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9852-4A1F-4534-A26C-07DAF152C7F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56D4250-E39F-4B4F-9DE9-E34B83DE01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274809-53F4-4795-A1AA-DF31B42F1AC4}"/>
              </a:ext>
            </a:extLst>
          </p:cNvPr>
          <p:cNvSpPr>
            <a:spLocks noGrp="1"/>
          </p:cNvSpPr>
          <p:nvPr>
            <p:ph type="dt" sz="half" idx="10"/>
          </p:nvPr>
        </p:nvSpPr>
        <p:spPr/>
        <p:txBody>
          <a:bodyPr/>
          <a:lstStyle/>
          <a:p>
            <a:fld id="{655AA731-BE5F-44DA-AAEA-300254B29F16}" type="datetimeFigureOut">
              <a:rPr lang="en-GB" smtClean="0"/>
              <a:t>11/01/2022</a:t>
            </a:fld>
            <a:endParaRPr lang="en-GB"/>
          </a:p>
        </p:txBody>
      </p:sp>
      <p:sp>
        <p:nvSpPr>
          <p:cNvPr id="5" name="Footer Placeholder 4">
            <a:extLst>
              <a:ext uri="{FF2B5EF4-FFF2-40B4-BE49-F238E27FC236}">
                <a16:creationId xmlns:a16="http://schemas.microsoft.com/office/drawing/2014/main" id="{65FFA38D-12A2-42A6-993F-C6A5EEF190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C0BB32-EDDE-444A-9B25-5BE7FBAFE7D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079408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A5C9E-9D2C-4790-8FCF-88B68CE948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A3D2EA-E858-4A0F-B927-0424563B4F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7E80BC-E023-4400-A601-FEC4AE3305B8}"/>
              </a:ext>
            </a:extLst>
          </p:cNvPr>
          <p:cNvSpPr>
            <a:spLocks noGrp="1"/>
          </p:cNvSpPr>
          <p:nvPr>
            <p:ph type="dt" sz="half" idx="10"/>
          </p:nvPr>
        </p:nvSpPr>
        <p:spPr/>
        <p:txBody>
          <a:bodyPr/>
          <a:lstStyle/>
          <a:p>
            <a:fld id="{655AA731-BE5F-44DA-AAEA-300254B29F16}" type="datetimeFigureOut">
              <a:rPr lang="en-GB" smtClean="0"/>
              <a:t>11/01/2022</a:t>
            </a:fld>
            <a:endParaRPr lang="en-GB"/>
          </a:p>
        </p:txBody>
      </p:sp>
      <p:sp>
        <p:nvSpPr>
          <p:cNvPr id="5" name="Footer Placeholder 4">
            <a:extLst>
              <a:ext uri="{FF2B5EF4-FFF2-40B4-BE49-F238E27FC236}">
                <a16:creationId xmlns:a16="http://schemas.microsoft.com/office/drawing/2014/main" id="{5C1F523C-248B-4AA1-958A-9202E522F6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85408B-ADCB-4468-A71C-8DF409A3E71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41538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BF13-2AE5-41DF-9990-C746F2C380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0B7556A-CC17-4966-9B0E-1D9B4D05AC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98219E-C487-43F0-B92D-EE52B180E052}"/>
              </a:ext>
            </a:extLst>
          </p:cNvPr>
          <p:cNvSpPr>
            <a:spLocks noGrp="1"/>
          </p:cNvSpPr>
          <p:nvPr>
            <p:ph type="dt" sz="half" idx="10"/>
          </p:nvPr>
        </p:nvSpPr>
        <p:spPr/>
        <p:txBody>
          <a:bodyPr/>
          <a:lstStyle/>
          <a:p>
            <a:fld id="{655AA731-BE5F-44DA-AAEA-300254B29F16}" type="datetimeFigureOut">
              <a:rPr lang="en-GB" smtClean="0"/>
              <a:t>11/01/2022</a:t>
            </a:fld>
            <a:endParaRPr lang="en-GB"/>
          </a:p>
        </p:txBody>
      </p:sp>
      <p:sp>
        <p:nvSpPr>
          <p:cNvPr id="5" name="Footer Placeholder 4">
            <a:extLst>
              <a:ext uri="{FF2B5EF4-FFF2-40B4-BE49-F238E27FC236}">
                <a16:creationId xmlns:a16="http://schemas.microsoft.com/office/drawing/2014/main" id="{9527976D-8EC4-49A5-96E6-B2981505A0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74721B-47EE-4192-ADEB-CDA1E47C355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25402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21133-3756-481E-B71A-B0A44EB5F8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1F674F9-C281-48FD-ADED-240B0022D4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5080EF-97C4-4A47-B7F4-5799E361BE53}"/>
              </a:ext>
            </a:extLst>
          </p:cNvPr>
          <p:cNvSpPr>
            <a:spLocks noGrp="1"/>
          </p:cNvSpPr>
          <p:nvPr>
            <p:ph type="dt" sz="half" idx="10"/>
          </p:nvPr>
        </p:nvSpPr>
        <p:spPr/>
        <p:txBody>
          <a:bodyPr/>
          <a:lstStyle/>
          <a:p>
            <a:fld id="{655AA731-BE5F-44DA-AAEA-300254B29F16}" type="datetimeFigureOut">
              <a:rPr lang="en-GB" smtClean="0"/>
              <a:t>11/01/2022</a:t>
            </a:fld>
            <a:endParaRPr lang="en-GB"/>
          </a:p>
        </p:txBody>
      </p:sp>
      <p:sp>
        <p:nvSpPr>
          <p:cNvPr id="5" name="Footer Placeholder 4">
            <a:extLst>
              <a:ext uri="{FF2B5EF4-FFF2-40B4-BE49-F238E27FC236}">
                <a16:creationId xmlns:a16="http://schemas.microsoft.com/office/drawing/2014/main" id="{8593576A-0C98-4197-B552-5A1FD9EEC3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6C5722-7FCC-47CE-B040-FA5B6FB0545B}"/>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260092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E3BD-F001-4EB7-91F7-0F90ED44390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9984ED-96E7-4038-90A1-5DB59CB437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D563563-8253-4166-850E-B973667E4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6BA34BA-6711-45B7-B2DF-9E511CC031D4}"/>
              </a:ext>
            </a:extLst>
          </p:cNvPr>
          <p:cNvSpPr>
            <a:spLocks noGrp="1"/>
          </p:cNvSpPr>
          <p:nvPr>
            <p:ph type="dt" sz="half" idx="10"/>
          </p:nvPr>
        </p:nvSpPr>
        <p:spPr/>
        <p:txBody>
          <a:bodyPr/>
          <a:lstStyle/>
          <a:p>
            <a:fld id="{655AA731-BE5F-44DA-AAEA-300254B29F16}" type="datetimeFigureOut">
              <a:rPr lang="en-GB" smtClean="0"/>
              <a:t>11/01/2022</a:t>
            </a:fld>
            <a:endParaRPr lang="en-GB"/>
          </a:p>
        </p:txBody>
      </p:sp>
      <p:sp>
        <p:nvSpPr>
          <p:cNvPr id="6" name="Footer Placeholder 5">
            <a:extLst>
              <a:ext uri="{FF2B5EF4-FFF2-40B4-BE49-F238E27FC236}">
                <a16:creationId xmlns:a16="http://schemas.microsoft.com/office/drawing/2014/main" id="{996682FF-D043-4CD9-85DD-06DCDA02CB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80D064-369A-4B84-A4B6-7B0AB4CA141D}"/>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45575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6D76-8132-4A6D-B398-827B951DA2A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93001B0-38E9-45D6-93E2-9922A8CE87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ACAE58-15CC-4FB4-9CFC-5B66F2D04E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9CEEA97-A779-46D4-B939-DB05AD0CA0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B13A1-5AAE-4F72-AC8F-49CC43F43B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AC9284-4133-40B9-BA1A-DE000772B26B}"/>
              </a:ext>
            </a:extLst>
          </p:cNvPr>
          <p:cNvSpPr>
            <a:spLocks noGrp="1"/>
          </p:cNvSpPr>
          <p:nvPr>
            <p:ph type="dt" sz="half" idx="10"/>
          </p:nvPr>
        </p:nvSpPr>
        <p:spPr/>
        <p:txBody>
          <a:bodyPr/>
          <a:lstStyle/>
          <a:p>
            <a:fld id="{655AA731-BE5F-44DA-AAEA-300254B29F16}" type="datetimeFigureOut">
              <a:rPr lang="en-GB" smtClean="0"/>
              <a:t>11/01/2022</a:t>
            </a:fld>
            <a:endParaRPr lang="en-GB"/>
          </a:p>
        </p:txBody>
      </p:sp>
      <p:sp>
        <p:nvSpPr>
          <p:cNvPr id="8" name="Footer Placeholder 7">
            <a:extLst>
              <a:ext uri="{FF2B5EF4-FFF2-40B4-BE49-F238E27FC236}">
                <a16:creationId xmlns:a16="http://schemas.microsoft.com/office/drawing/2014/main" id="{AA73DE33-3BB9-4E73-8BDA-7CB9152D53E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DB3FA04-A010-46E5-BB3B-48730296E0C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95790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60232-DCE2-4776-9B8B-9FADEA174CB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896787-E84C-48C3-AF04-F94EF2D019C7}"/>
              </a:ext>
            </a:extLst>
          </p:cNvPr>
          <p:cNvSpPr>
            <a:spLocks noGrp="1"/>
          </p:cNvSpPr>
          <p:nvPr>
            <p:ph type="dt" sz="half" idx="10"/>
          </p:nvPr>
        </p:nvSpPr>
        <p:spPr/>
        <p:txBody>
          <a:bodyPr/>
          <a:lstStyle/>
          <a:p>
            <a:fld id="{655AA731-BE5F-44DA-AAEA-300254B29F16}" type="datetimeFigureOut">
              <a:rPr lang="en-GB" smtClean="0"/>
              <a:t>11/01/2022</a:t>
            </a:fld>
            <a:endParaRPr lang="en-GB"/>
          </a:p>
        </p:txBody>
      </p:sp>
      <p:sp>
        <p:nvSpPr>
          <p:cNvPr id="4" name="Footer Placeholder 3">
            <a:extLst>
              <a:ext uri="{FF2B5EF4-FFF2-40B4-BE49-F238E27FC236}">
                <a16:creationId xmlns:a16="http://schemas.microsoft.com/office/drawing/2014/main" id="{E68DD866-152C-4F9F-92DE-94061173BF9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7DB93CF-8038-45E0-BD85-9120EE9C3C2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995129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B5F380-1FF9-430D-98B7-D2917D30C452}"/>
              </a:ext>
            </a:extLst>
          </p:cNvPr>
          <p:cNvSpPr>
            <a:spLocks noGrp="1"/>
          </p:cNvSpPr>
          <p:nvPr>
            <p:ph type="dt" sz="half" idx="10"/>
          </p:nvPr>
        </p:nvSpPr>
        <p:spPr/>
        <p:txBody>
          <a:bodyPr/>
          <a:lstStyle/>
          <a:p>
            <a:fld id="{655AA731-BE5F-44DA-AAEA-300254B29F16}" type="datetimeFigureOut">
              <a:rPr lang="en-GB" smtClean="0"/>
              <a:t>11/01/2022</a:t>
            </a:fld>
            <a:endParaRPr lang="en-GB"/>
          </a:p>
        </p:txBody>
      </p:sp>
      <p:sp>
        <p:nvSpPr>
          <p:cNvPr id="3" name="Footer Placeholder 2">
            <a:extLst>
              <a:ext uri="{FF2B5EF4-FFF2-40B4-BE49-F238E27FC236}">
                <a16:creationId xmlns:a16="http://schemas.microsoft.com/office/drawing/2014/main" id="{3A8A85EA-98A4-496F-9F56-144CAA5C201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61BE35B-8471-4048-8328-6ADB1FA1AD7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58924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C86C-5EAA-4625-8BB6-9EE0CA0A2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C9C4B20-438E-4483-BFB7-8AC7879A6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EE02787-3E38-4BB8-B724-DB95548D5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60DDD5-FC28-4304-9812-2FC3FC7633D4}"/>
              </a:ext>
            </a:extLst>
          </p:cNvPr>
          <p:cNvSpPr>
            <a:spLocks noGrp="1"/>
          </p:cNvSpPr>
          <p:nvPr>
            <p:ph type="dt" sz="half" idx="10"/>
          </p:nvPr>
        </p:nvSpPr>
        <p:spPr/>
        <p:txBody>
          <a:bodyPr/>
          <a:lstStyle/>
          <a:p>
            <a:fld id="{655AA731-BE5F-44DA-AAEA-300254B29F16}" type="datetimeFigureOut">
              <a:rPr lang="en-GB" smtClean="0"/>
              <a:t>11/01/2022</a:t>
            </a:fld>
            <a:endParaRPr lang="en-GB"/>
          </a:p>
        </p:txBody>
      </p:sp>
      <p:sp>
        <p:nvSpPr>
          <p:cNvPr id="6" name="Footer Placeholder 5">
            <a:extLst>
              <a:ext uri="{FF2B5EF4-FFF2-40B4-BE49-F238E27FC236}">
                <a16:creationId xmlns:a16="http://schemas.microsoft.com/office/drawing/2014/main" id="{EDE0E43A-39E4-423C-8C5A-74A6EEE4FB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0AE7BE-9122-44FD-8840-D6D9ED074CE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835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A7A2-1194-44B2-A24D-309B69530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2055119-F4AB-4C8B-B4A5-1D815CC855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940740-3523-42C7-9B50-C5167DB44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C0CEA-C7D7-4B0E-87C1-1180B68D805C}"/>
              </a:ext>
            </a:extLst>
          </p:cNvPr>
          <p:cNvSpPr>
            <a:spLocks noGrp="1"/>
          </p:cNvSpPr>
          <p:nvPr>
            <p:ph type="dt" sz="half" idx="10"/>
          </p:nvPr>
        </p:nvSpPr>
        <p:spPr/>
        <p:txBody>
          <a:bodyPr/>
          <a:lstStyle/>
          <a:p>
            <a:fld id="{655AA731-BE5F-44DA-AAEA-300254B29F16}" type="datetimeFigureOut">
              <a:rPr lang="en-GB" smtClean="0"/>
              <a:t>11/01/2022</a:t>
            </a:fld>
            <a:endParaRPr lang="en-GB"/>
          </a:p>
        </p:txBody>
      </p:sp>
      <p:sp>
        <p:nvSpPr>
          <p:cNvPr id="6" name="Footer Placeholder 5">
            <a:extLst>
              <a:ext uri="{FF2B5EF4-FFF2-40B4-BE49-F238E27FC236}">
                <a16:creationId xmlns:a16="http://schemas.microsoft.com/office/drawing/2014/main" id="{5BE40D92-F412-43E0-AA64-961BC645FB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38A016-D7F3-4D38-8E7E-08B1AD157B5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149250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D99167-3E93-4CF9-B3B8-18253605E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C3474D-735D-4086-A981-EABD7F7CBA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AB44C2-0112-4FBB-8FC0-0E76B6545F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AA731-BE5F-44DA-AAEA-300254B29F16}" type="datetimeFigureOut">
              <a:rPr lang="en-GB" smtClean="0"/>
              <a:t>11/01/2022</a:t>
            </a:fld>
            <a:endParaRPr lang="en-GB"/>
          </a:p>
        </p:txBody>
      </p:sp>
      <p:sp>
        <p:nvSpPr>
          <p:cNvPr id="5" name="Footer Placeholder 4">
            <a:extLst>
              <a:ext uri="{FF2B5EF4-FFF2-40B4-BE49-F238E27FC236}">
                <a16:creationId xmlns:a16="http://schemas.microsoft.com/office/drawing/2014/main" id="{CDFE1CD1-DE38-4370-8C53-AA09D8B81E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628084C-535D-495E-B6E2-A713923602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AF2BE-868A-41E0-B759-D77373C50BED}" type="slidenum">
              <a:rPr lang="en-GB" smtClean="0"/>
              <a:t>‹#›</a:t>
            </a:fld>
            <a:endParaRPr lang="en-GB"/>
          </a:p>
        </p:txBody>
      </p:sp>
    </p:spTree>
    <p:extLst>
      <p:ext uri="{BB962C8B-B14F-4D97-AF65-F5344CB8AC3E}">
        <p14:creationId xmlns:p14="http://schemas.microsoft.com/office/powerpoint/2010/main" val="741335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exactdata.net/data-blog/databases-vs-database-management-system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hat is SQL? - Tech Monitor">
            <a:extLst>
              <a:ext uri="{FF2B5EF4-FFF2-40B4-BE49-F238E27FC236}">
                <a16:creationId xmlns:a16="http://schemas.microsoft.com/office/drawing/2014/main" id="{6B52F4A0-16E8-43E9-BF09-6D67DF948D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48" r="27610"/>
          <a:stretch/>
        </p:blipFill>
        <p:spPr bwMode="auto">
          <a:xfrm>
            <a:off x="136857" y="84112"/>
            <a:ext cx="689376" cy="78266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Complete SQL and Database Bootcamp: Zero to Mastery</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2</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History and Story of Data</a:t>
            </a:r>
          </a:p>
        </p:txBody>
      </p:sp>
    </p:spTree>
    <p:extLst>
      <p:ext uri="{BB962C8B-B14F-4D97-AF65-F5344CB8AC3E}">
        <p14:creationId xmlns:p14="http://schemas.microsoft.com/office/powerpoint/2010/main" val="1581563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hat is SQL? - Tech Monitor">
            <a:extLst>
              <a:ext uri="{FF2B5EF4-FFF2-40B4-BE49-F238E27FC236}">
                <a16:creationId xmlns:a16="http://schemas.microsoft.com/office/drawing/2014/main" id="{6B52F4A0-16E8-43E9-BF09-6D67DF948D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48" r="27610"/>
          <a:stretch/>
        </p:blipFill>
        <p:spPr bwMode="auto">
          <a:xfrm>
            <a:off x="136857" y="84112"/>
            <a:ext cx="689376" cy="78266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Complete SQL and Database Bootcamp: Zero to Mastery</a:t>
            </a:r>
          </a:p>
        </p:txBody>
      </p:sp>
      <p:sp>
        <p:nvSpPr>
          <p:cNvPr id="8" name="TextBox 7">
            <a:extLst>
              <a:ext uri="{FF2B5EF4-FFF2-40B4-BE49-F238E27FC236}">
                <a16:creationId xmlns:a16="http://schemas.microsoft.com/office/drawing/2014/main" id="{C61B684E-FDA7-4625-9CC3-79C17CC59ED7}"/>
              </a:ext>
            </a:extLst>
          </p:cNvPr>
          <p:cNvSpPr txBox="1"/>
          <p:nvPr/>
        </p:nvSpPr>
        <p:spPr>
          <a:xfrm>
            <a:off x="246888" y="2479578"/>
            <a:ext cx="1157630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sz="3200" dirty="0">
                <a:solidFill>
                  <a:prstClr val="black"/>
                </a:solidFill>
                <a:latin typeface="Calibri" panose="020F0502020204030204"/>
              </a:rPr>
              <a:t>8</a:t>
            </a:r>
            <a:endPar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Solving the Mystery</a:t>
            </a:r>
          </a:p>
        </p:txBody>
      </p:sp>
    </p:spTree>
    <p:extLst>
      <p:ext uri="{BB962C8B-B14F-4D97-AF65-F5344CB8AC3E}">
        <p14:creationId xmlns:p14="http://schemas.microsoft.com/office/powerpoint/2010/main" val="1279348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hat is SQL? - Tech Monitor">
            <a:extLst>
              <a:ext uri="{FF2B5EF4-FFF2-40B4-BE49-F238E27FC236}">
                <a16:creationId xmlns:a16="http://schemas.microsoft.com/office/drawing/2014/main" id="{6B52F4A0-16E8-43E9-BF09-6D67DF948D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48" r="27610"/>
          <a:stretch/>
        </p:blipFill>
        <p:spPr bwMode="auto">
          <a:xfrm>
            <a:off x="136857" y="84112"/>
            <a:ext cx="689376" cy="78266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Complete SQL and Database Bootcamp: Zero to Mastery</a:t>
            </a:r>
          </a:p>
        </p:txBody>
      </p:sp>
      <p:sp>
        <p:nvSpPr>
          <p:cNvPr id="8" name="TextBox 7">
            <a:extLst>
              <a:ext uri="{FF2B5EF4-FFF2-40B4-BE49-F238E27FC236}">
                <a16:creationId xmlns:a16="http://schemas.microsoft.com/office/drawing/2014/main" id="{C61B684E-FDA7-4625-9CC3-79C17CC59ED7}"/>
              </a:ext>
            </a:extLst>
          </p:cNvPr>
          <p:cNvSpPr txBox="1"/>
          <p:nvPr/>
        </p:nvSpPr>
        <p:spPr>
          <a:xfrm>
            <a:off x="246888" y="2479578"/>
            <a:ext cx="1157630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sz="3200" dirty="0">
                <a:solidFill>
                  <a:prstClr val="black"/>
                </a:solidFill>
                <a:latin typeface="Calibri" panose="020F0502020204030204"/>
              </a:rPr>
              <a:t>9</a:t>
            </a:r>
            <a:endPar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Database Design</a:t>
            </a:r>
          </a:p>
        </p:txBody>
      </p:sp>
    </p:spTree>
    <p:extLst>
      <p:ext uri="{BB962C8B-B14F-4D97-AF65-F5344CB8AC3E}">
        <p14:creationId xmlns:p14="http://schemas.microsoft.com/office/powerpoint/2010/main" val="1487826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hat is SQL? - Tech Monitor">
            <a:extLst>
              <a:ext uri="{FF2B5EF4-FFF2-40B4-BE49-F238E27FC236}">
                <a16:creationId xmlns:a16="http://schemas.microsoft.com/office/drawing/2014/main" id="{6B52F4A0-16E8-43E9-BF09-6D67DF948D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48" r="27610"/>
          <a:stretch/>
        </p:blipFill>
        <p:spPr bwMode="auto">
          <a:xfrm>
            <a:off x="136857" y="84112"/>
            <a:ext cx="689376" cy="78266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Complete SQL and Database Bootcamp: Zero to Mastery</a:t>
            </a:r>
          </a:p>
        </p:txBody>
      </p:sp>
      <p:sp>
        <p:nvSpPr>
          <p:cNvPr id="8" name="TextBox 7">
            <a:extLst>
              <a:ext uri="{FF2B5EF4-FFF2-40B4-BE49-F238E27FC236}">
                <a16:creationId xmlns:a16="http://schemas.microsoft.com/office/drawing/2014/main" id="{C61B684E-FDA7-4625-9CC3-79C17CC59ED7}"/>
              </a:ext>
            </a:extLst>
          </p:cNvPr>
          <p:cNvSpPr txBox="1"/>
          <p:nvPr/>
        </p:nvSpPr>
        <p:spPr>
          <a:xfrm>
            <a:off x="246888" y="2479578"/>
            <a:ext cx="1157630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10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Database Landscape, Performance and Security</a:t>
            </a:r>
          </a:p>
        </p:txBody>
      </p:sp>
    </p:spTree>
    <p:extLst>
      <p:ext uri="{BB962C8B-B14F-4D97-AF65-F5344CB8AC3E}">
        <p14:creationId xmlns:p14="http://schemas.microsoft.com/office/powerpoint/2010/main" val="4281932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hat is SQL? - Tech Monitor">
            <a:extLst>
              <a:ext uri="{FF2B5EF4-FFF2-40B4-BE49-F238E27FC236}">
                <a16:creationId xmlns:a16="http://schemas.microsoft.com/office/drawing/2014/main" id="{6B52F4A0-16E8-43E9-BF09-6D67DF948D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48" r="27610"/>
          <a:stretch/>
        </p:blipFill>
        <p:spPr bwMode="auto">
          <a:xfrm>
            <a:off x="136857" y="84112"/>
            <a:ext cx="689376" cy="782667"/>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Complete SQL and Database Bootcamp: Zero to Mastery</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History &amp; Story of Data</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2.6, 2.7, 2.8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11/01/22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sp>
        <p:nvSpPr>
          <p:cNvPr id="19" name="Rectangle 18">
            <a:extLst>
              <a:ext uri="{FF2B5EF4-FFF2-40B4-BE49-F238E27FC236}">
                <a16:creationId xmlns:a16="http://schemas.microsoft.com/office/drawing/2014/main" id="{ED545263-4F3E-40B3-B602-E17FBC18342A}"/>
              </a:ext>
            </a:extLst>
          </p:cNvPr>
          <p:cNvSpPr/>
          <p:nvPr/>
        </p:nvSpPr>
        <p:spPr>
          <a:xfrm>
            <a:off x="269475" y="1074404"/>
            <a:ext cx="11783981" cy="56027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 database is a logically modeled cluster of information [data] that is typically stored on a computer or other type of hardware that is easily accessible in various ways.</a:t>
            </a: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 database management system is a computer program or other piece of software that allows one to access, interact with, and manipulate a database.</a:t>
            </a: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lang="en-GB" sz="1600" b="1" dirty="0">
                <a:solidFill>
                  <a:prstClr val="black"/>
                </a:solidFill>
                <a:latin typeface="Calibri" panose="020F0502020204030204"/>
              </a:rPr>
              <a:t>Terms</a:t>
            </a:r>
          </a:p>
          <a:p>
            <a:pPr marL="0" marR="0" lvl="0" indent="0" algn="l" defTabSz="914400" rtl="0" eaLnBrk="1" fontAlgn="auto" latinLnBrk="0" hangingPunct="1">
              <a:lnSpc>
                <a:spcPct val="120000"/>
              </a:lnSpc>
              <a:spcBef>
                <a:spcPts val="0"/>
              </a:spcBef>
              <a:spcAft>
                <a:spcPts val="0"/>
              </a:spcAft>
              <a:buClrTx/>
              <a:buSzTx/>
              <a:buFontTx/>
              <a:buNone/>
              <a:tabLst/>
              <a:defRPr/>
            </a:pPr>
            <a:endParaRPr lang="en-GB" sz="1600" b="1" dirty="0">
              <a:solidFill>
                <a:prstClr val="black"/>
              </a:solidFill>
              <a:latin typeface="Calibri" panose="020F0502020204030204"/>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600" b="0" i="0" u="sng" strike="noStrike" kern="1200" cap="none" spc="0" normalizeH="0" baseline="0" noProof="0" dirty="0">
                <a:ln>
                  <a:noFill/>
                </a:ln>
                <a:solidFill>
                  <a:prstClr val="black"/>
                </a:solidFill>
                <a:effectLst/>
                <a:uLnTx/>
                <a:uFillTx/>
                <a:latin typeface="Calibri" panose="020F0502020204030204"/>
                <a:ea typeface="+mn-ea"/>
                <a:cs typeface="+mn-cs"/>
              </a:rPr>
              <a:t>DBMS</a:t>
            </a: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en-GB" sz="1600" dirty="0">
                <a:solidFill>
                  <a:prstClr val="black"/>
                </a:solidFill>
                <a:latin typeface="Calibri" panose="020F0502020204030204"/>
              </a:rPr>
              <a:t>database management system – it’s a computer program or piece of software used to manage a database, it receives instruction from a user and performs an action on a database.</a:t>
            </a:r>
          </a:p>
          <a:p>
            <a:pPr marL="0" marR="0" lvl="0" indent="0" algn="l" defTabSz="914400" rtl="0" eaLnBrk="1" fontAlgn="auto" latinLnBrk="0" hangingPunct="1">
              <a:lnSpc>
                <a:spcPct val="120000"/>
              </a:lnSpc>
              <a:spcBef>
                <a:spcPts val="0"/>
              </a:spcBef>
              <a:spcAft>
                <a:spcPts val="0"/>
              </a:spcAft>
              <a:buClrTx/>
              <a:buSzTx/>
              <a:buFontTx/>
              <a:buNone/>
              <a:tabLst/>
              <a:defRPr/>
            </a:pPr>
            <a:endParaRPr lang="en-GB" sz="1600" dirty="0">
              <a:solidFill>
                <a:prstClr val="black"/>
              </a:solidFill>
              <a:latin typeface="Calibri" panose="020F0502020204030204"/>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600" b="0" i="0" u="sng" strike="noStrike" kern="1200" cap="none" spc="0" normalizeH="0" baseline="0" noProof="0" dirty="0">
                <a:ln>
                  <a:noFill/>
                </a:ln>
                <a:solidFill>
                  <a:prstClr val="black"/>
                </a:solidFill>
                <a:effectLst/>
                <a:uLnTx/>
                <a:uFillTx/>
                <a:latin typeface="Calibri" panose="020F0502020204030204"/>
                <a:ea typeface="+mn-ea"/>
                <a:cs typeface="+mn-cs"/>
              </a:rPr>
              <a:t>RDBMS</a:t>
            </a: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 relational database management system – it’s a DBMS but on a relational database, which is the most common and popular type of database. </a:t>
            </a:r>
            <a:r>
              <a:rPr lang="en-US" sz="1600" dirty="0">
                <a:solidFill>
                  <a:prstClr val="black"/>
                </a:solidFill>
                <a:latin typeface="Calibri" panose="020F0502020204030204"/>
              </a:rPr>
              <a:t>RDBMS's include the Amazon RDS, Oracle, and MySQL, PostgreSQL which all utilize Structured Query Language (SQL) to manipulate the different databases they interact with.</a:t>
            </a:r>
            <a:endParaRPr lang="en-GB" sz="1600" dirty="0">
              <a:solidFill>
                <a:prstClr val="black"/>
              </a:solidFill>
              <a:latin typeface="Calibri" panose="020F0502020204030204"/>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lang="en-GB" sz="1600" u="sng" dirty="0">
                <a:solidFill>
                  <a:prstClr val="black"/>
                </a:solidFill>
                <a:latin typeface="Calibri" panose="020F0502020204030204"/>
              </a:rPr>
              <a:t>SQL</a:t>
            </a:r>
            <a:r>
              <a:rPr lang="en-GB" sz="1600" dirty="0">
                <a:solidFill>
                  <a:prstClr val="black"/>
                </a:solidFill>
                <a:latin typeface="Calibri" panose="020F0502020204030204"/>
              </a:rPr>
              <a:t>: structured query language, it’s a way for us to interact with a database management system. The beauty is it works and can interact with a lot of databases. </a:t>
            </a: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3F1D5853-FAF7-4994-BA21-41A6B7C1B6F9}"/>
              </a:ext>
            </a:extLst>
          </p:cNvPr>
          <p:cNvSpPr txBox="1"/>
          <p:nvPr/>
        </p:nvSpPr>
        <p:spPr>
          <a:xfrm>
            <a:off x="269475" y="6427113"/>
            <a:ext cx="6094476" cy="461665"/>
          </a:xfrm>
          <a:prstGeom prst="rect">
            <a:avLst/>
          </a:prstGeom>
          <a:noFill/>
        </p:spPr>
        <p:txBody>
          <a:bodyPr wrap="square">
            <a:spAutoFit/>
          </a:bodyPr>
          <a:lstStyle/>
          <a:p>
            <a:r>
              <a:rPr lang="en-GB" sz="1200" i="1" dirty="0">
                <a:hlinkClick r:id="rId3"/>
              </a:rPr>
              <a:t>https://www.exactdata.net/data-blog/databases-vs-database-management-systems</a:t>
            </a:r>
            <a:endParaRPr lang="en-GB" sz="1200" i="1" dirty="0"/>
          </a:p>
          <a:p>
            <a:endParaRPr lang="en-GB" sz="1200" i="1" dirty="0"/>
          </a:p>
        </p:txBody>
      </p:sp>
    </p:spTree>
    <p:extLst>
      <p:ext uri="{BB962C8B-B14F-4D97-AF65-F5344CB8AC3E}">
        <p14:creationId xmlns:p14="http://schemas.microsoft.com/office/powerpoint/2010/main" val="4273393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hat is SQL? - Tech Monitor">
            <a:extLst>
              <a:ext uri="{FF2B5EF4-FFF2-40B4-BE49-F238E27FC236}">
                <a16:creationId xmlns:a16="http://schemas.microsoft.com/office/drawing/2014/main" id="{6B52F4A0-16E8-43E9-BF09-6D67DF948D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48" r="27610"/>
          <a:stretch/>
        </p:blipFill>
        <p:spPr bwMode="auto">
          <a:xfrm>
            <a:off x="136857" y="84112"/>
            <a:ext cx="689376" cy="782667"/>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Complete SQL and Database Bootcamp: Zero to Mastery</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History &amp; Story of Data</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2.9, 2.10</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11/01/22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sp>
        <p:nvSpPr>
          <p:cNvPr id="19" name="Rectangle 18">
            <a:extLst>
              <a:ext uri="{FF2B5EF4-FFF2-40B4-BE49-F238E27FC236}">
                <a16:creationId xmlns:a16="http://schemas.microsoft.com/office/drawing/2014/main" id="{ED545263-4F3E-40B3-B602-E17FBC18342A}"/>
              </a:ext>
            </a:extLst>
          </p:cNvPr>
          <p:cNvSpPr/>
          <p:nvPr/>
        </p:nvSpPr>
        <p:spPr>
          <a:xfrm>
            <a:off x="269475" y="1074404"/>
            <a:ext cx="11783981" cy="21442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Calibri" panose="020F0502020204030204"/>
                <a:ea typeface="+mn-ea"/>
                <a:cs typeface="+mn-cs"/>
              </a:rPr>
              <a:t>Relational Database Example</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An example of a relational database is shown in the figure below. Here on our ‘Orders’ table we have columns which refer to information in other tables. Customer ID in the orders table is useless without the Customers table which provides information on the name, address etc of each ID.</a:t>
            </a:r>
          </a:p>
        </p:txBody>
      </p:sp>
      <p:pic>
        <p:nvPicPr>
          <p:cNvPr id="4" name="Picture 3">
            <a:extLst>
              <a:ext uri="{FF2B5EF4-FFF2-40B4-BE49-F238E27FC236}">
                <a16:creationId xmlns:a16="http://schemas.microsoft.com/office/drawing/2014/main" id="{A3C6A449-F394-4704-97A9-850CEFCC2F5D}"/>
              </a:ext>
            </a:extLst>
          </p:cNvPr>
          <p:cNvPicPr>
            <a:picLocks noChangeAspect="1"/>
          </p:cNvPicPr>
          <p:nvPr/>
        </p:nvPicPr>
        <p:blipFill>
          <a:blip r:embed="rId3"/>
          <a:stretch>
            <a:fillRect/>
          </a:stretch>
        </p:blipFill>
        <p:spPr>
          <a:xfrm>
            <a:off x="2194559" y="2310908"/>
            <a:ext cx="7522845" cy="4217146"/>
          </a:xfrm>
          <a:prstGeom prst="rect">
            <a:avLst/>
          </a:prstGeom>
        </p:spPr>
      </p:pic>
    </p:spTree>
    <p:extLst>
      <p:ext uri="{BB962C8B-B14F-4D97-AF65-F5344CB8AC3E}">
        <p14:creationId xmlns:p14="http://schemas.microsoft.com/office/powerpoint/2010/main" val="2330171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hat is SQL? - Tech Monitor">
            <a:extLst>
              <a:ext uri="{FF2B5EF4-FFF2-40B4-BE49-F238E27FC236}">
                <a16:creationId xmlns:a16="http://schemas.microsoft.com/office/drawing/2014/main" id="{6B52F4A0-16E8-43E9-BF09-6D67DF948D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48" r="27610"/>
          <a:stretch/>
        </p:blipFill>
        <p:spPr bwMode="auto">
          <a:xfrm>
            <a:off x="136857" y="84112"/>
            <a:ext cx="689376" cy="782667"/>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Complete SQL and Database Bootcamp: Zero to Mastery</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History &amp; Story of Data</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2.11</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11/01/22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sp>
        <p:nvSpPr>
          <p:cNvPr id="19" name="Rectangle 18">
            <a:extLst>
              <a:ext uri="{FF2B5EF4-FFF2-40B4-BE49-F238E27FC236}">
                <a16:creationId xmlns:a16="http://schemas.microsoft.com/office/drawing/2014/main" id="{ED545263-4F3E-40B3-B602-E17FBC18342A}"/>
              </a:ext>
            </a:extLst>
          </p:cNvPr>
          <p:cNvSpPr/>
          <p:nvPr/>
        </p:nvSpPr>
        <p:spPr>
          <a:xfrm>
            <a:off x="269475" y="1074403"/>
            <a:ext cx="11783981" cy="48276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Calibri" panose="020F0502020204030204"/>
                <a:ea typeface="+mn-ea"/>
                <a:cs typeface="+mn-cs"/>
              </a:rPr>
              <a:t>Types of Databases </a:t>
            </a: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GB" sz="1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20000"/>
              </a:lnSpc>
              <a:spcBef>
                <a:spcPts val="0"/>
              </a:spcBef>
              <a:spcAft>
                <a:spcPts val="0"/>
              </a:spcAft>
              <a:buClrTx/>
              <a:buSzTx/>
              <a:buFontTx/>
              <a:buAutoNum type="arabicPeriod"/>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Relational (e.g. </a:t>
            </a:r>
            <a:r>
              <a:rPr kumimoji="0" lang="en-GB" sz="1600" b="0" i="0" u="none" strike="noStrike" kern="1200" cap="none" spc="0" normalizeH="0" baseline="0" noProof="0" dirty="0" err="1">
                <a:ln>
                  <a:noFill/>
                </a:ln>
                <a:solidFill>
                  <a:prstClr val="black"/>
                </a:solidFill>
                <a:effectLst/>
                <a:uLnTx/>
                <a:uFillTx/>
                <a:latin typeface="Calibri" panose="020F0502020204030204"/>
                <a:ea typeface="+mn-ea"/>
                <a:cs typeface="+mn-cs"/>
              </a:rPr>
              <a:t>mySQL</a:t>
            </a: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 we’ve just seen an example of this, they support something called asset transactions. Often </a:t>
            </a:r>
            <a:r>
              <a:rPr lang="en-GB" sz="1600" dirty="0">
                <a:solidFill>
                  <a:prstClr val="black"/>
                </a:solidFill>
                <a:latin typeface="Calibri" panose="020F0502020204030204"/>
              </a:rPr>
              <a:t>used with customers or users.</a:t>
            </a: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342900" marR="0" lvl="0" indent="-342900" algn="l" defTabSz="914400" rtl="0" eaLnBrk="1" fontAlgn="auto" latinLnBrk="0" hangingPunct="1">
              <a:lnSpc>
                <a:spcPct val="120000"/>
              </a:lnSpc>
              <a:spcBef>
                <a:spcPts val="0"/>
              </a:spcBef>
              <a:spcAft>
                <a:spcPts val="0"/>
              </a:spcAft>
              <a:buClrTx/>
              <a:buSzTx/>
              <a:buFontTx/>
              <a:buAutoNum type="arabicPeriod"/>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20000"/>
              </a:lnSpc>
              <a:spcBef>
                <a:spcPts val="0"/>
              </a:spcBef>
              <a:spcAft>
                <a:spcPts val="0"/>
              </a:spcAft>
              <a:buClrTx/>
              <a:buSzTx/>
              <a:buFontTx/>
              <a:buAutoNum type="arabicPeriod"/>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Document (e.g. mongoDB) instead of lots of tables, rows and columns, instead data is stored more in a document format with each document holding lots of data inside. Highly scalable. </a:t>
            </a:r>
          </a:p>
          <a:p>
            <a:pPr marL="342900" marR="0" lvl="0" indent="-342900" algn="l" defTabSz="914400" rtl="0" eaLnBrk="1" fontAlgn="auto" latinLnBrk="0" hangingPunct="1">
              <a:lnSpc>
                <a:spcPct val="120000"/>
              </a:lnSpc>
              <a:spcBef>
                <a:spcPts val="0"/>
              </a:spcBef>
              <a:spcAft>
                <a:spcPts val="0"/>
              </a:spcAft>
              <a:buClrTx/>
              <a:buSzTx/>
              <a:buFontTx/>
              <a:buAutoNum type="arabicPeriod"/>
              <a:tabLst/>
              <a:defRPr/>
            </a:pP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20000"/>
              </a:lnSpc>
              <a:spcBef>
                <a:spcPts val="0"/>
              </a:spcBef>
              <a:spcAft>
                <a:spcPts val="0"/>
              </a:spcAft>
              <a:buClrTx/>
              <a:buSzTx/>
              <a:buFontTx/>
              <a:buAutoNum type="arabicPeriod"/>
              <a:tabLst/>
              <a:defRPr/>
            </a:pPr>
            <a:r>
              <a:rPr lang="en-GB" sz="1600" dirty="0">
                <a:solidFill>
                  <a:prstClr val="black"/>
                </a:solidFill>
                <a:latin typeface="Calibri" panose="020F0502020204030204"/>
              </a:rPr>
              <a:t>Key Value (e.g. </a:t>
            </a:r>
            <a:r>
              <a:rPr lang="en-GB" sz="1600" dirty="0" err="1">
                <a:solidFill>
                  <a:prstClr val="black"/>
                </a:solidFill>
                <a:latin typeface="Calibri" panose="020F0502020204030204"/>
              </a:rPr>
              <a:t>dynamoDB</a:t>
            </a:r>
            <a:r>
              <a:rPr lang="en-GB" sz="1600" dirty="0">
                <a:solidFill>
                  <a:prstClr val="black"/>
                </a:solidFill>
                <a:latin typeface="Calibri" panose="020F0502020204030204"/>
              </a:rPr>
              <a:t>, </a:t>
            </a:r>
            <a:r>
              <a:rPr lang="en-GB" sz="1600" dirty="0" err="1">
                <a:solidFill>
                  <a:prstClr val="black"/>
                </a:solidFill>
                <a:latin typeface="Calibri" panose="020F0502020204030204"/>
              </a:rPr>
              <a:t>redis</a:t>
            </a:r>
            <a:r>
              <a:rPr lang="en-GB" sz="1600" dirty="0">
                <a:solidFill>
                  <a:prstClr val="black"/>
                </a:solidFill>
                <a:latin typeface="Calibri" panose="020F0502020204030204"/>
              </a:rPr>
              <a:t>) simplest form of database where you provide a key and a value is returned, functions like a python dictionary</a:t>
            </a:r>
          </a:p>
          <a:p>
            <a:pPr marL="342900" marR="0" lvl="0" indent="-342900" algn="l" defTabSz="914400" rtl="0" eaLnBrk="1" fontAlgn="auto" latinLnBrk="0" hangingPunct="1">
              <a:lnSpc>
                <a:spcPct val="120000"/>
              </a:lnSpc>
              <a:spcBef>
                <a:spcPts val="0"/>
              </a:spcBef>
              <a:spcAft>
                <a:spcPts val="0"/>
              </a:spcAft>
              <a:buClrTx/>
              <a:buSzTx/>
              <a:buFontTx/>
              <a:buAutoNum type="arabicPeriod"/>
              <a:tabLst/>
              <a:defRPr/>
            </a:pPr>
            <a:endParaRPr lang="en-GB" sz="1600" dirty="0">
              <a:solidFill>
                <a:prstClr val="black"/>
              </a:solidFill>
              <a:latin typeface="Calibri" panose="020F0502020204030204"/>
            </a:endParaRPr>
          </a:p>
          <a:p>
            <a:pPr marL="342900" marR="0" lvl="0" indent="-342900" algn="l" defTabSz="914400" rtl="0" eaLnBrk="1" fontAlgn="auto" latinLnBrk="0" hangingPunct="1">
              <a:lnSpc>
                <a:spcPct val="120000"/>
              </a:lnSpc>
              <a:spcBef>
                <a:spcPts val="0"/>
              </a:spcBef>
              <a:spcAft>
                <a:spcPts val="0"/>
              </a:spcAft>
              <a:buClrTx/>
              <a:buSzTx/>
              <a:buFontTx/>
              <a:buAutoNum type="arabicPeriod"/>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Graph</a:t>
            </a:r>
            <a:r>
              <a:rPr lang="en-GB" sz="1600" dirty="0">
                <a:solidFill>
                  <a:prstClr val="black"/>
                </a:solidFill>
                <a:latin typeface="Calibri" panose="020F0502020204030204"/>
              </a:rPr>
              <a:t> (e.g. AWS Neptune) much rarer, more complex and very specific. Useful for highly relational data.</a:t>
            </a:r>
          </a:p>
          <a:p>
            <a:pPr marL="342900" marR="0" lvl="0" indent="-342900" algn="l" defTabSz="914400" rtl="0" eaLnBrk="1" fontAlgn="auto" latinLnBrk="0" hangingPunct="1">
              <a:lnSpc>
                <a:spcPct val="120000"/>
              </a:lnSpc>
              <a:spcBef>
                <a:spcPts val="0"/>
              </a:spcBef>
              <a:spcAft>
                <a:spcPts val="0"/>
              </a:spcAft>
              <a:buClrTx/>
              <a:buSzTx/>
              <a:buFontTx/>
              <a:buAutoNum type="arabicPeriod"/>
              <a:tabLst/>
              <a:defRPr/>
            </a:pPr>
            <a:endParaRPr lang="en-GB" sz="1600" dirty="0">
              <a:solidFill>
                <a:prstClr val="black"/>
              </a:solidFill>
              <a:latin typeface="Calibri" panose="020F0502020204030204"/>
            </a:endParaRPr>
          </a:p>
          <a:p>
            <a:pPr marL="342900" marR="0" lvl="0" indent="-342900" algn="l" defTabSz="914400" rtl="0" eaLnBrk="1" fontAlgn="auto" latinLnBrk="0" hangingPunct="1">
              <a:lnSpc>
                <a:spcPct val="120000"/>
              </a:lnSpc>
              <a:spcBef>
                <a:spcPts val="0"/>
              </a:spcBef>
              <a:spcAft>
                <a:spcPts val="0"/>
              </a:spcAft>
              <a:buClrTx/>
              <a:buSzTx/>
              <a:buFontTx/>
              <a:buAutoNum type="arabicPeriod"/>
              <a:tabLst/>
              <a:defRPr/>
            </a:pPr>
            <a:r>
              <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rPr>
              <a:t>Wide Columnar (e.g. Apache Cassandra) fairly new</a:t>
            </a:r>
            <a:r>
              <a:rPr lang="en-GB" sz="1600" dirty="0">
                <a:solidFill>
                  <a:prstClr val="black"/>
                </a:solidFill>
                <a:latin typeface="Calibri" panose="020F0502020204030204"/>
              </a:rPr>
              <a:t>, pioneered by google. </a:t>
            </a:r>
            <a:endParaRPr kumimoji="0" lang="en-GB"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1743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hat is SQL? - Tech Monitor">
            <a:extLst>
              <a:ext uri="{FF2B5EF4-FFF2-40B4-BE49-F238E27FC236}">
                <a16:creationId xmlns:a16="http://schemas.microsoft.com/office/drawing/2014/main" id="{6B52F4A0-16E8-43E9-BF09-6D67DF948D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48" r="27610"/>
          <a:stretch/>
        </p:blipFill>
        <p:spPr bwMode="auto">
          <a:xfrm>
            <a:off x="136857" y="84112"/>
            <a:ext cx="689376" cy="78266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Complete SQL and Database Bootcamp: Zero to Mastery</a:t>
            </a:r>
          </a:p>
        </p:txBody>
      </p:sp>
      <p:sp>
        <p:nvSpPr>
          <p:cNvPr id="8" name="TextBox 7">
            <a:extLst>
              <a:ext uri="{FF2B5EF4-FFF2-40B4-BE49-F238E27FC236}">
                <a16:creationId xmlns:a16="http://schemas.microsoft.com/office/drawing/2014/main" id="{C61B684E-FDA7-4625-9CC3-79C17CC59ED7}"/>
              </a:ext>
            </a:extLst>
          </p:cNvPr>
          <p:cNvSpPr txBox="1"/>
          <p:nvPr/>
        </p:nvSpPr>
        <p:spPr>
          <a:xfrm>
            <a:off x="246888" y="2479578"/>
            <a:ext cx="1157630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3</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Databases and SQL Fundamentals</a:t>
            </a:r>
          </a:p>
        </p:txBody>
      </p:sp>
    </p:spTree>
    <p:extLst>
      <p:ext uri="{BB962C8B-B14F-4D97-AF65-F5344CB8AC3E}">
        <p14:creationId xmlns:p14="http://schemas.microsoft.com/office/powerpoint/2010/main" val="682766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hat is SQL? - Tech Monitor">
            <a:extLst>
              <a:ext uri="{FF2B5EF4-FFF2-40B4-BE49-F238E27FC236}">
                <a16:creationId xmlns:a16="http://schemas.microsoft.com/office/drawing/2014/main" id="{6B52F4A0-16E8-43E9-BF09-6D67DF948D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48" r="27610"/>
          <a:stretch/>
        </p:blipFill>
        <p:spPr bwMode="auto">
          <a:xfrm>
            <a:off x="136857" y="84112"/>
            <a:ext cx="689376" cy="78266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Complete SQL and Database Bootcamp: Zero to Mastery</a:t>
            </a:r>
          </a:p>
        </p:txBody>
      </p:sp>
      <p:sp>
        <p:nvSpPr>
          <p:cNvPr id="8" name="TextBox 7">
            <a:extLst>
              <a:ext uri="{FF2B5EF4-FFF2-40B4-BE49-F238E27FC236}">
                <a16:creationId xmlns:a16="http://schemas.microsoft.com/office/drawing/2014/main" id="{C61B684E-FDA7-4625-9CC3-79C17CC59ED7}"/>
              </a:ext>
            </a:extLst>
          </p:cNvPr>
          <p:cNvSpPr txBox="1"/>
          <p:nvPr/>
        </p:nvSpPr>
        <p:spPr>
          <a:xfrm>
            <a:off x="246888" y="2479578"/>
            <a:ext cx="1157630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4</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Environment Setup</a:t>
            </a:r>
          </a:p>
        </p:txBody>
      </p:sp>
    </p:spTree>
    <p:extLst>
      <p:ext uri="{BB962C8B-B14F-4D97-AF65-F5344CB8AC3E}">
        <p14:creationId xmlns:p14="http://schemas.microsoft.com/office/powerpoint/2010/main" val="1990716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hat is SQL? - Tech Monitor">
            <a:extLst>
              <a:ext uri="{FF2B5EF4-FFF2-40B4-BE49-F238E27FC236}">
                <a16:creationId xmlns:a16="http://schemas.microsoft.com/office/drawing/2014/main" id="{6B52F4A0-16E8-43E9-BF09-6D67DF948D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48" r="27610"/>
          <a:stretch/>
        </p:blipFill>
        <p:spPr bwMode="auto">
          <a:xfrm>
            <a:off x="136857" y="84112"/>
            <a:ext cx="689376" cy="78266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Complete SQL and Database Bootcamp: Zero to Mastery</a:t>
            </a:r>
          </a:p>
        </p:txBody>
      </p:sp>
      <p:sp>
        <p:nvSpPr>
          <p:cNvPr id="8" name="TextBox 7">
            <a:extLst>
              <a:ext uri="{FF2B5EF4-FFF2-40B4-BE49-F238E27FC236}">
                <a16:creationId xmlns:a16="http://schemas.microsoft.com/office/drawing/2014/main" id="{C61B684E-FDA7-4625-9CC3-79C17CC59ED7}"/>
              </a:ext>
            </a:extLst>
          </p:cNvPr>
          <p:cNvSpPr txBox="1"/>
          <p:nvPr/>
        </p:nvSpPr>
        <p:spPr>
          <a:xfrm>
            <a:off x="246888" y="2479578"/>
            <a:ext cx="1157630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5</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SQL Deep Dive</a:t>
            </a:r>
          </a:p>
        </p:txBody>
      </p:sp>
    </p:spTree>
    <p:extLst>
      <p:ext uri="{BB962C8B-B14F-4D97-AF65-F5344CB8AC3E}">
        <p14:creationId xmlns:p14="http://schemas.microsoft.com/office/powerpoint/2010/main" val="3456612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hat is SQL? - Tech Monitor">
            <a:extLst>
              <a:ext uri="{FF2B5EF4-FFF2-40B4-BE49-F238E27FC236}">
                <a16:creationId xmlns:a16="http://schemas.microsoft.com/office/drawing/2014/main" id="{6B52F4A0-16E8-43E9-BF09-6D67DF948D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48" r="27610"/>
          <a:stretch/>
        </p:blipFill>
        <p:spPr bwMode="auto">
          <a:xfrm>
            <a:off x="136857" y="84112"/>
            <a:ext cx="689376" cy="78266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Complete SQL and Database Bootcamp: Zero to Mastery</a:t>
            </a:r>
          </a:p>
        </p:txBody>
      </p:sp>
      <p:sp>
        <p:nvSpPr>
          <p:cNvPr id="8" name="TextBox 7">
            <a:extLst>
              <a:ext uri="{FF2B5EF4-FFF2-40B4-BE49-F238E27FC236}">
                <a16:creationId xmlns:a16="http://schemas.microsoft.com/office/drawing/2014/main" id="{C61B684E-FDA7-4625-9CC3-79C17CC59ED7}"/>
              </a:ext>
            </a:extLst>
          </p:cNvPr>
          <p:cNvSpPr txBox="1"/>
          <p:nvPr/>
        </p:nvSpPr>
        <p:spPr>
          <a:xfrm>
            <a:off x="246888" y="2479578"/>
            <a:ext cx="1157630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6</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Advanced SQL</a:t>
            </a:r>
          </a:p>
        </p:txBody>
      </p:sp>
    </p:spTree>
    <p:extLst>
      <p:ext uri="{BB962C8B-B14F-4D97-AF65-F5344CB8AC3E}">
        <p14:creationId xmlns:p14="http://schemas.microsoft.com/office/powerpoint/2010/main" val="2985149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hat is SQL? - Tech Monitor">
            <a:extLst>
              <a:ext uri="{FF2B5EF4-FFF2-40B4-BE49-F238E27FC236}">
                <a16:creationId xmlns:a16="http://schemas.microsoft.com/office/drawing/2014/main" id="{6B52F4A0-16E8-43E9-BF09-6D67DF948D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48" r="27610"/>
          <a:stretch/>
        </p:blipFill>
        <p:spPr bwMode="auto">
          <a:xfrm>
            <a:off x="136857" y="84112"/>
            <a:ext cx="689376" cy="782667"/>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Complete SQL and Database Bootcamp: Zero to Mastery</a:t>
            </a:r>
          </a:p>
        </p:txBody>
      </p:sp>
      <p:sp>
        <p:nvSpPr>
          <p:cNvPr id="8" name="TextBox 7">
            <a:extLst>
              <a:ext uri="{FF2B5EF4-FFF2-40B4-BE49-F238E27FC236}">
                <a16:creationId xmlns:a16="http://schemas.microsoft.com/office/drawing/2014/main" id="{C61B684E-FDA7-4625-9CC3-79C17CC59ED7}"/>
              </a:ext>
            </a:extLst>
          </p:cNvPr>
          <p:cNvSpPr txBox="1"/>
          <p:nvPr/>
        </p:nvSpPr>
        <p:spPr>
          <a:xfrm>
            <a:off x="246888" y="2479578"/>
            <a:ext cx="1157630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7</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Database Management</a:t>
            </a:r>
          </a:p>
        </p:txBody>
      </p:sp>
    </p:spTree>
    <p:extLst>
      <p:ext uri="{BB962C8B-B14F-4D97-AF65-F5344CB8AC3E}">
        <p14:creationId xmlns:p14="http://schemas.microsoft.com/office/powerpoint/2010/main" val="1954899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2567</TotalTime>
  <Words>592</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Haythornthwaite</dc:creator>
  <cp:lastModifiedBy>Matthew Haythornthwaite</cp:lastModifiedBy>
  <cp:revision>155</cp:revision>
  <dcterms:created xsi:type="dcterms:W3CDTF">2021-12-05T12:21:15Z</dcterms:created>
  <dcterms:modified xsi:type="dcterms:W3CDTF">2022-01-11T19:48:56Z</dcterms:modified>
</cp:coreProperties>
</file>