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6" r:id="rId3"/>
    <p:sldId id="280" r:id="rId4"/>
    <p:sldId id="258" r:id="rId5"/>
    <p:sldId id="259" r:id="rId6"/>
    <p:sldId id="260" r:id="rId7"/>
    <p:sldId id="261" r:id="rId8"/>
    <p:sldId id="262" r:id="rId9"/>
    <p:sldId id="263" r:id="rId10"/>
    <p:sldId id="264" r:id="rId11"/>
    <p:sldId id="281" r:id="rId12"/>
    <p:sldId id="265" r:id="rId13"/>
    <p:sldId id="267" r:id="rId14"/>
    <p:sldId id="266" r:id="rId15"/>
    <p:sldId id="268" r:id="rId16"/>
    <p:sldId id="269" r:id="rId17"/>
    <p:sldId id="270" r:id="rId18"/>
    <p:sldId id="283" r:id="rId19"/>
    <p:sldId id="271" r:id="rId20"/>
    <p:sldId id="272" r:id="rId21"/>
    <p:sldId id="273" r:id="rId22"/>
    <p:sldId id="274" r:id="rId23"/>
    <p:sldId id="275" r:id="rId24"/>
    <p:sldId id="278"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228" y="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18/12/2021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18/12/2021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docs.aws.amazon.com/clouddirectory/latest/developerguide/schemas.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aws.amazon.com/glue/?whats-new-cards.sort-by=item.additionalFields.postDateTime&amp;whats-new-cards.sort-order=desc"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nsole.aws.amazon.com/billing/ho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Summary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ED545263-4F3E-40B3-B602-E17FBC18342A}"/>
              </a:ext>
            </a:extLst>
          </p:cNvPr>
          <p:cNvSpPr/>
          <p:nvPr/>
        </p:nvSpPr>
        <p:spPr>
          <a:xfrm>
            <a:off x="269475" y="965786"/>
            <a:ext cx="11783981" cy="57987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Amazon Services</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Kinesis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Streams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is a fully managed AWS service that you can use to collect and process large streams of data records in real time.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Firehose is an extract, transform, and load (ETL) service that captures, transforms, and delivers streaming data to data lakes, data stores, and analytics services. This could be read directly from producers themselves or from Kinesis data streams and be read to a datastore such as S3, ElasticSearch, Redshift (through S3) or Splunk (3</a:t>
            </a:r>
            <a:r>
              <a:rPr kumimoji="0" lang="en-US" sz="1200" b="0" i="0" u="none" strike="noStrike" kern="1200" cap="none" spc="0" normalizeH="0" baseline="30000" noProof="0" dirty="0">
                <a:ln>
                  <a:noFill/>
                </a:ln>
                <a:solidFill>
                  <a:prstClr val="black"/>
                </a:solidFill>
                <a:effectLst/>
                <a:uLnTx/>
                <a:uFillTx/>
                <a:latin typeface="Calibri" panose="020F0502020204030204"/>
                <a:ea typeface="+mn-ea"/>
                <a:cs typeface="+mn-cs"/>
              </a:rPr>
              <a:t>rd</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 party).  This is done ‘nearr real time’ and any transformations are done using AWS Lambda.</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Data Analytics allows users to perform real time analytics on a Kinesis Data Stream using SQL or Apache Flink. Can also perform transformations through invoking Lambda functions to pre-process the records.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Kinesis Video Data Streams functions similarly to Data Streams but for video data. </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panose="020F0502020204030204"/>
                <a:ea typeface="+mn-ea"/>
                <a:cs typeface="+mn-cs"/>
              </a:rPr>
              <a:t>Glue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Glue data crawler can create a glue data catalogue (metadata repository) containing the schema information.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Glue is also an ETL service allowing for various data transforms in a serverless environment using scala or python based code.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Not mentioned in these slides but data analysts and data scientists can use AWS Glue DataBrew to visually enrich, clean, and normalize data without writing code.</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Athena</a:t>
            </a:r>
            <a:endParaRPr kumimoji="0" lang="en-GB"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Athena is an interactive query service that makes it easy to analyze data in Amazon S3 using standard SQL.</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SQL commands through Athena on data stored in S3, we first need to generate our Glue data catalogue using the crawlers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Additional Services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Data Pipeline: ETL orchestration service, actual ETL happens within an EC2 instance.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Batch: Run batch processes on an S3 bucket using a docker image.</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DMS (Data Migration Service): Not an ETL service, can only move data from one location to another.</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AWS Step Functions: Allows users to piece together functions from different services, like a windows .bat file.</a:t>
            </a:r>
          </a:p>
        </p:txBody>
      </p:sp>
    </p:spTree>
    <p:extLst>
      <p:ext uri="{BB962C8B-B14F-4D97-AF65-F5344CB8AC3E}">
        <p14:creationId xmlns:p14="http://schemas.microsoft.com/office/powerpoint/2010/main" val="1581563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2" y="1037507"/>
            <a:ext cx="11928763" cy="56307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dirty="0">
              <a:solidFill>
                <a:schemeClr val="tx1"/>
              </a:solidFill>
            </a:endParaRPr>
          </a:p>
          <a:p>
            <a:pPr>
              <a:lnSpc>
                <a:spcPct val="120000"/>
              </a:lnSpc>
            </a:pPr>
            <a:r>
              <a:rPr lang="en-US" sz="1600" b="1" dirty="0">
                <a:solidFill>
                  <a:schemeClr val="tx1"/>
                </a:solidFill>
              </a:rPr>
              <a:t>Key concepts:</a:t>
            </a:r>
          </a:p>
          <a:p>
            <a:pPr marL="285750" indent="-285750">
              <a:lnSpc>
                <a:spcPct val="120000"/>
              </a:lnSpc>
              <a:buFont typeface="Arial" panose="020B0604020202020204" pitchFamily="34" charset="0"/>
              <a:buChar char="•"/>
            </a:pPr>
            <a:r>
              <a:rPr lang="en-US" sz="1600" dirty="0">
                <a:solidFill>
                  <a:schemeClr val="tx1"/>
                </a:solidFill>
              </a:rPr>
              <a:t>Data record – A unit of data that is stored by Kinesis Data Streams.</a:t>
            </a:r>
          </a:p>
          <a:p>
            <a:pPr marL="285750" indent="-285750">
              <a:lnSpc>
                <a:spcPct val="120000"/>
              </a:lnSpc>
              <a:buFont typeface="Arial" panose="020B0604020202020204" pitchFamily="34" charset="0"/>
              <a:buChar char="•"/>
            </a:pPr>
            <a:r>
              <a:rPr lang="en-US" sz="1600" dirty="0">
                <a:solidFill>
                  <a:schemeClr val="tx1"/>
                </a:solidFill>
              </a:rPr>
              <a:t>Data stream – A resource that represents a group of data records.</a:t>
            </a:r>
          </a:p>
          <a:p>
            <a:pPr marL="285750" indent="-285750">
              <a:lnSpc>
                <a:spcPct val="120000"/>
              </a:lnSpc>
              <a:buFont typeface="Arial" panose="020B0604020202020204" pitchFamily="34" charset="0"/>
              <a:buChar char="•"/>
            </a:pPr>
            <a:r>
              <a:rPr lang="en-US" sz="1600" dirty="0">
                <a:solidFill>
                  <a:schemeClr val="tx1"/>
                </a:solidFill>
              </a:rPr>
              <a:t>Shard – A uniquely identified sequence of data records in a stream. </a:t>
            </a:r>
            <a:r>
              <a:rPr lang="en-US" sz="1600" u="sng" dirty="0">
                <a:solidFill>
                  <a:schemeClr val="tx1"/>
                </a:solidFill>
              </a:rPr>
              <a:t>A data stream is composed of one or more shards</a:t>
            </a:r>
            <a:r>
              <a:rPr lang="en-US" sz="1600" dirty="0">
                <a:solidFill>
                  <a:schemeClr val="tx1"/>
                </a:solidFill>
              </a:rPr>
              <a:t>. Each shard provides a fixed unit of capacity.</a:t>
            </a:r>
          </a:p>
          <a:p>
            <a:pPr marL="285750" indent="-285750">
              <a:lnSpc>
                <a:spcPct val="120000"/>
              </a:lnSpc>
              <a:buFont typeface="Arial" panose="020B0604020202020204" pitchFamily="34" charset="0"/>
              <a:buChar char="•"/>
            </a:pPr>
            <a:r>
              <a:rPr lang="en-US" sz="1600" dirty="0">
                <a:solidFill>
                  <a:schemeClr val="tx1"/>
                </a:solidFill>
              </a:rPr>
              <a:t>Producer – A source that puts data into a Kinesis data stream.</a:t>
            </a:r>
          </a:p>
          <a:p>
            <a:pPr marL="285750" indent="-285750">
              <a:lnSpc>
                <a:spcPct val="120000"/>
              </a:lnSpc>
              <a:buFont typeface="Arial" panose="020B0604020202020204" pitchFamily="34" charset="0"/>
              <a:buChar char="•"/>
            </a:pPr>
            <a:r>
              <a:rPr lang="en-US" sz="1600" dirty="0">
                <a:solidFill>
                  <a:schemeClr val="tx1"/>
                </a:solidFill>
              </a:rPr>
              <a:t>Consumer – An application that gets records from data streams and processes them.</a:t>
            </a:r>
          </a:p>
          <a:p>
            <a:pPr marL="285750" indent="-285750">
              <a:lnSpc>
                <a:spcPct val="120000"/>
              </a:lnSpc>
              <a:buFont typeface="Arial" panose="020B0604020202020204" pitchFamily="34" charset="0"/>
              <a:buChar char="•"/>
            </a:pPr>
            <a:r>
              <a:rPr lang="en-US" sz="1600" dirty="0">
                <a:solidFill>
                  <a:schemeClr val="tx1"/>
                </a:solidFill>
              </a:rPr>
              <a:t>Kinesis Producer Library (KPL) – An easy-to-use, highly configurable library that helps you write to a data stream.</a:t>
            </a:r>
          </a:p>
          <a:p>
            <a:pPr marL="285750" indent="-285750">
              <a:lnSpc>
                <a:spcPct val="120000"/>
              </a:lnSpc>
              <a:buFont typeface="Arial" panose="020B0604020202020204" pitchFamily="34" charset="0"/>
              <a:buChar char="•"/>
            </a:pPr>
            <a:r>
              <a:rPr lang="en-US" sz="1600" dirty="0">
                <a:solidFill>
                  <a:schemeClr val="tx1"/>
                </a:solidFill>
              </a:rPr>
              <a:t>Kinesis Client Library (KCL) – An easy-to-use, highly configurable library that helps you consume and process data from a data stream.</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b="1" dirty="0">
              <a:solidFill>
                <a:schemeClr val="tx1"/>
              </a:solidFill>
            </a:endParaRPr>
          </a:p>
        </p:txBody>
      </p:sp>
      <p:grpSp>
        <p:nvGrpSpPr>
          <p:cNvPr id="23" name="Group 22">
            <a:extLst>
              <a:ext uri="{FF2B5EF4-FFF2-40B4-BE49-F238E27FC236}">
                <a16:creationId xmlns:a16="http://schemas.microsoft.com/office/drawing/2014/main" id="{5EF2AB05-F757-4091-BCE8-D4C80BAD1E0F}"/>
              </a:ext>
            </a:extLst>
          </p:cNvPr>
          <p:cNvGrpSpPr/>
          <p:nvPr/>
        </p:nvGrpSpPr>
        <p:grpSpPr>
          <a:xfrm>
            <a:off x="8458489" y="2827947"/>
            <a:ext cx="3765503" cy="1775607"/>
            <a:chOff x="8458489" y="2827947"/>
            <a:chExt cx="3765503" cy="1775607"/>
          </a:xfrm>
        </p:grpSpPr>
        <p:sp>
          <p:nvSpPr>
            <p:cNvPr id="12" name="Rectangle 11">
              <a:extLst>
                <a:ext uri="{FF2B5EF4-FFF2-40B4-BE49-F238E27FC236}">
                  <a16:creationId xmlns:a16="http://schemas.microsoft.com/office/drawing/2014/main" id="{F0C18105-AB4C-4AC0-963E-27CB5510BDDD}"/>
                </a:ext>
              </a:extLst>
            </p:cNvPr>
            <p:cNvSpPr/>
            <p:nvPr/>
          </p:nvSpPr>
          <p:spPr>
            <a:xfrm>
              <a:off x="8458489" y="2858703"/>
              <a:ext cx="3407343" cy="1722922"/>
            </a:xfrm>
            <a:prstGeom prst="rect">
              <a:avLst/>
            </a:prstGeom>
            <a:solidFill>
              <a:schemeClr val="bg1">
                <a:lumMod val="95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265D6CB6-A08F-47D6-B83A-BA05C6184E18}"/>
                </a:ext>
              </a:extLst>
            </p:cNvPr>
            <p:cNvSpPr/>
            <p:nvPr/>
          </p:nvSpPr>
          <p:spPr>
            <a:xfrm>
              <a:off x="8547234" y="3265370"/>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D15E3E86-E177-4ACC-9279-22542A5D19F5}"/>
                </a:ext>
              </a:extLst>
            </p:cNvPr>
            <p:cNvSpPr/>
            <p:nvPr/>
          </p:nvSpPr>
          <p:spPr>
            <a:xfrm>
              <a:off x="8547233" y="3720164"/>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DEECD779-BD9A-464D-A3A6-4E9CDE8011DD}"/>
                </a:ext>
              </a:extLst>
            </p:cNvPr>
            <p:cNvSpPr/>
            <p:nvPr/>
          </p:nvSpPr>
          <p:spPr>
            <a:xfrm>
              <a:off x="8547233" y="4138863"/>
              <a:ext cx="3229857" cy="327259"/>
            </a:xfrm>
            <a:prstGeom prst="rect">
              <a:avLst/>
            </a:prstGeom>
            <a:solidFill>
              <a:schemeClr val="accent2">
                <a:lumMod val="20000"/>
                <a:lumOff val="80000"/>
              </a:schemeClr>
            </a:solidFill>
            <a:ln>
              <a:solidFill>
                <a:srgbClr val="4F28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DD358281-DA47-4EC6-89A0-C50101AD6D98}"/>
                </a:ext>
              </a:extLst>
            </p:cNvPr>
            <p:cNvSpPr/>
            <p:nvPr/>
          </p:nvSpPr>
          <p:spPr>
            <a:xfrm>
              <a:off x="11261558" y="3428999"/>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8B58DB02-BA77-4636-8013-8F7A681E4B8C}"/>
                </a:ext>
              </a:extLst>
            </p:cNvPr>
            <p:cNvSpPr/>
            <p:nvPr/>
          </p:nvSpPr>
          <p:spPr>
            <a:xfrm>
              <a:off x="11421979" y="3441832"/>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3B37B32F-6AC0-4443-8FC7-759EBB7D4A22}"/>
                </a:ext>
              </a:extLst>
            </p:cNvPr>
            <p:cNvSpPr/>
            <p:nvPr/>
          </p:nvSpPr>
          <p:spPr>
            <a:xfrm>
              <a:off x="11319309" y="3293845"/>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E915A4C1-35A2-4A37-8AC1-CF4B238CF583}"/>
                </a:ext>
              </a:extLst>
            </p:cNvPr>
            <p:cNvSpPr/>
            <p:nvPr/>
          </p:nvSpPr>
          <p:spPr>
            <a:xfrm>
              <a:off x="11479730" y="3302265"/>
              <a:ext cx="115503" cy="93847"/>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BE127270-E563-49A5-854E-DEB2D9067A29}"/>
                </a:ext>
              </a:extLst>
            </p:cNvPr>
            <p:cNvSpPr/>
            <p:nvPr/>
          </p:nvSpPr>
          <p:spPr>
            <a:xfrm>
              <a:off x="9384884" y="2827947"/>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2000" b="1" dirty="0">
                  <a:solidFill>
                    <a:schemeClr val="tx1"/>
                  </a:solidFill>
                </a:rPr>
                <a:t>Data Stream</a:t>
              </a:r>
            </a:p>
          </p:txBody>
        </p:sp>
        <p:sp>
          <p:nvSpPr>
            <p:cNvPr id="28" name="Rectangle 27">
              <a:extLst>
                <a:ext uri="{FF2B5EF4-FFF2-40B4-BE49-F238E27FC236}">
                  <a16:creationId xmlns:a16="http://schemas.microsoft.com/office/drawing/2014/main" id="{5285113C-1DE6-4D04-9019-34E9B84BEA5D}"/>
                </a:ext>
              </a:extLst>
            </p:cNvPr>
            <p:cNvSpPr/>
            <p:nvPr/>
          </p:nvSpPr>
          <p:spPr>
            <a:xfrm>
              <a:off x="8678889" y="3268571"/>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29" name="Rectangle 28">
              <a:extLst>
                <a:ext uri="{FF2B5EF4-FFF2-40B4-BE49-F238E27FC236}">
                  <a16:creationId xmlns:a16="http://schemas.microsoft.com/office/drawing/2014/main" id="{2314C653-5979-463B-9CB7-B64E63D8DFA4}"/>
                </a:ext>
              </a:extLst>
            </p:cNvPr>
            <p:cNvSpPr/>
            <p:nvPr/>
          </p:nvSpPr>
          <p:spPr>
            <a:xfrm>
              <a:off x="8691231" y="3720164"/>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30" name="Rectangle 29">
              <a:extLst>
                <a:ext uri="{FF2B5EF4-FFF2-40B4-BE49-F238E27FC236}">
                  <a16:creationId xmlns:a16="http://schemas.microsoft.com/office/drawing/2014/main" id="{A430795E-5A7A-4C5C-B217-E4A678821693}"/>
                </a:ext>
              </a:extLst>
            </p:cNvPr>
            <p:cNvSpPr/>
            <p:nvPr/>
          </p:nvSpPr>
          <p:spPr>
            <a:xfrm>
              <a:off x="8714473" y="4138863"/>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Shard</a:t>
              </a:r>
            </a:p>
          </p:txBody>
        </p:sp>
        <p:sp>
          <p:nvSpPr>
            <p:cNvPr id="31" name="Rectangle 30">
              <a:extLst>
                <a:ext uri="{FF2B5EF4-FFF2-40B4-BE49-F238E27FC236}">
                  <a16:creationId xmlns:a16="http://schemas.microsoft.com/office/drawing/2014/main" id="{1FD27AAA-E10F-4099-9E12-4DABDA079B65}"/>
                </a:ext>
              </a:extLst>
            </p:cNvPr>
            <p:cNvSpPr/>
            <p:nvPr/>
          </p:nvSpPr>
          <p:spPr>
            <a:xfrm>
              <a:off x="10669441" y="3247784"/>
              <a:ext cx="1554551" cy="464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800" b="1" dirty="0">
                  <a:solidFill>
                    <a:schemeClr val="tx1"/>
                  </a:solidFill>
                </a:rPr>
                <a:t>Data record</a:t>
              </a:r>
            </a:p>
          </p:txBody>
        </p:sp>
      </p:grpSp>
    </p:spTree>
    <p:extLst>
      <p:ext uri="{BB962C8B-B14F-4D97-AF65-F5344CB8AC3E}">
        <p14:creationId xmlns:p14="http://schemas.microsoft.com/office/powerpoint/2010/main" val="773131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7954" y="1064028"/>
            <a:ext cx="11928763"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p:txBody>
      </p:sp>
      <p:pic>
        <p:nvPicPr>
          <p:cNvPr id="17" name="Picture 16">
            <a:extLst>
              <a:ext uri="{FF2B5EF4-FFF2-40B4-BE49-F238E27FC236}">
                <a16:creationId xmlns:a16="http://schemas.microsoft.com/office/drawing/2014/main" id="{E3DE6C44-BDE0-4F7F-B4C6-B1EFFBA4C235}"/>
              </a:ext>
            </a:extLst>
          </p:cNvPr>
          <p:cNvPicPr>
            <a:picLocks noChangeAspect="1"/>
          </p:cNvPicPr>
          <p:nvPr/>
        </p:nvPicPr>
        <p:blipFill>
          <a:blip r:embed="rId3"/>
          <a:stretch>
            <a:fillRect/>
          </a:stretch>
        </p:blipFill>
        <p:spPr>
          <a:xfrm>
            <a:off x="4167963" y="2705653"/>
            <a:ext cx="7828236" cy="3971529"/>
          </a:xfrm>
          <a:prstGeom prst="rect">
            <a:avLst/>
          </a:prstGeom>
          <a:ln w="19050">
            <a:solidFill>
              <a:srgbClr val="4F28AF"/>
            </a:solidFill>
          </a:ln>
        </p:spPr>
      </p:pic>
      <p:sp>
        <p:nvSpPr>
          <p:cNvPr id="20" name="Rectangle 19">
            <a:extLst>
              <a:ext uri="{FF2B5EF4-FFF2-40B4-BE49-F238E27FC236}">
                <a16:creationId xmlns:a16="http://schemas.microsoft.com/office/drawing/2014/main" id="{8E3BF60E-C9F7-4555-8A64-85681F71D08D}"/>
              </a:ext>
            </a:extLst>
          </p:cNvPr>
          <p:cNvSpPr/>
          <p:nvPr/>
        </p:nvSpPr>
        <p:spPr>
          <a:xfrm>
            <a:off x="147954" y="2539644"/>
            <a:ext cx="3827076"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638249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178671" y="1029071"/>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through invoking Lambda functions to pre-process the records.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real time basic analysis including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2.14   2.15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11482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Basics</a:t>
            </a:r>
          </a:p>
          <a:p>
            <a:pPr>
              <a:lnSpc>
                <a:spcPct val="120000"/>
              </a:lnSpc>
            </a:pPr>
            <a:r>
              <a:rPr lang="en-GB" sz="1600" dirty="0">
                <a:solidFill>
                  <a:schemeClr val="tx1"/>
                </a:solidFill>
              </a:rPr>
              <a:t>Glue is an Extract, Transform and Load service (ETL). It allows you to organise, locate, move and transform datasets prior to being applied for use, for example in training a machine learning model. It can therefore form an important stage or data cleaning and preparation needed prior to training ML models.</a:t>
            </a:r>
          </a:p>
        </p:txBody>
      </p:sp>
      <p:pic>
        <p:nvPicPr>
          <p:cNvPr id="3" name="Picture 2">
            <a:extLst>
              <a:ext uri="{FF2B5EF4-FFF2-40B4-BE49-F238E27FC236}">
                <a16:creationId xmlns:a16="http://schemas.microsoft.com/office/drawing/2014/main" id="{DA4EC31E-833C-4381-A281-87DEEAA4CD1E}"/>
              </a:ext>
            </a:extLst>
          </p:cNvPr>
          <p:cNvPicPr>
            <a:picLocks noChangeAspect="1"/>
          </p:cNvPicPr>
          <p:nvPr/>
        </p:nvPicPr>
        <p:blipFill>
          <a:blip r:embed="rId3"/>
          <a:stretch>
            <a:fillRect/>
          </a:stretch>
        </p:blipFill>
        <p:spPr>
          <a:xfrm>
            <a:off x="6762750" y="2400495"/>
            <a:ext cx="5196601" cy="4276687"/>
          </a:xfrm>
          <a:prstGeom prst="rect">
            <a:avLst/>
          </a:prstGeom>
        </p:spPr>
      </p:pic>
      <p:sp>
        <p:nvSpPr>
          <p:cNvPr id="17" name="Rectangle 16">
            <a:extLst>
              <a:ext uri="{FF2B5EF4-FFF2-40B4-BE49-F238E27FC236}">
                <a16:creationId xmlns:a16="http://schemas.microsoft.com/office/drawing/2014/main" id="{9C535466-889E-47BF-8FB8-41E639D0FB9F}"/>
              </a:ext>
            </a:extLst>
          </p:cNvPr>
          <p:cNvSpPr/>
          <p:nvPr/>
        </p:nvSpPr>
        <p:spPr>
          <a:xfrm>
            <a:off x="124693" y="2400494"/>
            <a:ext cx="6295157" cy="4000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The </a:t>
            </a:r>
            <a:r>
              <a:rPr lang="en-GB" sz="1600" u="sng" dirty="0">
                <a:solidFill>
                  <a:schemeClr val="tx1"/>
                </a:solidFill>
              </a:rPr>
              <a:t>glue data catalogue is a metadata repository </a:t>
            </a:r>
            <a:r>
              <a:rPr lang="en-GB" sz="1600" dirty="0">
                <a:solidFill>
                  <a:schemeClr val="tx1"/>
                </a:solidFill>
              </a:rPr>
              <a:t>(meaning </a:t>
            </a:r>
            <a:r>
              <a:rPr lang="en-US" sz="1600" dirty="0">
                <a:solidFill>
                  <a:schemeClr val="tx1"/>
                </a:solidFill>
              </a:rPr>
              <a:t>a set of data that describes and gives information about other data). </a:t>
            </a:r>
          </a:p>
          <a:p>
            <a:pPr marL="285750" indent="-285750">
              <a:lnSpc>
                <a:spcPct val="120000"/>
              </a:lnSpc>
              <a:buFont typeface="Arial" panose="020B0604020202020204" pitchFamily="34" charset="0"/>
              <a:buChar char="•"/>
            </a:pPr>
            <a:r>
              <a:rPr lang="en-US" sz="1600" dirty="0">
                <a:solidFill>
                  <a:schemeClr val="tx1"/>
                </a:solidFill>
              </a:rPr>
              <a:t>A Glue crawler can be used to go through an S3 bucket, AWS Redshift or AWS RDS and infer ‘schemas’ and partitions.</a:t>
            </a:r>
          </a:p>
          <a:p>
            <a:pPr marL="285750" indent="-285750">
              <a:lnSpc>
                <a:spcPct val="120000"/>
              </a:lnSpc>
              <a:buFont typeface="Arial" panose="020B0604020202020204" pitchFamily="34" charset="0"/>
              <a:buChar char="•"/>
            </a:pPr>
            <a:r>
              <a:rPr lang="en-US" sz="1600" dirty="0">
                <a:solidFill>
                  <a:schemeClr val="tx1"/>
                </a:solidFill>
              </a:rPr>
              <a:t>It works on structured data types such as JSON, Parquet, CSV etc.</a:t>
            </a:r>
          </a:p>
          <a:p>
            <a:pPr marL="285750" indent="-285750">
              <a:lnSpc>
                <a:spcPct val="120000"/>
              </a:lnSpc>
              <a:buFont typeface="Arial" panose="020B0604020202020204" pitchFamily="34" charset="0"/>
              <a:buChar char="•"/>
            </a:pPr>
            <a:r>
              <a:rPr lang="en-US" sz="1600" dirty="0">
                <a:solidFill>
                  <a:schemeClr val="tx1"/>
                </a:solidFill>
              </a:rPr>
              <a:t>An example of an extracted schema can be seen after a crawler has been run over my football project data containing JSON files. It has identified the contents of the files. </a:t>
            </a:r>
            <a:r>
              <a:rPr lang="en-US" sz="1200" dirty="0">
                <a:solidFill>
                  <a:schemeClr val="tx1"/>
                </a:solidFill>
              </a:rPr>
              <a:t>(</a:t>
            </a:r>
            <a:r>
              <a:rPr lang="en-US" sz="1200" dirty="0">
                <a:solidFill>
                  <a:schemeClr val="tx1"/>
                </a:solidFill>
                <a:hlinkClick r:id="rId4"/>
              </a:rPr>
              <a:t>https://docs.aws.amazon.com/clouddirectory/latest/developerguide/schemas.html</a:t>
            </a:r>
            <a:r>
              <a:rPr lang="en-US" sz="1200" dirty="0">
                <a:solidFill>
                  <a:schemeClr val="tx1"/>
                </a:solidFill>
              </a:rPr>
              <a:t>)</a:t>
            </a:r>
          </a:p>
          <a:p>
            <a:pPr marL="285750" indent="-285750">
              <a:lnSpc>
                <a:spcPct val="120000"/>
              </a:lnSpc>
              <a:buFont typeface="Arial" panose="020B0604020202020204" pitchFamily="34" charset="0"/>
              <a:buChar char="•"/>
            </a:pPr>
            <a:r>
              <a:rPr lang="en-US" sz="1600" dirty="0">
                <a:solidFill>
                  <a:schemeClr val="tx1"/>
                </a:solidFill>
              </a:rPr>
              <a:t>When a schema has been applied to a directory, all data within that directory must then conform to that applied schema. </a:t>
            </a:r>
            <a:endParaRPr lang="en-GB" sz="1600" dirty="0">
              <a:solidFill>
                <a:schemeClr val="tx1"/>
              </a:solidFill>
            </a:endParaRPr>
          </a:p>
        </p:txBody>
      </p:sp>
    </p:spTree>
    <p:extLst>
      <p:ext uri="{BB962C8B-B14F-4D97-AF65-F5344CB8AC3E}">
        <p14:creationId xmlns:p14="http://schemas.microsoft.com/office/powerpoint/2010/main" val="1248934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2.16   2.17</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11/12/21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095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Glue ETL </a:t>
            </a:r>
          </a:p>
          <a:p>
            <a:pPr>
              <a:lnSpc>
                <a:spcPct val="120000"/>
              </a:lnSpc>
            </a:pPr>
            <a:r>
              <a:rPr lang="en-GB" sz="1600" dirty="0">
                <a:solidFill>
                  <a:schemeClr val="tx1"/>
                </a:solidFill>
              </a:rPr>
              <a:t>As mentioned previously Glue allows users to Extract, Transform and Load (ETL). The jobs are run on a serverless Spark platform meaning no provisioning of resource is needed prior to running jobs, you simply pay for the resource consumed.</a:t>
            </a:r>
          </a:p>
        </p:txBody>
      </p:sp>
      <p:pic>
        <p:nvPicPr>
          <p:cNvPr id="4" name="Picture 3">
            <a:extLst>
              <a:ext uri="{FF2B5EF4-FFF2-40B4-BE49-F238E27FC236}">
                <a16:creationId xmlns:a16="http://schemas.microsoft.com/office/drawing/2014/main" id="{49F21143-99E7-4E2C-9687-FE3D047E3DAF}"/>
              </a:ext>
            </a:extLst>
          </p:cNvPr>
          <p:cNvPicPr>
            <a:picLocks noChangeAspect="1"/>
          </p:cNvPicPr>
          <p:nvPr/>
        </p:nvPicPr>
        <p:blipFill rotWithShape="1">
          <a:blip r:embed="rId3"/>
          <a:srcRect t="30715"/>
          <a:stretch/>
        </p:blipFill>
        <p:spPr>
          <a:xfrm>
            <a:off x="3451373" y="4997345"/>
            <a:ext cx="7492126" cy="1809384"/>
          </a:xfrm>
          <a:prstGeom prst="rect">
            <a:avLst/>
          </a:prstGeom>
        </p:spPr>
      </p:pic>
      <p:sp>
        <p:nvSpPr>
          <p:cNvPr id="19" name="Rectangle 18">
            <a:extLst>
              <a:ext uri="{FF2B5EF4-FFF2-40B4-BE49-F238E27FC236}">
                <a16:creationId xmlns:a16="http://schemas.microsoft.com/office/drawing/2014/main" id="{E793801F-C3E5-4170-967E-899D30ACD408}"/>
              </a:ext>
            </a:extLst>
          </p:cNvPr>
          <p:cNvSpPr/>
          <p:nvPr/>
        </p:nvSpPr>
        <p:spPr>
          <a:xfrm>
            <a:off x="124693" y="2137082"/>
            <a:ext cx="11953701" cy="26539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dirty="0">
                <a:solidFill>
                  <a:schemeClr val="tx1"/>
                </a:solidFill>
              </a:rPr>
              <a:t>Using Glue ETL we can apply some of the following transforms:</a:t>
            </a:r>
          </a:p>
          <a:p>
            <a:pPr marL="285750" indent="-285750">
              <a:lnSpc>
                <a:spcPct val="120000"/>
              </a:lnSpc>
              <a:buFont typeface="Arial" panose="020B0604020202020204" pitchFamily="34" charset="0"/>
              <a:buChar char="•"/>
            </a:pPr>
            <a:r>
              <a:rPr lang="en-GB" sz="1600" dirty="0">
                <a:solidFill>
                  <a:schemeClr val="tx1"/>
                </a:solidFill>
              </a:rPr>
              <a:t>DropFields &amp; DropNullFields - remove (null) fields</a:t>
            </a:r>
          </a:p>
          <a:p>
            <a:pPr marL="285750" indent="-285750">
              <a:lnSpc>
                <a:spcPct val="120000"/>
              </a:lnSpc>
              <a:buFont typeface="Arial" panose="020B0604020202020204" pitchFamily="34" charset="0"/>
              <a:buChar char="•"/>
            </a:pPr>
            <a:r>
              <a:rPr lang="en-GB" sz="1600" dirty="0">
                <a:solidFill>
                  <a:schemeClr val="tx1"/>
                </a:solidFill>
              </a:rPr>
              <a:t>Filter - specify a function to filter records</a:t>
            </a:r>
          </a:p>
          <a:p>
            <a:pPr marL="285750" indent="-285750">
              <a:lnSpc>
                <a:spcPct val="120000"/>
              </a:lnSpc>
              <a:buFont typeface="Arial" panose="020B0604020202020204" pitchFamily="34" charset="0"/>
              <a:buChar char="•"/>
            </a:pPr>
            <a:r>
              <a:rPr lang="en-GB" sz="1600" dirty="0">
                <a:solidFill>
                  <a:schemeClr val="tx1"/>
                </a:solidFill>
              </a:rPr>
              <a:t>Join - joins two dynamic frames.</a:t>
            </a:r>
          </a:p>
          <a:p>
            <a:pPr marL="285750" indent="-285750">
              <a:lnSpc>
                <a:spcPct val="120000"/>
              </a:lnSpc>
              <a:buFont typeface="Arial" panose="020B0604020202020204" pitchFamily="34" charset="0"/>
              <a:buChar char="•"/>
            </a:pPr>
            <a:r>
              <a:rPr lang="en-GB" sz="1600" dirty="0">
                <a:solidFill>
                  <a:schemeClr val="tx1"/>
                </a:solidFill>
              </a:rPr>
              <a:t>Map - add fields, delete fields, perform external lookups</a:t>
            </a:r>
          </a:p>
          <a:p>
            <a:pPr marL="285750" indent="-285750">
              <a:lnSpc>
                <a:spcPct val="120000"/>
              </a:lnSpc>
              <a:buFont typeface="Arial" panose="020B0604020202020204" pitchFamily="34" charset="0"/>
              <a:buChar char="•"/>
            </a:pPr>
            <a:r>
              <a:rPr lang="en-GB" sz="1600" dirty="0">
                <a:solidFill>
                  <a:schemeClr val="tx1"/>
                </a:solidFill>
              </a:rPr>
              <a:t>FindMatches ML – identify duplicate or matching samples/objects even if all fields do not perfectly match. This could be useful to prevent inadvertent oversampling (e.g. customers that have accidently signed up more than once).</a:t>
            </a:r>
          </a:p>
          <a:p>
            <a:pPr marL="285750" indent="-285750">
              <a:lnSpc>
                <a:spcPct val="120000"/>
              </a:lnSpc>
              <a:buFont typeface="Arial" panose="020B0604020202020204" pitchFamily="34" charset="0"/>
              <a:buChar char="•"/>
            </a:pPr>
            <a:r>
              <a:rPr lang="en-GB" sz="1600" dirty="0">
                <a:solidFill>
                  <a:schemeClr val="tx1"/>
                </a:solidFill>
              </a:rPr>
              <a:t>Format conversions – for example CSV to JSON, Avro, Parquet, XML etc. </a:t>
            </a:r>
          </a:p>
          <a:p>
            <a:pPr marL="285750" indent="-285750">
              <a:lnSpc>
                <a:spcPct val="120000"/>
              </a:lnSpc>
              <a:buFont typeface="Arial" panose="020B0604020202020204" pitchFamily="34" charset="0"/>
              <a:buChar char="•"/>
            </a:pPr>
            <a:r>
              <a:rPr lang="en-GB" sz="1600" dirty="0">
                <a:solidFill>
                  <a:schemeClr val="tx1"/>
                </a:solidFill>
              </a:rPr>
              <a:t>Example below showing conversion of raw json data in my football prediction bucking into csv format.</a:t>
            </a:r>
          </a:p>
        </p:txBody>
      </p:sp>
      <p:sp>
        <p:nvSpPr>
          <p:cNvPr id="17" name="TextBox 16">
            <a:extLst>
              <a:ext uri="{FF2B5EF4-FFF2-40B4-BE49-F238E27FC236}">
                <a16:creationId xmlns:a16="http://schemas.microsoft.com/office/drawing/2014/main" id="{FD77B248-E1C7-405D-8C48-EC3EF89B0AD4}"/>
              </a:ext>
            </a:extLst>
          </p:cNvPr>
          <p:cNvSpPr txBox="1"/>
          <p:nvPr/>
        </p:nvSpPr>
        <p:spPr>
          <a:xfrm>
            <a:off x="124693" y="6089726"/>
            <a:ext cx="3162300" cy="577081"/>
          </a:xfrm>
          <a:prstGeom prst="rect">
            <a:avLst/>
          </a:prstGeom>
          <a:noFill/>
        </p:spPr>
        <p:txBody>
          <a:bodyPr wrap="square">
            <a:spAutoFit/>
          </a:bodyPr>
          <a:lstStyle/>
          <a:p>
            <a:r>
              <a:rPr lang="en-GB" sz="1050" dirty="0">
                <a:hlinkClick r:id="rId4"/>
              </a:rPr>
              <a:t>https://aws.amazon.com/glue/?whats-new-cards.sort-by=item.additionalFields.postDateTime&amp;whats-new-cards.sort-order=desc</a:t>
            </a:r>
            <a:endParaRPr lang="en-GB" sz="1050" dirty="0"/>
          </a:p>
        </p:txBody>
      </p:sp>
    </p:spTree>
    <p:extLst>
      <p:ext uri="{BB962C8B-B14F-4D97-AF65-F5344CB8AC3E}">
        <p14:creationId xmlns:p14="http://schemas.microsoft.com/office/powerpoint/2010/main" val="20636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2.18</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59"/>
            <a:ext cx="11834658" cy="54289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Athena </a:t>
            </a:r>
          </a:p>
          <a:p>
            <a:pPr>
              <a:lnSpc>
                <a:spcPct val="120000"/>
              </a:lnSpc>
            </a:pPr>
            <a:r>
              <a:rPr lang="en-GB" sz="1600" dirty="0">
                <a:solidFill>
                  <a:schemeClr val="tx1"/>
                </a:solidFill>
              </a:rPr>
              <a:t>AWS Athena is a serverless interactive query tool. </a:t>
            </a:r>
          </a:p>
          <a:p>
            <a:pPr marL="285750" indent="-285750">
              <a:lnSpc>
                <a:spcPct val="120000"/>
              </a:lnSpc>
              <a:buFont typeface="Arial" panose="020B0604020202020204" pitchFamily="34" charset="0"/>
              <a:buChar char="•"/>
            </a:pPr>
            <a:r>
              <a:rPr lang="en-GB" sz="1600" dirty="0">
                <a:solidFill>
                  <a:schemeClr val="tx1"/>
                </a:solidFill>
              </a:rPr>
              <a:t>Serverless – no need to instantiate clusters or any infrastructure, no admin needed and auto-performant – it will scale to your needs.</a:t>
            </a:r>
          </a:p>
          <a:p>
            <a:pPr marL="285750" indent="-285750">
              <a:lnSpc>
                <a:spcPct val="120000"/>
              </a:lnSpc>
              <a:buFont typeface="Arial" panose="020B0604020202020204" pitchFamily="34" charset="0"/>
              <a:buChar char="•"/>
            </a:pPr>
            <a:r>
              <a:rPr lang="en-GB" sz="1600" dirty="0">
                <a:solidFill>
                  <a:schemeClr val="tx1"/>
                </a:solidFill>
              </a:rPr>
              <a:t>Interactive – Different query engines have different behaviours (e.g. Apache hive is not interactive, has high throughput). </a:t>
            </a:r>
          </a:p>
          <a:p>
            <a:pPr marL="285750" indent="-285750">
              <a:lnSpc>
                <a:spcPct val="120000"/>
              </a:lnSpc>
              <a:buFont typeface="Arial" panose="020B0604020202020204" pitchFamily="34" charset="0"/>
              <a:buChar char="•"/>
            </a:pPr>
            <a:r>
              <a:rPr lang="en-GB" sz="1600" dirty="0">
                <a:solidFill>
                  <a:schemeClr val="tx1"/>
                </a:solidFill>
              </a:rPr>
              <a:t>Query tool – Not an ETL tool, instead it can be used ‘seamlessly’ with SQL to conduct analysis of data stored in amazon S3.</a:t>
            </a:r>
          </a:p>
          <a:p>
            <a:pPr>
              <a:lnSpc>
                <a:spcPct val="120000"/>
              </a:lnSpc>
            </a:pPr>
            <a:r>
              <a:rPr lang="en-GB" sz="1600" dirty="0">
                <a:solidFill>
                  <a:schemeClr val="tx1"/>
                </a:solidFill>
              </a:rPr>
              <a:t>Important to note is that in order to run</a:t>
            </a:r>
            <a:r>
              <a:rPr lang="en-GB" sz="1600" b="1" dirty="0">
                <a:solidFill>
                  <a:schemeClr val="tx1"/>
                </a:solidFill>
              </a:rPr>
              <a:t> </a:t>
            </a:r>
            <a:r>
              <a:rPr lang="en-GB" sz="1600" u="sng" dirty="0">
                <a:solidFill>
                  <a:schemeClr val="tx1"/>
                </a:solidFill>
              </a:rPr>
              <a:t>SQL commands through Athena on data stored in S3, we first need to generate our Glue data catalogue</a:t>
            </a:r>
            <a:r>
              <a:rPr lang="en-GB" sz="1600" dirty="0">
                <a:solidFill>
                  <a:schemeClr val="tx1"/>
                </a:solidFill>
              </a:rPr>
              <a:t> using the crawlers. This allows Athena to understand what the schema of these tables is.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4083741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2.19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2752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Redshift</a:t>
            </a:r>
          </a:p>
          <a:p>
            <a:pPr marL="285750" indent="-285750">
              <a:lnSpc>
                <a:spcPct val="120000"/>
              </a:lnSpc>
              <a:buFont typeface="Arial" panose="020B0604020202020204" pitchFamily="34" charset="0"/>
              <a:buChar char="•"/>
            </a:pPr>
            <a:r>
              <a:rPr lang="en-GB" sz="1600" dirty="0">
                <a:solidFill>
                  <a:schemeClr val="tx1"/>
                </a:solidFill>
              </a:rPr>
              <a:t>Data warehouse – bring together datasets from all across organisation so it can be easily queried (SQL based).</a:t>
            </a:r>
          </a:p>
          <a:p>
            <a:pPr marL="285750" indent="-285750">
              <a:lnSpc>
                <a:spcPct val="120000"/>
              </a:lnSpc>
              <a:buFont typeface="Arial" panose="020B0604020202020204" pitchFamily="34" charset="0"/>
              <a:buChar char="•"/>
            </a:pPr>
            <a:r>
              <a:rPr lang="en-GB" sz="1600" dirty="0">
                <a:solidFill>
                  <a:schemeClr val="tx1"/>
                </a:solidFill>
              </a:rPr>
              <a:t>Parameter groups – if you have lots of users all using redshift cluster, you can specify which groups or teams have higher priority.</a:t>
            </a:r>
          </a:p>
          <a:p>
            <a:pPr marL="285750" indent="-285750">
              <a:lnSpc>
                <a:spcPct val="120000"/>
              </a:lnSpc>
              <a:buFont typeface="Arial" panose="020B0604020202020204" pitchFamily="34" charset="0"/>
              <a:buChar char="•"/>
            </a:pPr>
            <a:r>
              <a:rPr lang="en-GB" sz="1600" dirty="0">
                <a:solidFill>
                  <a:schemeClr val="tx1"/>
                </a:solidFill>
              </a:rPr>
              <a:t>Optimised for large queries (OLAP – Online Analytical Processing).</a:t>
            </a:r>
          </a:p>
          <a:p>
            <a:pPr marL="285750" indent="-285750">
              <a:lnSpc>
                <a:spcPct val="120000"/>
              </a:lnSpc>
              <a:buFont typeface="Arial" panose="020B0604020202020204" pitchFamily="34" charset="0"/>
              <a:buChar char="•"/>
            </a:pPr>
            <a:r>
              <a:rPr lang="en-GB" sz="1600" dirty="0">
                <a:solidFill>
                  <a:schemeClr val="tx1"/>
                </a:solidFill>
              </a:rPr>
              <a:t>Not serverless – needs provisioning in advance, although they do now provide a serverless option.</a:t>
            </a:r>
          </a:p>
        </p:txBody>
      </p:sp>
      <p:pic>
        <p:nvPicPr>
          <p:cNvPr id="13" name="Picture 12">
            <a:extLst>
              <a:ext uri="{FF2B5EF4-FFF2-40B4-BE49-F238E27FC236}">
                <a16:creationId xmlns:a16="http://schemas.microsoft.com/office/drawing/2014/main" id="{D4D32BB9-44F4-4CCB-8FD7-DB144ED57A05}"/>
              </a:ext>
            </a:extLst>
          </p:cNvPr>
          <p:cNvPicPr>
            <a:picLocks noChangeAspect="1"/>
          </p:cNvPicPr>
          <p:nvPr/>
        </p:nvPicPr>
        <p:blipFill>
          <a:blip r:embed="rId3"/>
          <a:stretch>
            <a:fillRect/>
          </a:stretch>
        </p:blipFill>
        <p:spPr>
          <a:xfrm>
            <a:off x="3973070" y="2830931"/>
            <a:ext cx="7986281" cy="3835876"/>
          </a:xfrm>
          <a:prstGeom prst="rect">
            <a:avLst/>
          </a:prstGeom>
          <a:ln w="19050">
            <a:solidFill>
              <a:srgbClr val="4F28AF"/>
            </a:solidFill>
          </a:ln>
        </p:spPr>
      </p:pic>
      <p:sp>
        <p:nvSpPr>
          <p:cNvPr id="17" name="Rectangle 16">
            <a:extLst>
              <a:ext uri="{FF2B5EF4-FFF2-40B4-BE49-F238E27FC236}">
                <a16:creationId xmlns:a16="http://schemas.microsoft.com/office/drawing/2014/main" id="{ADB5BEE5-62A3-48B1-813B-D0707A2AAD5E}"/>
              </a:ext>
            </a:extLst>
          </p:cNvPr>
          <p:cNvSpPr/>
          <p:nvPr/>
        </p:nvSpPr>
        <p:spPr>
          <a:xfrm>
            <a:off x="124693" y="2614639"/>
            <a:ext cx="3447182" cy="2752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nSpc>
                <a:spcPct val="120000"/>
              </a:lnSpc>
              <a:buFont typeface="Arial" panose="020B0604020202020204" pitchFamily="34" charset="0"/>
              <a:buChar char="•"/>
            </a:pPr>
            <a:r>
              <a:rPr lang="en-GB" sz="1600" dirty="0">
                <a:solidFill>
                  <a:schemeClr val="tx1"/>
                </a:solidFill>
              </a:rPr>
              <a:t>Data can be loaded from S3 into Redshift or we can use Redshift Spectrum to query data directly in S3 (similar to Athena).</a:t>
            </a:r>
            <a:endParaRPr lang="en-US" sz="1600" dirty="0">
              <a:solidFill>
                <a:schemeClr val="tx1"/>
              </a:solidFill>
            </a:endParaRPr>
          </a:p>
          <a:p>
            <a:pPr marL="285750" indent="-285750">
              <a:lnSpc>
                <a:spcPct val="120000"/>
              </a:lnSpc>
              <a:buFont typeface="Arial" panose="020B0604020202020204" pitchFamily="34" charset="0"/>
              <a:buChar char="•"/>
            </a:pPr>
            <a:r>
              <a:rPr lang="en-US" sz="1600" dirty="0">
                <a:solidFill>
                  <a:schemeClr val="tx1"/>
                </a:solidFill>
              </a:rPr>
              <a:t>Difference between Redshift spectrum and Athena is performance. Spectrum and Athena differ in that Athena relies on pooled resources provided by AWS to return query results, whereas Spectrum resources are allocated according to your Redshift cluster size.</a:t>
            </a: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2976103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2.20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RDS</a:t>
            </a:r>
          </a:p>
          <a:p>
            <a:pPr marL="285750" indent="-285750">
              <a:lnSpc>
                <a:spcPct val="120000"/>
              </a:lnSpc>
              <a:buFont typeface="Arial" panose="020B0604020202020204" pitchFamily="34" charset="0"/>
              <a:buChar char="•"/>
            </a:pPr>
            <a:r>
              <a:rPr lang="en-GB" sz="1600" dirty="0">
                <a:solidFill>
                  <a:schemeClr val="tx1"/>
                </a:solidFill>
              </a:rPr>
              <a:t>Similar to Redshift in that it is also a relational store for SQL queries.</a:t>
            </a:r>
          </a:p>
          <a:p>
            <a:pPr marL="285750" indent="-285750">
              <a:lnSpc>
                <a:spcPct val="120000"/>
              </a:lnSpc>
              <a:buFont typeface="Arial" panose="020B0604020202020204" pitchFamily="34" charset="0"/>
              <a:buChar char="•"/>
            </a:pPr>
            <a:r>
              <a:rPr lang="en-GB" sz="1600" dirty="0">
                <a:solidFill>
                  <a:schemeClr val="tx1"/>
                </a:solidFill>
              </a:rPr>
              <a:t>Also must provision servers in advance. </a:t>
            </a:r>
          </a:p>
          <a:p>
            <a:pPr marL="285750" indent="-285750">
              <a:lnSpc>
                <a:spcPct val="120000"/>
              </a:lnSpc>
              <a:buFont typeface="Arial" panose="020B0604020202020204" pitchFamily="34" charset="0"/>
              <a:buChar char="•"/>
            </a:pPr>
            <a:r>
              <a:rPr lang="en-GB" sz="1600" dirty="0">
                <a:solidFill>
                  <a:schemeClr val="tx1"/>
                </a:solidFill>
              </a:rPr>
              <a:t>RDS is more suited for smaller queries that happen at a more frequent basis.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DynamoDB</a:t>
            </a:r>
          </a:p>
          <a:p>
            <a:pPr marL="285750" indent="-285750">
              <a:lnSpc>
                <a:spcPct val="120000"/>
              </a:lnSpc>
              <a:buFont typeface="Arial" panose="020B0604020202020204" pitchFamily="34" charset="0"/>
              <a:buChar char="•"/>
            </a:pPr>
            <a:r>
              <a:rPr lang="en-GB" sz="1600" dirty="0">
                <a:solidFill>
                  <a:schemeClr val="tx1"/>
                </a:solidFill>
              </a:rPr>
              <a:t>NoSQL data store – means not only SQL. </a:t>
            </a:r>
          </a:p>
          <a:p>
            <a:pPr marL="285750" indent="-285750">
              <a:lnSpc>
                <a:spcPct val="120000"/>
              </a:lnSpc>
              <a:buFont typeface="Arial" panose="020B0604020202020204" pitchFamily="34" charset="0"/>
              <a:buChar char="•"/>
            </a:pPr>
            <a:r>
              <a:rPr lang="en-GB" sz="1600" dirty="0">
                <a:solidFill>
                  <a:schemeClr val="tx1"/>
                </a:solidFill>
              </a:rPr>
              <a:t>For example it I useful to store a ML model served by your application.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S3</a:t>
            </a:r>
          </a:p>
          <a:p>
            <a:pPr marL="285750" indent="-285750">
              <a:lnSpc>
                <a:spcPct val="120000"/>
              </a:lnSpc>
              <a:buFont typeface="Arial" panose="020B0604020202020204" pitchFamily="34" charset="0"/>
              <a:buChar char="•"/>
            </a:pPr>
            <a:r>
              <a:rPr lang="en-GB" sz="1600" dirty="0">
                <a:solidFill>
                  <a:schemeClr val="tx1"/>
                </a:solidFill>
              </a:rPr>
              <a:t>Already seen this in detail, provides object storage.</a:t>
            </a:r>
          </a:p>
          <a:p>
            <a:pPr marL="285750" indent="-285750">
              <a:lnSpc>
                <a:spcPct val="120000"/>
              </a:lnSpc>
              <a:buFont typeface="Arial" panose="020B0604020202020204" pitchFamily="34" charset="0"/>
              <a:buChar char="•"/>
            </a:pPr>
            <a:r>
              <a:rPr lang="en-GB" sz="1600" dirty="0">
                <a:solidFill>
                  <a:schemeClr val="tx1"/>
                </a:solidFill>
              </a:rPr>
              <a:t>Serverless with no limit on storage.</a:t>
            </a:r>
          </a:p>
          <a:p>
            <a:pPr marL="285750" indent="-285750">
              <a:lnSpc>
                <a:spcPct val="120000"/>
              </a:lnSpc>
              <a:buFont typeface="Arial" panose="020B0604020202020204" pitchFamily="34" charset="0"/>
              <a:buChar char="•"/>
            </a:pPr>
            <a:r>
              <a:rPr lang="en-GB" sz="1600" dirty="0">
                <a:solidFill>
                  <a:schemeClr val="tx1"/>
                </a:solidFill>
              </a:rPr>
              <a:t>Can integrate with most AWS services.</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ElasticSearch </a:t>
            </a:r>
          </a:p>
          <a:p>
            <a:pPr marL="285750" indent="-285750">
              <a:lnSpc>
                <a:spcPct val="120000"/>
              </a:lnSpc>
              <a:buFont typeface="Arial" panose="020B0604020202020204" pitchFamily="34" charset="0"/>
              <a:buChar char="•"/>
            </a:pPr>
            <a:r>
              <a:rPr lang="en-GB" sz="1600" dirty="0">
                <a:solidFill>
                  <a:schemeClr val="tx1"/>
                </a:solidFill>
              </a:rPr>
              <a:t>Useful for indexing of data</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ElastiCache</a:t>
            </a:r>
          </a:p>
          <a:p>
            <a:pPr marL="285750" indent="-285750">
              <a:lnSpc>
                <a:spcPct val="120000"/>
              </a:lnSpc>
              <a:buFont typeface="Arial" panose="020B0604020202020204" pitchFamily="34" charset="0"/>
              <a:buChar char="•"/>
            </a:pPr>
            <a:r>
              <a:rPr lang="en-GB" sz="1600" dirty="0">
                <a:solidFill>
                  <a:schemeClr val="tx1"/>
                </a:solidFill>
              </a:rPr>
              <a:t>Caching mechanism. </a:t>
            </a:r>
          </a:p>
          <a:p>
            <a:pPr>
              <a:lnSpc>
                <a:spcPct val="120000"/>
              </a:lnSpc>
            </a:pPr>
            <a:endParaRPr lang="en-GB" sz="1600" dirty="0">
              <a:solidFill>
                <a:schemeClr val="tx1"/>
              </a:solidFill>
            </a:endParaRP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041851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Section Summary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Date: 19/12/21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2D69295C-9ADC-4E6F-8D6F-4C5554BBF5C6}"/>
              </a:ext>
            </a:extLst>
          </p:cNvPr>
          <p:cNvSpPr/>
          <p:nvPr/>
        </p:nvSpPr>
        <p:spPr>
          <a:xfrm>
            <a:off x="269475" y="1041986"/>
            <a:ext cx="11299937" cy="55330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20000"/>
              </a:lnSpc>
              <a:spcBef>
                <a:spcPts val="0"/>
              </a:spcBef>
              <a:spcAft>
                <a:spcPts val="0"/>
              </a:spcAft>
              <a:buClrTx/>
              <a:buSzTx/>
              <a:buFontTx/>
              <a:buNone/>
              <a:tabLst/>
              <a:defRPr/>
            </a:pPr>
            <a:r>
              <a:rPr kumimoji="0" lang="en-GB" sz="1800" b="1" i="0" u="sng" strike="noStrike" kern="1200" cap="none" spc="0" normalizeH="0" baseline="0" noProof="0" dirty="0">
                <a:ln>
                  <a:noFill/>
                </a:ln>
                <a:solidFill>
                  <a:prstClr val="black"/>
                </a:solidFill>
                <a:effectLst/>
                <a:uLnTx/>
                <a:uFillTx/>
                <a:latin typeface="Calibri" panose="020F0502020204030204"/>
                <a:ea typeface="+mn-ea"/>
                <a:cs typeface="+mn-cs"/>
              </a:rPr>
              <a:t>Amazon Storage &amp; Databases</a:t>
            </a: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S3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Any object/data type stored in buckets and partitions.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lang="en-GB" sz="1200" dirty="0">
                <a:solidFill>
                  <a:prstClr val="black"/>
                </a:solidFill>
                <a:latin typeface="Calibri" panose="020F0502020204030204"/>
              </a:rPr>
              <a:t>Can apply lifecycle rules to move our data to the correct storage tier (or delete) for our needs.</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IAM policies control what services and users have access to the data in each bucket and partition.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Bucket policies govern rules for all on a given bucket.</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Added security with SSE (Server-Side Encryption) and SSE-KMS (SSE Key Management System). </a:t>
            </a:r>
          </a:p>
          <a:p>
            <a:pPr marL="285750" marR="0" lvl="0" indent="-285750" algn="l" defTabSz="914400" rtl="0" eaLnBrk="1" fontAlgn="auto" latinLnBrk="0" hangingPunct="1">
              <a:lnSpc>
                <a:spcPct val="120000"/>
              </a:lnSpc>
              <a:spcBef>
                <a:spcPts val="0"/>
              </a:spcBef>
              <a:spcAft>
                <a:spcPts val="0"/>
              </a:spcAft>
              <a:buClrTx/>
              <a:buSzTx/>
              <a:buFontTx/>
              <a:buChar char="-"/>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Redshift</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Data warehouse where we can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bring together datasets from across organisation so it can be easily queried (SQL based).</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Needs provisioning in advance although they do now provide a serverless option.</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Redshift spectrum allows us to query data directly in S3 (like Athena but we use provisioned resource with redshift).</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RDS </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Similar to Redshift, it is a datastore. But unlike Redshift that’s suitable for large queries, analytics, BI etc. where as RDS is suitable for smaller queries that take place at a frequent basis.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600" b="1" i="0" u="none" strike="noStrike" kern="1200" cap="none" spc="0" normalizeH="0" baseline="0" noProof="0" dirty="0">
                <a:ln>
                  <a:noFill/>
                </a:ln>
                <a:solidFill>
                  <a:prstClr val="black"/>
                </a:solidFill>
                <a:effectLst/>
                <a:uLnTx/>
                <a:uFillTx/>
                <a:latin typeface="Calibri" panose="020F0502020204030204"/>
                <a:ea typeface="+mn-ea"/>
                <a:cs typeface="+mn-cs"/>
              </a:rPr>
              <a:t>Additional Stores</a:t>
            </a: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DynamoDB: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NoSQL data store – means not only SQL. </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ElasticSearch: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Useful for indexing of data</a:t>
            </a: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171450" marR="0" lvl="0" indent="-171450" algn="l" defTabSz="914400" rtl="0" eaLnBrk="1" fontAlgn="auto" latinLnBrk="0" hangingPunct="1">
              <a:lnSpc>
                <a:spcPct val="120000"/>
              </a:lnSpc>
              <a:spcBef>
                <a:spcPts val="0"/>
              </a:spcBef>
              <a:spcAft>
                <a:spcPts val="0"/>
              </a:spcAft>
              <a:buClrTx/>
              <a:buSzTx/>
              <a:buFontTx/>
              <a:buChar char="-"/>
              <a:tabLst/>
              <a:defRPr/>
            </a:pPr>
            <a:r>
              <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rPr>
              <a:t>ElastiCache: Caching mechanism. </a:t>
            </a:r>
          </a:p>
          <a:p>
            <a:pPr marL="171450" marR="0" lvl="0" indent="-171450" algn="l" defTabSz="914400" rtl="0" eaLnBrk="1" fontAlgn="auto" latinLnBrk="0" hangingPunct="1">
              <a:lnSpc>
                <a:spcPct val="120000"/>
              </a:lnSpc>
              <a:spcBef>
                <a:spcPts val="0"/>
              </a:spcBef>
              <a:spcAft>
                <a:spcPts val="0"/>
              </a:spcAft>
              <a:buClrTx/>
              <a:buSzTx/>
              <a:buFontTx/>
              <a:buChar char="-"/>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335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646331"/>
            </a:xfrm>
            <a:prstGeom prst="rect">
              <a:avLst/>
            </a:prstGeom>
            <a:noFill/>
          </p:spPr>
          <p:txBody>
            <a:bodyPr wrap="square" rtlCol="0">
              <a:spAutoFit/>
            </a:bodyPr>
            <a:lstStyle/>
            <a:p>
              <a:r>
                <a:rPr lang="en-GB" dirty="0"/>
                <a:t>Section: 2.21   2.22   2.23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11834658"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Data Pipeline</a:t>
            </a:r>
          </a:p>
          <a:p>
            <a:pPr>
              <a:lnSpc>
                <a:spcPct val="120000"/>
              </a:lnSpc>
            </a:pPr>
            <a:r>
              <a:rPr lang="en-GB" sz="1600" dirty="0">
                <a:solidFill>
                  <a:schemeClr val="tx1"/>
                </a:solidFill>
              </a:rPr>
              <a:t>Allows you to move data from one destination to another. For example this could be from DynamoDB to S3. We may need to do this so we can run SageMaker on S3 data.</a:t>
            </a:r>
          </a:p>
          <a:p>
            <a:pPr marL="285750" indent="-285750">
              <a:lnSpc>
                <a:spcPct val="120000"/>
              </a:lnSpc>
              <a:buFont typeface="Arial" panose="020B0604020202020204" pitchFamily="34" charset="0"/>
              <a:buChar char="•"/>
            </a:pPr>
            <a:r>
              <a:rPr lang="en-GB" sz="1600" dirty="0">
                <a:solidFill>
                  <a:schemeClr val="tx1"/>
                </a:solidFill>
              </a:rPr>
              <a:t>The moving is actually done on an EC2 instance that is managed by AWS Data Pipeline. </a:t>
            </a:r>
          </a:p>
          <a:p>
            <a:pPr marL="285750" indent="-285750">
              <a:lnSpc>
                <a:spcPct val="120000"/>
              </a:lnSpc>
              <a:buFont typeface="Arial" panose="020B0604020202020204" pitchFamily="34" charset="0"/>
              <a:buChar char="•"/>
            </a:pPr>
            <a:r>
              <a:rPr lang="en-GB" sz="1600" dirty="0">
                <a:solidFill>
                  <a:schemeClr val="tx1"/>
                </a:solidFill>
              </a:rPr>
              <a:t>The user has control over the resources as they need to setup the EC2 instance. They also have more control over the ETL code which takes place on the EC2 instance.</a:t>
            </a:r>
          </a:p>
          <a:p>
            <a:pPr marL="285750" indent="-285750">
              <a:lnSpc>
                <a:spcPct val="120000"/>
              </a:lnSpc>
              <a:buFont typeface="Arial" panose="020B0604020202020204" pitchFamily="34" charset="0"/>
              <a:buChar char="•"/>
            </a:pPr>
            <a:r>
              <a:rPr lang="en-GB" sz="1600" dirty="0">
                <a:solidFill>
                  <a:schemeClr val="tx1"/>
                </a:solidFill>
              </a:rPr>
              <a:t>Differs from AWS Glue as we do not need to configure or manage the resources using Glue.</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AWS Batch</a:t>
            </a:r>
          </a:p>
          <a:p>
            <a:pPr marL="285750" indent="-285750">
              <a:lnSpc>
                <a:spcPct val="120000"/>
              </a:lnSpc>
              <a:buFont typeface="Arial" panose="020B0604020202020204" pitchFamily="34" charset="0"/>
              <a:buChar char="•"/>
            </a:pPr>
            <a:r>
              <a:rPr lang="en-GB" sz="1600" dirty="0">
                <a:solidFill>
                  <a:schemeClr val="tx1"/>
                </a:solidFill>
              </a:rPr>
              <a:t>Allows you to run any batch process that can be defined by a docker image.</a:t>
            </a:r>
          </a:p>
          <a:p>
            <a:pPr marL="285750" indent="-285750">
              <a:lnSpc>
                <a:spcPct val="120000"/>
              </a:lnSpc>
              <a:buFont typeface="Arial" panose="020B0604020202020204" pitchFamily="34" charset="0"/>
              <a:buChar char="•"/>
            </a:pPr>
            <a:r>
              <a:rPr lang="en-GB" sz="1600" dirty="0">
                <a:solidFill>
                  <a:schemeClr val="tx1"/>
                </a:solidFill>
              </a:rPr>
              <a:t>This could be cleaning data in an S3 bucket. </a:t>
            </a:r>
          </a:p>
          <a:p>
            <a:pPr marL="285750" indent="-285750">
              <a:lnSpc>
                <a:spcPct val="120000"/>
              </a:lnSpc>
              <a:buFont typeface="Arial" panose="020B0604020202020204" pitchFamily="34" charset="0"/>
              <a:buChar char="•"/>
            </a:pPr>
            <a:r>
              <a:rPr lang="en-GB" sz="1600" dirty="0">
                <a:solidFill>
                  <a:schemeClr val="tx1"/>
                </a:solidFill>
              </a:rPr>
              <a:t>Dynamic provisioning of an EC2 instance(s), you just pay for the underlying EC2 instances. </a:t>
            </a:r>
          </a:p>
          <a:p>
            <a:pPr marL="285750" indent="-285750">
              <a:lnSpc>
                <a:spcPct val="120000"/>
              </a:lnSpc>
              <a:buFont typeface="Arial" panose="020B0604020202020204" pitchFamily="34" charset="0"/>
              <a:buChar char="•"/>
            </a:pPr>
            <a:r>
              <a:rPr lang="en-GB" sz="1600" dirty="0">
                <a:solidFill>
                  <a:schemeClr val="tx1"/>
                </a:solidFill>
              </a:rPr>
              <a:t>For non ETL, or processes that are just run on data and we don’t want to move data from one store to another, AWS batch is probably best.</a:t>
            </a:r>
          </a:p>
          <a:p>
            <a:pPr>
              <a:lnSpc>
                <a:spcPct val="120000"/>
              </a:lnSpc>
            </a:pPr>
            <a:endParaRPr lang="en-GB" sz="1600" dirty="0">
              <a:solidFill>
                <a:schemeClr val="tx1"/>
              </a:solidFill>
            </a:endParaRPr>
          </a:p>
          <a:p>
            <a:pPr>
              <a:lnSpc>
                <a:spcPct val="120000"/>
              </a:lnSpc>
            </a:pPr>
            <a:r>
              <a:rPr lang="en-GB" sz="1600" b="1" dirty="0">
                <a:solidFill>
                  <a:schemeClr val="tx1"/>
                </a:solidFill>
              </a:rPr>
              <a:t>AWS DMS (Data Migration Service).</a:t>
            </a:r>
          </a:p>
          <a:p>
            <a:pPr marL="285750" indent="-285750">
              <a:lnSpc>
                <a:spcPct val="120000"/>
              </a:lnSpc>
              <a:buFont typeface="Arial" panose="020B0604020202020204" pitchFamily="34" charset="0"/>
              <a:buChar char="•"/>
            </a:pPr>
            <a:r>
              <a:rPr lang="en-GB" sz="1600" dirty="0">
                <a:solidFill>
                  <a:schemeClr val="tx1"/>
                </a:solidFill>
              </a:rPr>
              <a:t>Not an ETL service as it will not transform data, it simply moves data from one location to another.</a:t>
            </a:r>
          </a:p>
          <a:p>
            <a:pPr marL="285750" indent="-285750">
              <a:lnSpc>
                <a:spcPct val="120000"/>
              </a:lnSpc>
              <a:buFont typeface="Arial" panose="020B0604020202020204" pitchFamily="34" charset="0"/>
              <a:buChar char="•"/>
            </a:pPr>
            <a:r>
              <a:rPr lang="en-GB" sz="1600" dirty="0">
                <a:solidFill>
                  <a:schemeClr val="tx1"/>
                </a:solidFill>
              </a:rPr>
              <a:t>Common to use DMS to move data from on premise to in the cloud, and then use Glue to perform an ETL on it.</a:t>
            </a: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2925743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2.24</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038509"/>
            <a:ext cx="9813170" cy="5641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AWS Step Functions</a:t>
            </a:r>
          </a:p>
          <a:p>
            <a:pPr marL="285750" indent="-285750">
              <a:lnSpc>
                <a:spcPct val="120000"/>
              </a:lnSpc>
              <a:buFont typeface="Arial" panose="020B0604020202020204" pitchFamily="34" charset="0"/>
              <a:buChar char="•"/>
            </a:pPr>
            <a:r>
              <a:rPr lang="en-GB" sz="1600" dirty="0">
                <a:solidFill>
                  <a:schemeClr val="tx1"/>
                </a:solidFill>
              </a:rPr>
              <a:t>Allows you to piece together various different functions that use different services.</a:t>
            </a:r>
          </a:p>
          <a:p>
            <a:pPr marL="285750" indent="-285750">
              <a:lnSpc>
                <a:spcPct val="120000"/>
              </a:lnSpc>
              <a:buFont typeface="Arial" panose="020B0604020202020204" pitchFamily="34" charset="0"/>
              <a:buChar char="•"/>
            </a:pPr>
            <a:r>
              <a:rPr lang="en-GB" sz="1600" dirty="0">
                <a:solidFill>
                  <a:schemeClr val="tx1"/>
                </a:solidFill>
              </a:rPr>
              <a:t>For example on the right, we may generate a training dataset using lambda functions, we then may train our model using SageMaker, and then save the model into an S3 bucket and then maybe we perform some ETL using Glue or transforms using AWS batch. </a:t>
            </a:r>
          </a:p>
          <a:p>
            <a:pPr marL="285750" indent="-285750">
              <a:lnSpc>
                <a:spcPct val="120000"/>
              </a:lnSpc>
              <a:buFont typeface="Arial" panose="020B0604020202020204" pitchFamily="34" charset="0"/>
              <a:buChar char="•"/>
            </a:pPr>
            <a:r>
              <a:rPr lang="en-GB" sz="1600" dirty="0">
                <a:solidFill>
                  <a:schemeClr val="tx1"/>
                </a:solidFill>
              </a:rPr>
              <a:t>Effectively a windows .bat file but on AWS.</a:t>
            </a:r>
          </a:p>
          <a:p>
            <a:pPr>
              <a:lnSpc>
                <a:spcPct val="120000"/>
              </a:lnSpc>
            </a:pPr>
            <a:endParaRPr lang="en-GB" sz="1600" dirty="0">
              <a:solidFill>
                <a:schemeClr val="tx1"/>
              </a:solidFill>
            </a:endParaRPr>
          </a:p>
        </p:txBody>
      </p:sp>
      <p:pic>
        <p:nvPicPr>
          <p:cNvPr id="3" name="Picture 2">
            <a:extLst>
              <a:ext uri="{FF2B5EF4-FFF2-40B4-BE49-F238E27FC236}">
                <a16:creationId xmlns:a16="http://schemas.microsoft.com/office/drawing/2014/main" id="{C3B9DD8E-FF21-40C2-A84C-F6D68FE4CF3C}"/>
              </a:ext>
            </a:extLst>
          </p:cNvPr>
          <p:cNvPicPr>
            <a:picLocks noChangeAspect="1"/>
          </p:cNvPicPr>
          <p:nvPr/>
        </p:nvPicPr>
        <p:blipFill>
          <a:blip r:embed="rId3"/>
          <a:stretch>
            <a:fillRect/>
          </a:stretch>
        </p:blipFill>
        <p:spPr>
          <a:xfrm>
            <a:off x="9937863" y="1351954"/>
            <a:ext cx="1752600" cy="3609975"/>
          </a:xfrm>
          <a:prstGeom prst="rect">
            <a:avLst/>
          </a:prstGeom>
        </p:spPr>
      </p:pic>
    </p:spTree>
    <p:extLst>
      <p:ext uri="{BB962C8B-B14F-4D97-AF65-F5344CB8AC3E}">
        <p14:creationId xmlns:p14="http://schemas.microsoft.com/office/powerpoint/2010/main" val="2607775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6B1FE8C3-5657-4B70-8261-3C51759DE7E7}"/>
              </a:ext>
            </a:extLst>
          </p:cNvPr>
          <p:cNvPicPr>
            <a:picLocks noChangeAspect="1"/>
          </p:cNvPicPr>
          <p:nvPr/>
        </p:nvPicPr>
        <p:blipFill rotWithShape="1">
          <a:blip r:embed="rId3"/>
          <a:srcRect t="16474"/>
          <a:stretch/>
        </p:blipFill>
        <p:spPr>
          <a:xfrm>
            <a:off x="800100" y="2009776"/>
            <a:ext cx="10591800" cy="4657031"/>
          </a:xfrm>
          <a:prstGeom prst="rect">
            <a:avLst/>
          </a:prstGeom>
        </p:spPr>
      </p:pic>
      <p:sp>
        <p:nvSpPr>
          <p:cNvPr id="19" name="Rectangle 18">
            <a:extLst>
              <a:ext uri="{FF2B5EF4-FFF2-40B4-BE49-F238E27FC236}">
                <a16:creationId xmlns:a16="http://schemas.microsoft.com/office/drawing/2014/main" id="{0A6F3C1A-4C36-4667-8E57-0FEF35AB2A00}"/>
              </a:ext>
            </a:extLst>
          </p:cNvPr>
          <p:cNvSpPr/>
          <p:nvPr/>
        </p:nvSpPr>
        <p:spPr>
          <a:xfrm>
            <a:off x="1009650" y="1848536"/>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67E9047-73A1-43E2-992E-5D1839565875}"/>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Real Time Layer</a:t>
            </a:r>
          </a:p>
        </p:txBody>
      </p:sp>
    </p:spTree>
    <p:extLst>
      <p:ext uri="{BB962C8B-B14F-4D97-AF65-F5344CB8AC3E}">
        <p14:creationId xmlns:p14="http://schemas.microsoft.com/office/powerpoint/2010/main" val="1050651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E99D5F5-8D6B-4A95-9A2A-4CB9796FB30E}"/>
              </a:ext>
            </a:extLst>
          </p:cNvPr>
          <p:cNvPicPr>
            <a:picLocks noChangeAspect="1"/>
          </p:cNvPicPr>
          <p:nvPr/>
        </p:nvPicPr>
        <p:blipFill rotWithShape="1">
          <a:blip r:embed="rId3"/>
          <a:srcRect t="18600"/>
          <a:stretch/>
        </p:blipFill>
        <p:spPr>
          <a:xfrm>
            <a:off x="914402" y="2114555"/>
            <a:ext cx="10037647" cy="4552252"/>
          </a:xfrm>
          <a:prstGeom prst="rect">
            <a:avLst/>
          </a:prstGeom>
        </p:spPr>
      </p:pic>
      <p:sp>
        <p:nvSpPr>
          <p:cNvPr id="17" name="Rectangle 16">
            <a:extLst>
              <a:ext uri="{FF2B5EF4-FFF2-40B4-BE49-F238E27FC236}">
                <a16:creationId xmlns:a16="http://schemas.microsoft.com/office/drawing/2014/main" id="{EEC9B85A-305F-4D8E-96B2-1ACDFE63F15C}"/>
              </a:ext>
            </a:extLst>
          </p:cNvPr>
          <p:cNvSpPr/>
          <p:nvPr/>
        </p:nvSpPr>
        <p:spPr>
          <a:xfrm>
            <a:off x="1009650" y="1848536"/>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8BAA1150-15A7-46C1-9F82-CECC3251FDB6}"/>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Video Layer</a:t>
            </a:r>
          </a:p>
        </p:txBody>
      </p:sp>
    </p:spTree>
    <p:extLst>
      <p:ext uri="{BB962C8B-B14F-4D97-AF65-F5344CB8AC3E}">
        <p14:creationId xmlns:p14="http://schemas.microsoft.com/office/powerpoint/2010/main" val="2739710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DCBEE141-C782-4944-BE07-BC8309C252A9}"/>
              </a:ext>
            </a:extLst>
          </p:cNvPr>
          <p:cNvPicPr>
            <a:picLocks noChangeAspect="1"/>
          </p:cNvPicPr>
          <p:nvPr/>
        </p:nvPicPr>
        <p:blipFill rotWithShape="1">
          <a:blip r:embed="rId3"/>
          <a:srcRect t="20444"/>
          <a:stretch/>
        </p:blipFill>
        <p:spPr>
          <a:xfrm>
            <a:off x="727538" y="2220194"/>
            <a:ext cx="10278900" cy="4478476"/>
          </a:xfrm>
          <a:prstGeom prst="rect">
            <a:avLst/>
          </a:prstGeom>
        </p:spPr>
      </p:pic>
      <p:sp>
        <p:nvSpPr>
          <p:cNvPr id="17" name="Rectangle 16">
            <a:extLst>
              <a:ext uri="{FF2B5EF4-FFF2-40B4-BE49-F238E27FC236}">
                <a16:creationId xmlns:a16="http://schemas.microsoft.com/office/drawing/2014/main" id="{6F657496-3371-4C62-B0F4-0355E5716A01}"/>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Batch Layer</a:t>
            </a:r>
          </a:p>
        </p:txBody>
      </p:sp>
    </p:spTree>
    <p:extLst>
      <p:ext uri="{BB962C8B-B14F-4D97-AF65-F5344CB8AC3E}">
        <p14:creationId xmlns:p14="http://schemas.microsoft.com/office/powerpoint/2010/main" val="92436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2.25</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18/12/21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0CFBDFC1-94ED-4300-BFA7-17416A6676E7}"/>
              </a:ext>
            </a:extLst>
          </p:cNvPr>
          <p:cNvPicPr>
            <a:picLocks noChangeAspect="1"/>
          </p:cNvPicPr>
          <p:nvPr/>
        </p:nvPicPr>
        <p:blipFill rotWithShape="1">
          <a:blip r:embed="rId3"/>
          <a:srcRect t="24728"/>
          <a:stretch/>
        </p:blipFill>
        <p:spPr>
          <a:xfrm>
            <a:off x="1085849" y="2390783"/>
            <a:ext cx="10132575" cy="4038583"/>
          </a:xfrm>
          <a:prstGeom prst="rect">
            <a:avLst/>
          </a:prstGeom>
        </p:spPr>
      </p:pic>
      <p:sp>
        <p:nvSpPr>
          <p:cNvPr id="17" name="Rectangle 16">
            <a:extLst>
              <a:ext uri="{FF2B5EF4-FFF2-40B4-BE49-F238E27FC236}">
                <a16:creationId xmlns:a16="http://schemas.microsoft.com/office/drawing/2014/main" id="{2962B2F7-3542-422D-A7CC-2C49D6D35F3C}"/>
              </a:ext>
            </a:extLst>
          </p:cNvPr>
          <p:cNvSpPr/>
          <p:nvPr/>
        </p:nvSpPr>
        <p:spPr>
          <a:xfrm>
            <a:off x="284193" y="1233514"/>
            <a:ext cx="4362450" cy="709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lumMod val="85000"/>
                    <a:lumOff val="15000"/>
                  </a:schemeClr>
                </a:solidFill>
              </a:rPr>
              <a:t>Full Data Engineering Pipeline </a:t>
            </a:r>
          </a:p>
          <a:p>
            <a:r>
              <a:rPr lang="en-GB" sz="2400" b="1" dirty="0">
                <a:solidFill>
                  <a:schemeClr val="tx1">
                    <a:lumMod val="85000"/>
                    <a:lumOff val="15000"/>
                  </a:schemeClr>
                </a:solidFill>
              </a:rPr>
              <a:t>Analytics Layer</a:t>
            </a:r>
          </a:p>
        </p:txBody>
      </p:sp>
    </p:spTree>
    <p:extLst>
      <p:ext uri="{BB962C8B-B14F-4D97-AF65-F5344CB8AC3E}">
        <p14:creationId xmlns:p14="http://schemas.microsoft.com/office/powerpoint/2010/main" val="1344545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47682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
        <p:nvSpPr>
          <p:cNvPr id="17" name="TextBox 16">
            <a:extLst>
              <a:ext uri="{FF2B5EF4-FFF2-40B4-BE49-F238E27FC236}">
                <a16:creationId xmlns:a16="http://schemas.microsoft.com/office/drawing/2014/main" id="{7176448B-EB4C-46DD-BD19-3C4107A2A599}"/>
              </a:ext>
            </a:extLst>
          </p:cNvPr>
          <p:cNvSpPr txBox="1"/>
          <p:nvPr/>
        </p:nvSpPr>
        <p:spPr>
          <a:xfrm>
            <a:off x="141320" y="6279432"/>
            <a:ext cx="9033864" cy="369332"/>
          </a:xfrm>
          <a:prstGeom prst="rect">
            <a:avLst/>
          </a:prstGeom>
          <a:noFill/>
        </p:spPr>
        <p:txBody>
          <a:bodyPr wrap="square">
            <a:spAutoFit/>
          </a:bodyPr>
          <a:lstStyle/>
          <a:p>
            <a:r>
              <a:rPr lang="en-GB" dirty="0"/>
              <a:t>How much do I owe: </a:t>
            </a:r>
            <a:r>
              <a:rPr lang="en-GB" dirty="0">
                <a:hlinkClick r:id="rId3"/>
              </a:rPr>
              <a:t>https://console.aws.amazon.com/billing/home#/</a:t>
            </a:r>
            <a:endParaRPr lang="en-GB" dirty="0"/>
          </a:p>
        </p:txBody>
      </p:sp>
    </p:spTree>
    <p:extLst>
      <p:ext uri="{BB962C8B-B14F-4D97-AF65-F5344CB8AC3E}">
        <p14:creationId xmlns:p14="http://schemas.microsoft.com/office/powerpoint/2010/main" val="14189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975311"/>
            <a:ext cx="11834658" cy="57995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or process (for example a Glue data crawler)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(Virtual Private Cloud) Endpoint Gateway:</a:t>
            </a:r>
          </a:p>
          <a:p>
            <a:pPr>
              <a:lnSpc>
                <a:spcPct val="120000"/>
              </a:lnSpc>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VPC </a:t>
            </a:r>
            <a:r>
              <a:rPr kumimoji="0" lang="en-US" sz="1400" b="0" i="1" u="none" strike="noStrike" kern="1200" cap="none" spc="0" normalizeH="0" baseline="0" noProof="0" dirty="0">
                <a:ln>
                  <a:noFill/>
                </a:ln>
                <a:solidFill>
                  <a:prstClr val="black"/>
                </a:solidFill>
                <a:effectLst/>
                <a:uLnTx/>
                <a:uFillTx/>
                <a:latin typeface="Calibri" panose="020F0502020204030204"/>
                <a:ea typeface="+mn-ea"/>
                <a:cs typeface="+mn-cs"/>
              </a:rPr>
              <a:t>It is a cloud computing service that provides users a virtual private cloud, by "provisioning a logically isolated section of Amazon Web Services Cloud“</a:t>
            </a:r>
            <a:endParaRPr lang="en-GB" dirty="0">
              <a:solidFill>
                <a:schemeClr val="tx1"/>
              </a:solidFill>
            </a:endParaRPr>
          </a:p>
          <a:p>
            <a:pPr>
              <a:lnSpc>
                <a:spcPct val="120000"/>
              </a:lnSpc>
            </a:pPr>
            <a:r>
              <a:rPr lang="en-GB" sz="1400" i="1" dirty="0">
                <a:solidFill>
                  <a:schemeClr val="tx1"/>
                </a:solidFill>
              </a:rPr>
              <a:t>      - VPC Endpoint Gateway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2344</TotalTime>
  <Words>4310</Words>
  <Application>Microsoft Office PowerPoint</Application>
  <PresentationFormat>Widescreen</PresentationFormat>
  <Paragraphs>361</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136</cp:revision>
  <dcterms:created xsi:type="dcterms:W3CDTF">2021-12-05T12:21:15Z</dcterms:created>
  <dcterms:modified xsi:type="dcterms:W3CDTF">2021-12-19T19:19:23Z</dcterms:modified>
</cp:coreProperties>
</file>