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71" r:id="rId14"/>
    <p:sldId id="273" r:id="rId15"/>
    <p:sldId id="274" r:id="rId16"/>
    <p:sldId id="272" r:id="rId17"/>
    <p:sldId id="275" r:id="rId18"/>
    <p:sldId id="276" r:id="rId19"/>
    <p:sldId id="277" r:id="rId20"/>
    <p:sldId id="260" r:id="rId21"/>
    <p:sldId id="278"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3792" autoAdjust="0"/>
  </p:normalViewPr>
  <p:slideViewPr>
    <p:cSldViewPr snapToGrid="0">
      <p:cViewPr varScale="1">
        <p:scale>
          <a:sx n="62" d="100"/>
          <a:sy n="62" d="100"/>
        </p:scale>
        <p:origin x="7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15/03/2023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15/03/2023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61506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a:lnSpc>
                <a:spcPct val="120000"/>
              </a:lnSpc>
            </a:pPr>
            <a:r>
              <a:rPr lang="en-US" sz="1400" dirty="0">
                <a:solidFill>
                  <a:srgbClr val="161616"/>
                </a:solidFill>
                <a:latin typeface="+mj-lt"/>
              </a:rPr>
              <a:t>Azure HDInsight is an Azure service that provides Azure-hosted clusters for popular Apache open-source big data processing technologies, including:</a:t>
            </a:r>
          </a:p>
          <a:p>
            <a:pPr marL="285750" indent="-285750">
              <a:lnSpc>
                <a:spcPct val="120000"/>
              </a:lnSpc>
              <a:buFontTx/>
              <a:buChar char="-"/>
            </a:pPr>
            <a:r>
              <a:rPr lang="en-US" sz="1400" dirty="0">
                <a:solidFill>
                  <a:srgbClr val="161616"/>
                </a:solidFill>
                <a:latin typeface="+mj-lt"/>
              </a:rPr>
              <a:t>Apache Spark - a distributed data processing system that supports multiple programming languages and APIs, including Java, Scala, Python, and SQL.</a:t>
            </a:r>
          </a:p>
          <a:p>
            <a:pPr marL="285750" indent="-285750">
              <a:lnSpc>
                <a:spcPct val="120000"/>
              </a:lnSpc>
              <a:buFontTx/>
              <a:buChar char="-"/>
            </a:pPr>
            <a:r>
              <a:rPr lang="en-US" sz="1400" dirty="0">
                <a:solidFill>
                  <a:srgbClr val="161616"/>
                </a:solidFill>
                <a:latin typeface="+mj-lt"/>
              </a:rPr>
              <a:t>Apache Hadoop - a distributed system that uses MapReduce jobs to process large volumes of data efficiently across multiple cluster nodes. MapReduce jobs can be written in Java or abstracted by interfaces such as Apache Hive - a SQL-based API that runs on Hadoop.</a:t>
            </a:r>
          </a:p>
          <a:p>
            <a:pPr marL="285750" indent="-285750">
              <a:lnSpc>
                <a:spcPct val="120000"/>
              </a:lnSpc>
              <a:buFontTx/>
              <a:buChar char="-"/>
            </a:pPr>
            <a:r>
              <a:rPr lang="en-US" sz="1400" dirty="0">
                <a:solidFill>
                  <a:srgbClr val="161616"/>
                </a:solidFill>
                <a:latin typeface="+mj-lt"/>
              </a:rPr>
              <a:t>Apache HBase - an open-source system for large-scale NoSQL data storage and querying.</a:t>
            </a:r>
          </a:p>
          <a:p>
            <a:pPr marL="285750" indent="-285750">
              <a:lnSpc>
                <a:spcPct val="120000"/>
              </a:lnSpc>
              <a:buFontTx/>
              <a:buChar char="-"/>
            </a:pPr>
            <a:r>
              <a:rPr lang="en-US" sz="1400" dirty="0">
                <a:solidFill>
                  <a:srgbClr val="161616"/>
                </a:solidFill>
                <a:latin typeface="+mj-lt"/>
              </a:rPr>
              <a:t>Apache Kafka - a message broker for data stream processing.</a:t>
            </a: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83946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Stream Analytics is a real-time stream processing engine that captures a stream of data from an input, applies a query to extract and manipulate data from the input stream, and writes the results to an output for analysis or further processing.</a:t>
            </a:r>
          </a:p>
          <a:p>
            <a:pPr marL="285750" indent="-285750">
              <a:lnSpc>
                <a:spcPct val="120000"/>
              </a:lnSpc>
              <a:buFontTx/>
              <a:buChar char="-"/>
            </a:pPr>
            <a:r>
              <a:rPr lang="en-US" sz="1400" dirty="0">
                <a:solidFill>
                  <a:srgbClr val="161616"/>
                </a:solidFill>
                <a:latin typeface="+mj-lt"/>
              </a:rPr>
              <a:t>An example could be using companies house streaming </a:t>
            </a:r>
            <a:r>
              <a:rPr lang="en-US" sz="1400" dirty="0" err="1">
                <a:solidFill>
                  <a:srgbClr val="161616"/>
                </a:solidFill>
                <a:latin typeface="+mj-lt"/>
              </a:rPr>
              <a:t>api</a:t>
            </a:r>
            <a:r>
              <a:rPr lang="en-US" sz="1400" dirty="0">
                <a:solidFill>
                  <a:srgbClr val="161616"/>
                </a:solidFill>
                <a:latin typeface="+mj-lt"/>
              </a:rPr>
              <a:t> feeding data via azure stream analytics to collected the data and query the results for only what we need.</a:t>
            </a:r>
            <a:endParaRPr lang="en-US" sz="1400" i="0" dirty="0">
              <a:solidFill>
                <a:srgbClr val="161616"/>
              </a:solidFill>
              <a:effectLst/>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Data analysts can use Azure Data Explorer to query and analyze data that includes a timestamp attribute, such as is typically found in log files and Internet-of-things (IoT) telemetry data.</a:t>
            </a:r>
          </a:p>
          <a:p>
            <a:pPr marL="285750" indent="-285750">
              <a:lnSpc>
                <a:spcPct val="120000"/>
              </a:lnSpc>
              <a:buFontTx/>
              <a:buChar char="-"/>
            </a:pPr>
            <a:r>
              <a:rPr lang="en-US" sz="1400" i="0" dirty="0">
                <a:solidFill>
                  <a:srgbClr val="161616"/>
                </a:solidFill>
                <a:effectLst/>
                <a:latin typeface="+mj-lt"/>
              </a:rPr>
              <a:t>Just remember KQL for this one.</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400" i="0" dirty="0">
                <a:solidFill>
                  <a:srgbClr val="161616"/>
                </a:solidFill>
                <a:effectLst/>
                <a:latin typeface="+mj-lt"/>
              </a:rPr>
              <a:t>You can use Microsoft Purview to create a map of your data and track data lineage across multiple data sources and systems, enabling you to find trustworthy data for analysis and reporting.</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400" i="0" dirty="0">
                <a:solidFill>
                  <a:srgbClr val="161616"/>
                </a:solidFill>
                <a:effectLst/>
                <a:latin typeface="+mj-lt"/>
              </a:rPr>
              <a:t>Microsoft Power BI is a platform for analytical data modeling and reporting that data analysts can use to create and share interactive data visualizations</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578130"/>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Relation Data</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In a relational database, you model collections of entities from the real world as tables. An entity can be anything for which you want to record information, typically important objects and events.</a:t>
            </a:r>
          </a:p>
          <a:p>
            <a:pPr marL="285750" indent="-285750">
              <a:lnSpc>
                <a:spcPct val="120000"/>
              </a:lnSpc>
              <a:buFontTx/>
              <a:buChar char="-"/>
            </a:pPr>
            <a:r>
              <a:rPr lang="en-US" sz="1400" i="0" dirty="0">
                <a:solidFill>
                  <a:srgbClr val="161616"/>
                </a:solidFill>
                <a:effectLst/>
                <a:latin typeface="+mj-lt"/>
              </a:rPr>
              <a:t>The available datatypes that you can use when defining a table depend on the database system you are using; though there are standard datatypes defined by the American National Standards Institute (ANSI) that are supported by most database systems.</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Normalisation </a:t>
            </a:r>
          </a:p>
          <a:p>
            <a:pPr>
              <a:lnSpc>
                <a:spcPct val="120000"/>
              </a:lnSpc>
            </a:pPr>
            <a:r>
              <a:rPr lang="en-US" sz="1400" i="0" dirty="0">
                <a:solidFill>
                  <a:srgbClr val="161616"/>
                </a:solidFill>
                <a:effectLst/>
                <a:latin typeface="+mj-lt"/>
              </a:rPr>
              <a:t>While there are many complex rules that define the process of refactoring data into various levels (or forms) of normalization, a simple definition for practical purposes is:</a:t>
            </a:r>
          </a:p>
          <a:p>
            <a:pPr marL="285750" indent="-285750">
              <a:lnSpc>
                <a:spcPct val="120000"/>
              </a:lnSpc>
              <a:buFontTx/>
              <a:buChar char="-"/>
            </a:pPr>
            <a:r>
              <a:rPr lang="en-US" sz="1400" i="0" dirty="0">
                <a:solidFill>
                  <a:srgbClr val="161616"/>
                </a:solidFill>
                <a:effectLst/>
                <a:latin typeface="+mj-lt"/>
              </a:rPr>
              <a:t>Separate each entity type into its own table (a person, organization, object type, or concept about which information is stored. Describes the type of the information that is being mastered. An entity type typically corresponds to one or several related tables in database.)</a:t>
            </a:r>
          </a:p>
          <a:p>
            <a:pPr marL="285750" indent="-285750">
              <a:lnSpc>
                <a:spcPct val="120000"/>
              </a:lnSpc>
              <a:buFontTx/>
              <a:buChar char="-"/>
            </a:pPr>
            <a:r>
              <a:rPr lang="en-US" sz="1400" i="0" dirty="0">
                <a:solidFill>
                  <a:srgbClr val="161616"/>
                </a:solidFill>
                <a:effectLst/>
                <a:latin typeface="+mj-lt"/>
              </a:rPr>
              <a:t>Separate each discrete attribute into its own column.</a:t>
            </a:r>
          </a:p>
          <a:p>
            <a:pPr marL="285750" indent="-285750">
              <a:lnSpc>
                <a:spcPct val="120000"/>
              </a:lnSpc>
              <a:buFontTx/>
              <a:buChar char="-"/>
            </a:pPr>
            <a:r>
              <a:rPr lang="en-US" sz="1400" i="0" dirty="0">
                <a:solidFill>
                  <a:srgbClr val="161616"/>
                </a:solidFill>
                <a:effectLst/>
                <a:latin typeface="+mj-lt"/>
              </a:rPr>
              <a:t>Uniquely identify each entity instance (row) using a primary key.</a:t>
            </a:r>
          </a:p>
          <a:p>
            <a:pPr marL="285750" indent="-285750">
              <a:lnSpc>
                <a:spcPct val="120000"/>
              </a:lnSpc>
              <a:buFontTx/>
              <a:buChar char="-"/>
            </a:pPr>
            <a:r>
              <a:rPr lang="en-US" sz="1400" i="0" dirty="0">
                <a:solidFill>
                  <a:srgbClr val="161616"/>
                </a:solidFill>
                <a:effectLst/>
                <a:latin typeface="+mj-lt"/>
              </a:rPr>
              <a:t>Use foreign key columns to link related entities.</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Typically, a relational database management system (RDBMS) can enforce referential integrity to ensure that a value entered into a foreign key field has an existing corresponding primary key in the related table – for example, preventing orders for non-existent customers.</a:t>
            </a:r>
          </a:p>
          <a:p>
            <a:pPr marL="285750" indent="-285750">
              <a:lnSpc>
                <a:spcPct val="120000"/>
              </a:lnSpc>
              <a:buFontTx/>
              <a:buChar char="-"/>
            </a:pPr>
            <a:r>
              <a:rPr lang="en-US" sz="1400" dirty="0">
                <a:solidFill>
                  <a:srgbClr val="161616"/>
                </a:solidFill>
                <a:latin typeface="+mj-lt"/>
              </a:rPr>
              <a:t>Primary key: unique</a:t>
            </a:r>
          </a:p>
          <a:p>
            <a:pPr marL="285750" indent="-285750">
              <a:lnSpc>
                <a:spcPct val="120000"/>
              </a:lnSpc>
              <a:buFontTx/>
              <a:buChar char="-"/>
            </a:pPr>
            <a:r>
              <a:rPr lang="en-US" sz="1400" i="0" dirty="0">
                <a:solidFill>
                  <a:srgbClr val="161616"/>
                </a:solidFill>
                <a:effectLst/>
                <a:latin typeface="+mj-lt"/>
              </a:rPr>
              <a:t>Foreig</a:t>
            </a:r>
            <a:r>
              <a:rPr lang="en-US" sz="1400" dirty="0">
                <a:solidFill>
                  <a:srgbClr val="161616"/>
                </a:solidFill>
                <a:latin typeface="+mj-lt"/>
              </a:rPr>
              <a:t>n key: can be non unique</a:t>
            </a:r>
          </a:p>
          <a:p>
            <a:pPr>
              <a:lnSpc>
                <a:spcPct val="120000"/>
              </a:lnSpc>
            </a:pPr>
            <a:r>
              <a:rPr lang="en-US" sz="1400" dirty="0">
                <a:solidFill>
                  <a:srgbClr val="161616"/>
                </a:solidFill>
                <a:latin typeface="+mj-lt"/>
              </a:rPr>
              <a:t>If a primary key can link directly to another primary key consider combining those two tables. Primary keys should connect only to foreign keys. Two foreign keys connected produce a many to many relationship. </a:t>
            </a:r>
            <a:endParaRPr lang="en-US" sz="1400" i="0" dirty="0">
              <a:solidFill>
                <a:srgbClr val="161616"/>
              </a:solidFill>
              <a:effectLst/>
              <a:latin typeface="+mj-lt"/>
            </a:endParaRPr>
          </a:p>
        </p:txBody>
      </p:sp>
    </p:spTree>
    <p:extLst>
      <p:ext uri="{BB962C8B-B14F-4D97-AF65-F5344CB8AC3E}">
        <p14:creationId xmlns:p14="http://schemas.microsoft.com/office/powerpoint/2010/main" val="118813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356531"/>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SQL</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SQL stands for Structured Query Language, and is used to communicate with a relational database. It's the standard language for relational database management systems. </a:t>
            </a:r>
          </a:p>
          <a:p>
            <a:pPr marL="285750" indent="-285750">
              <a:lnSpc>
                <a:spcPct val="120000"/>
              </a:lnSpc>
              <a:buFontTx/>
              <a:buChar char="-"/>
            </a:pPr>
            <a:r>
              <a:rPr lang="en-US" sz="1400" i="0" dirty="0">
                <a:solidFill>
                  <a:srgbClr val="161616"/>
                </a:solidFill>
                <a:effectLst/>
                <a:latin typeface="+mj-lt"/>
              </a:rPr>
              <a:t>Some common relational database management systems that use SQL include Microsoft SQL Server, MySQL, PostgreSQL, MariaDB, and Oracle.</a:t>
            </a:r>
          </a:p>
          <a:p>
            <a:pPr marL="285750" indent="-285750">
              <a:lnSpc>
                <a:spcPct val="120000"/>
              </a:lnSpc>
              <a:buFontTx/>
              <a:buChar char="-"/>
            </a:pPr>
            <a:r>
              <a:rPr lang="en-US" sz="1400" dirty="0">
                <a:solidFill>
                  <a:srgbClr val="161616"/>
                </a:solidFill>
                <a:latin typeface="+mj-lt"/>
              </a:rPr>
              <a:t>Standardised in the 1980’s but since then, many database vendors include their own proprietary extensions that are not part of the standard, which has resulted in a variety of dialects of SQL.</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SQL statement types</a:t>
            </a:r>
          </a:p>
          <a:p>
            <a:pPr>
              <a:lnSpc>
                <a:spcPct val="120000"/>
              </a:lnSpc>
            </a:pPr>
            <a:r>
              <a:rPr lang="en-US" sz="1400" i="0" dirty="0">
                <a:solidFill>
                  <a:srgbClr val="161616"/>
                </a:solidFill>
                <a:effectLst/>
                <a:latin typeface="+mj-lt"/>
              </a:rPr>
              <a:t>SQL statements are grouped into three main logical groups:</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Definition</a:t>
            </a:r>
            <a:r>
              <a:rPr lang="en-US" sz="1400" i="0" dirty="0">
                <a:solidFill>
                  <a:srgbClr val="161616"/>
                </a:solidFill>
                <a:effectLst/>
                <a:latin typeface="+mj-lt"/>
              </a:rPr>
              <a:t> Language (DDL)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Control</a:t>
            </a:r>
            <a:r>
              <a:rPr lang="en-US" sz="1400" i="0" dirty="0">
                <a:solidFill>
                  <a:srgbClr val="161616"/>
                </a:solidFill>
                <a:effectLst/>
                <a:latin typeface="+mj-lt"/>
              </a:rPr>
              <a:t> Language (DCL)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Manipulation</a:t>
            </a:r>
            <a:r>
              <a:rPr lang="en-US" sz="1400" i="0" dirty="0">
                <a:solidFill>
                  <a:srgbClr val="161616"/>
                </a:solidFill>
                <a:effectLst/>
                <a:latin typeface="+mj-lt"/>
              </a:rPr>
              <a:t> Language (DML)</a:t>
            </a:r>
          </a:p>
          <a:p>
            <a:pPr>
              <a:lnSpc>
                <a:spcPct val="120000"/>
              </a:lnSpc>
            </a:pPr>
            <a:endParaRPr lang="en-US" sz="1400" dirty="0">
              <a:solidFill>
                <a:srgbClr val="161616"/>
              </a:solidFill>
              <a:latin typeface="+mj-lt"/>
            </a:endParaRPr>
          </a:p>
          <a:p>
            <a:pPr>
              <a:lnSpc>
                <a:spcPct val="120000"/>
              </a:lnSpc>
            </a:pPr>
            <a:r>
              <a:rPr lang="en-US" sz="1600" b="1" dirty="0">
                <a:solidFill>
                  <a:srgbClr val="161616"/>
                </a:solidFill>
                <a:latin typeface="+mj-lt"/>
              </a:rPr>
              <a:t>DDL (Defining Tables and Schema)</a:t>
            </a:r>
          </a:p>
          <a:p>
            <a:pPr>
              <a:lnSpc>
                <a:spcPct val="120000"/>
              </a:lnSpc>
            </a:pPr>
            <a:r>
              <a:rPr lang="en-US" sz="1400" i="0" dirty="0">
                <a:solidFill>
                  <a:srgbClr val="161616"/>
                </a:solidFill>
                <a:effectLst/>
                <a:latin typeface="+mj-lt"/>
              </a:rPr>
              <a:t>You use DDL statements to create, modify, and remove tables and other objects in a database (table, stored procedures, views, and so on). The most common DDL statements are:</a:t>
            </a:r>
          </a:p>
          <a:p>
            <a:pPr marL="285750" indent="-285750">
              <a:lnSpc>
                <a:spcPct val="120000"/>
              </a:lnSpc>
              <a:buFontTx/>
              <a:buChar char="-"/>
            </a:pPr>
            <a:r>
              <a:rPr lang="en-US" sz="1400" i="0" dirty="0">
                <a:solidFill>
                  <a:srgbClr val="161616"/>
                </a:solidFill>
                <a:effectLst/>
                <a:latin typeface="+mj-lt"/>
              </a:rPr>
              <a:t>CREATE	          Create a new object in the database, such as a table or a view.</a:t>
            </a:r>
          </a:p>
          <a:p>
            <a:pPr marL="285750" indent="-285750">
              <a:lnSpc>
                <a:spcPct val="120000"/>
              </a:lnSpc>
              <a:buFontTx/>
              <a:buChar char="-"/>
            </a:pPr>
            <a:r>
              <a:rPr lang="en-US" sz="1400" i="0" dirty="0">
                <a:solidFill>
                  <a:srgbClr val="161616"/>
                </a:solidFill>
                <a:effectLst/>
                <a:latin typeface="+mj-lt"/>
              </a:rPr>
              <a:t>ALTER	          Modify the structure of an object. For instance, altering a table to add a new column.</a:t>
            </a:r>
          </a:p>
          <a:p>
            <a:pPr marL="285750" indent="-285750">
              <a:lnSpc>
                <a:spcPct val="120000"/>
              </a:lnSpc>
              <a:buFontTx/>
              <a:buChar char="-"/>
            </a:pPr>
            <a:r>
              <a:rPr lang="en-US" sz="1400" i="0" dirty="0">
                <a:solidFill>
                  <a:srgbClr val="161616"/>
                </a:solidFill>
                <a:effectLst/>
                <a:latin typeface="+mj-lt"/>
              </a:rPr>
              <a:t>DROP	          Remove an object from the database.</a:t>
            </a:r>
          </a:p>
          <a:p>
            <a:pPr marL="285750" indent="-285750">
              <a:lnSpc>
                <a:spcPct val="120000"/>
              </a:lnSpc>
              <a:buFontTx/>
              <a:buChar char="-"/>
            </a:pPr>
            <a:r>
              <a:rPr lang="en-US" sz="1400" i="0" dirty="0">
                <a:solidFill>
                  <a:srgbClr val="161616"/>
                </a:solidFill>
                <a:effectLst/>
                <a:latin typeface="+mj-lt"/>
              </a:rPr>
              <a:t>RENAME          Rename an existing object.</a:t>
            </a:r>
          </a:p>
        </p:txBody>
      </p:sp>
    </p:spTree>
    <p:extLst>
      <p:ext uri="{BB962C8B-B14F-4D97-AF65-F5344CB8AC3E}">
        <p14:creationId xmlns:p14="http://schemas.microsoft.com/office/powerpoint/2010/main" val="54168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026936"/>
          </a:xfrm>
          <a:prstGeom prst="rect">
            <a:avLst/>
          </a:prstGeom>
          <a:noFill/>
        </p:spPr>
        <p:txBody>
          <a:bodyPr wrap="square" rtlCol="0">
            <a:spAutoFit/>
          </a:bodyPr>
          <a:lstStyle/>
          <a:p>
            <a:pPr>
              <a:lnSpc>
                <a:spcPct val="120000"/>
              </a:lnSpc>
            </a:pPr>
            <a:r>
              <a:rPr lang="en-US" sz="1600" b="1" dirty="0">
                <a:solidFill>
                  <a:srgbClr val="161616"/>
                </a:solidFill>
                <a:latin typeface="+mj-lt"/>
              </a:rPr>
              <a:t>DCL statements (Controlling Users)</a:t>
            </a:r>
          </a:p>
          <a:p>
            <a:pPr>
              <a:lnSpc>
                <a:spcPct val="120000"/>
              </a:lnSpc>
            </a:pPr>
            <a:r>
              <a:rPr lang="en-US" sz="1400" dirty="0">
                <a:solidFill>
                  <a:srgbClr val="161616"/>
                </a:solidFill>
                <a:latin typeface="+mj-lt"/>
              </a:rPr>
              <a:t>Database administrators generally use DCL statements to manage access to objects in a database by granting, denying, or revoking permissions to specific users or groups. The three main DCL statements are:</a:t>
            </a:r>
          </a:p>
          <a:p>
            <a:pPr marL="285750" indent="-285750">
              <a:lnSpc>
                <a:spcPct val="120000"/>
              </a:lnSpc>
              <a:buFontTx/>
              <a:buChar char="-"/>
            </a:pPr>
            <a:r>
              <a:rPr lang="en-US" sz="1400" dirty="0">
                <a:solidFill>
                  <a:srgbClr val="161616"/>
                </a:solidFill>
                <a:latin typeface="+mj-lt"/>
              </a:rPr>
              <a:t>Statement     Description</a:t>
            </a:r>
          </a:p>
          <a:p>
            <a:pPr marL="285750" indent="-285750">
              <a:lnSpc>
                <a:spcPct val="120000"/>
              </a:lnSpc>
              <a:buFontTx/>
              <a:buChar char="-"/>
            </a:pPr>
            <a:r>
              <a:rPr lang="en-US" sz="1400" dirty="0">
                <a:solidFill>
                  <a:srgbClr val="161616"/>
                </a:solidFill>
                <a:latin typeface="+mj-lt"/>
              </a:rPr>
              <a:t>GRANT	        Grant permission to perform specific actions</a:t>
            </a:r>
          </a:p>
          <a:p>
            <a:pPr marL="285750" indent="-285750">
              <a:lnSpc>
                <a:spcPct val="120000"/>
              </a:lnSpc>
              <a:buFontTx/>
              <a:buChar char="-"/>
            </a:pPr>
            <a:r>
              <a:rPr lang="en-US" sz="1400" dirty="0">
                <a:solidFill>
                  <a:srgbClr val="161616"/>
                </a:solidFill>
                <a:latin typeface="+mj-lt"/>
              </a:rPr>
              <a:t>DENY	        Deny permission to perform specific actions</a:t>
            </a:r>
          </a:p>
          <a:p>
            <a:pPr marL="285750" indent="-285750">
              <a:lnSpc>
                <a:spcPct val="120000"/>
              </a:lnSpc>
              <a:buFontTx/>
              <a:buChar char="-"/>
            </a:pPr>
            <a:r>
              <a:rPr lang="en-US" sz="1400" dirty="0">
                <a:solidFill>
                  <a:srgbClr val="161616"/>
                </a:solidFill>
                <a:latin typeface="+mj-lt"/>
              </a:rPr>
              <a:t>REVOKE	        Remove a previously granted permission</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SML Statements (Finding and manipulating rows only)</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You use DML statements to manipulate the rows in tables. These statements enable you to retrieve (query) data, insert new rows, or modify existing rows. You can also delete rows if you don't need them anymore. The four main DML statements are:</a:t>
            </a:r>
          </a:p>
          <a:p>
            <a:pPr marL="285750" indent="-285750">
              <a:lnSpc>
                <a:spcPct val="120000"/>
              </a:lnSpc>
              <a:buFontTx/>
              <a:buChar char="-"/>
            </a:pPr>
            <a:r>
              <a:rPr lang="en-US" sz="1400" i="0" dirty="0">
                <a:solidFill>
                  <a:srgbClr val="161616"/>
                </a:solidFill>
                <a:effectLst/>
                <a:latin typeface="+mj-lt"/>
              </a:rPr>
              <a:t>SELECT	   Read rows from a table</a:t>
            </a:r>
          </a:p>
          <a:p>
            <a:pPr marL="285750" indent="-285750">
              <a:lnSpc>
                <a:spcPct val="120000"/>
              </a:lnSpc>
              <a:buFontTx/>
              <a:buChar char="-"/>
            </a:pPr>
            <a:r>
              <a:rPr lang="en-US" sz="1400" i="0" dirty="0">
                <a:solidFill>
                  <a:srgbClr val="161616"/>
                </a:solidFill>
                <a:effectLst/>
                <a:latin typeface="+mj-lt"/>
              </a:rPr>
              <a:t>INSERT	   Insert new rows into a table</a:t>
            </a:r>
          </a:p>
          <a:p>
            <a:pPr marL="285750" indent="-285750">
              <a:lnSpc>
                <a:spcPct val="120000"/>
              </a:lnSpc>
              <a:buFontTx/>
              <a:buChar char="-"/>
            </a:pPr>
            <a:r>
              <a:rPr lang="en-US" sz="1400" i="0" dirty="0">
                <a:solidFill>
                  <a:srgbClr val="161616"/>
                </a:solidFill>
                <a:effectLst/>
                <a:latin typeface="+mj-lt"/>
              </a:rPr>
              <a:t>UPDATE 	   Modify data in existing rows</a:t>
            </a:r>
          </a:p>
          <a:p>
            <a:pPr marL="285750" indent="-285750">
              <a:lnSpc>
                <a:spcPct val="120000"/>
              </a:lnSpc>
              <a:buFontTx/>
              <a:buChar char="-"/>
            </a:pPr>
            <a:r>
              <a:rPr lang="en-US" sz="1400" i="0" dirty="0">
                <a:solidFill>
                  <a:srgbClr val="161616"/>
                </a:solidFill>
                <a:effectLst/>
                <a:latin typeface="+mj-lt"/>
              </a:rPr>
              <a:t>DELETE	   Delete existing rows</a:t>
            </a:r>
          </a:p>
        </p:txBody>
      </p:sp>
    </p:spTree>
    <p:extLst>
      <p:ext uri="{BB962C8B-B14F-4D97-AF65-F5344CB8AC3E}">
        <p14:creationId xmlns:p14="http://schemas.microsoft.com/office/powerpoint/2010/main" val="69622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2180277"/>
          </a:xfrm>
          <a:prstGeom prst="rect">
            <a:avLst/>
          </a:prstGeom>
          <a:noFill/>
        </p:spPr>
        <p:txBody>
          <a:bodyPr wrap="square" rtlCol="0">
            <a:spAutoFit/>
          </a:bodyPr>
          <a:lstStyle/>
          <a:p>
            <a:pPr>
              <a:lnSpc>
                <a:spcPct val="120000"/>
              </a:lnSpc>
            </a:pPr>
            <a:r>
              <a:rPr lang="en-US" sz="1600" b="1" dirty="0">
                <a:solidFill>
                  <a:srgbClr val="161616"/>
                </a:solidFill>
                <a:latin typeface="+mj-lt"/>
              </a:rPr>
              <a:t>Extra: Junction Tables</a:t>
            </a:r>
            <a:endParaRPr lang="en-US" sz="14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This is not in the course notes, but I stumbled across it when assessing why “every table should contain a primary key, although SQL does not enforce this”. In my mind, often when doing data modelling in power bi, my dimension tables will each have a primary key, my fact table will often have many foreign keys but no primary key.  </a:t>
            </a:r>
          </a:p>
          <a:p>
            <a:pPr marL="285750" indent="-285750">
              <a:lnSpc>
                <a:spcPct val="120000"/>
              </a:lnSpc>
              <a:buFontTx/>
              <a:buChar char="-"/>
            </a:pPr>
            <a:r>
              <a:rPr lang="en-US" sz="1400" i="0" dirty="0">
                <a:solidFill>
                  <a:srgbClr val="161616"/>
                </a:solidFill>
                <a:effectLst/>
                <a:latin typeface="+mj-lt"/>
              </a:rPr>
              <a:t>Many people on </a:t>
            </a:r>
            <a:r>
              <a:rPr lang="en-US" sz="1400" i="0" dirty="0" err="1">
                <a:solidFill>
                  <a:srgbClr val="161616"/>
                </a:solidFill>
                <a:effectLst/>
                <a:latin typeface="+mj-lt"/>
              </a:rPr>
              <a:t>stackoverflow</a:t>
            </a:r>
            <a:r>
              <a:rPr lang="en-US" sz="1400" i="0" dirty="0">
                <a:solidFill>
                  <a:srgbClr val="161616"/>
                </a:solidFill>
                <a:effectLst/>
                <a:latin typeface="+mj-lt"/>
              </a:rPr>
              <a:t> state that a unique identifier even in a fact table is often necessary when selecting, deleting and linking. </a:t>
            </a:r>
          </a:p>
          <a:p>
            <a:pPr marL="285750" indent="-285750">
              <a:lnSpc>
                <a:spcPct val="120000"/>
              </a:lnSpc>
              <a:buFontTx/>
              <a:buChar char="-"/>
            </a:pPr>
            <a:r>
              <a:rPr lang="en-US" sz="1400" dirty="0">
                <a:solidFill>
                  <a:srgbClr val="161616"/>
                </a:solidFill>
                <a:latin typeface="+mj-lt"/>
              </a:rPr>
              <a:t>It also becomes important when dealing with many to many relationships. If we have two tables with a different primary key in each but that we want to link up, we can instead do this mapping in a junction table. For this we need primary keys in each table. </a:t>
            </a:r>
          </a:p>
          <a:p>
            <a:pPr marL="285750" indent="-285750">
              <a:lnSpc>
                <a:spcPct val="120000"/>
              </a:lnSpc>
              <a:buFontTx/>
              <a:buChar char="-"/>
            </a:pPr>
            <a:r>
              <a:rPr lang="en-US" sz="1400" i="0" dirty="0">
                <a:solidFill>
                  <a:srgbClr val="161616"/>
                </a:solidFill>
                <a:effectLst/>
                <a:latin typeface="+mj-lt"/>
              </a:rPr>
              <a:t>Two e</a:t>
            </a:r>
            <a:r>
              <a:rPr lang="en-US" sz="1400" dirty="0">
                <a:solidFill>
                  <a:srgbClr val="161616"/>
                </a:solidFill>
                <a:latin typeface="+mj-lt"/>
              </a:rPr>
              <a:t>xamples are shown below:</a:t>
            </a:r>
            <a:endParaRPr lang="en-US" sz="1400" i="0" dirty="0">
              <a:solidFill>
                <a:srgbClr val="161616"/>
              </a:solidFill>
              <a:effectLst/>
              <a:latin typeface="+mj-lt"/>
            </a:endParaRPr>
          </a:p>
        </p:txBody>
      </p:sp>
      <p:pic>
        <p:nvPicPr>
          <p:cNvPr id="3" name="Picture 2">
            <a:extLst>
              <a:ext uri="{FF2B5EF4-FFF2-40B4-BE49-F238E27FC236}">
                <a16:creationId xmlns:a16="http://schemas.microsoft.com/office/drawing/2014/main" id="{06B78446-454C-B8F4-7383-D30AA9747809}"/>
              </a:ext>
            </a:extLst>
          </p:cNvPr>
          <p:cNvPicPr>
            <a:picLocks noChangeAspect="1"/>
          </p:cNvPicPr>
          <p:nvPr/>
        </p:nvPicPr>
        <p:blipFill>
          <a:blip r:embed="rId3"/>
          <a:stretch>
            <a:fillRect/>
          </a:stretch>
        </p:blipFill>
        <p:spPr>
          <a:xfrm>
            <a:off x="7265819" y="4010029"/>
            <a:ext cx="4315895" cy="2166410"/>
          </a:xfrm>
          <a:prstGeom prst="rect">
            <a:avLst/>
          </a:prstGeom>
        </p:spPr>
      </p:pic>
      <p:pic>
        <p:nvPicPr>
          <p:cNvPr id="6" name="Picture 5">
            <a:extLst>
              <a:ext uri="{FF2B5EF4-FFF2-40B4-BE49-F238E27FC236}">
                <a16:creationId xmlns:a16="http://schemas.microsoft.com/office/drawing/2014/main" id="{6C316E40-1785-A1F4-5F0C-C45A7A0F1A69}"/>
              </a:ext>
            </a:extLst>
          </p:cNvPr>
          <p:cNvPicPr>
            <a:picLocks noChangeAspect="1"/>
          </p:cNvPicPr>
          <p:nvPr/>
        </p:nvPicPr>
        <p:blipFill>
          <a:blip r:embed="rId4"/>
          <a:stretch>
            <a:fillRect/>
          </a:stretch>
        </p:blipFill>
        <p:spPr>
          <a:xfrm>
            <a:off x="610286" y="3576836"/>
            <a:ext cx="5820099" cy="1304505"/>
          </a:xfrm>
          <a:prstGeom prst="rect">
            <a:avLst/>
          </a:prstGeom>
        </p:spPr>
      </p:pic>
    </p:spTree>
    <p:extLst>
      <p:ext uri="{BB962C8B-B14F-4D97-AF65-F5344CB8AC3E}">
        <p14:creationId xmlns:p14="http://schemas.microsoft.com/office/powerpoint/2010/main" val="5232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3879203"/>
          </a:xfrm>
          <a:prstGeom prst="rect">
            <a:avLst/>
          </a:prstGeom>
          <a:noFill/>
        </p:spPr>
        <p:txBody>
          <a:bodyPr wrap="square" rtlCol="0">
            <a:spAutoFit/>
          </a:bodyPr>
          <a:lstStyle/>
          <a:p>
            <a:pPr>
              <a:lnSpc>
                <a:spcPct val="120000"/>
              </a:lnSpc>
            </a:pPr>
            <a:r>
              <a:rPr lang="en-US" sz="1600" b="1" dirty="0">
                <a:solidFill>
                  <a:srgbClr val="161616"/>
                </a:solidFill>
                <a:latin typeface="+mj-lt"/>
              </a:rPr>
              <a:t>Database objects</a:t>
            </a:r>
          </a:p>
          <a:p>
            <a:pPr>
              <a:lnSpc>
                <a:spcPct val="120000"/>
              </a:lnSpc>
            </a:pPr>
            <a:r>
              <a:rPr lang="en-US" sz="1400" dirty="0">
                <a:solidFill>
                  <a:srgbClr val="161616"/>
                </a:solidFill>
                <a:latin typeface="+mj-lt"/>
              </a:rPr>
              <a:t>Designed to optimize data organisation and encapsulate programmatic actions.</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View</a:t>
            </a:r>
            <a:endParaRPr lang="en-US" sz="1600" b="1" i="0" dirty="0">
              <a:solidFill>
                <a:srgbClr val="161616"/>
              </a:solidFill>
              <a:effectLst/>
              <a:latin typeface="+mj-lt"/>
            </a:endParaRPr>
          </a:p>
          <a:p>
            <a:pPr>
              <a:lnSpc>
                <a:spcPct val="120000"/>
              </a:lnSpc>
            </a:pPr>
            <a:r>
              <a:rPr lang="en-US" sz="1400" dirty="0">
                <a:solidFill>
                  <a:srgbClr val="161616"/>
                </a:solidFill>
                <a:latin typeface="+mj-lt"/>
              </a:rPr>
              <a:t>A view is a virtual table consisting of data which is viewed from one or more tables in the database. It is created using the SELECT statement just like any other query. It behaves just like another table and so can be directly queried itself. </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Stored Procedure</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This is defining functions. For example, you may want to define a function that relaces an entry given a certain input </a:t>
            </a:r>
            <a:r>
              <a:rPr lang="en-US" sz="1400" dirty="0">
                <a:solidFill>
                  <a:srgbClr val="161616"/>
                </a:solidFill>
                <a:latin typeface="+mj-lt"/>
              </a:rPr>
              <a:t>id.</a:t>
            </a:r>
            <a:endParaRPr lang="en-US" sz="1400" i="0" dirty="0">
              <a:solidFill>
                <a:srgbClr val="161616"/>
              </a:solidFill>
              <a:effectLst/>
              <a:latin typeface="+mj-lt"/>
            </a:endParaRPr>
          </a:p>
          <a:p>
            <a:pPr>
              <a:lnSpc>
                <a:spcPct val="120000"/>
              </a:lnSpc>
            </a:pPr>
            <a:endParaRPr lang="en-US" sz="1600" i="0" dirty="0">
              <a:solidFill>
                <a:srgbClr val="161616"/>
              </a:solidFill>
              <a:effectLst/>
              <a:latin typeface="+mj-lt"/>
            </a:endParaRPr>
          </a:p>
          <a:p>
            <a:pPr>
              <a:lnSpc>
                <a:spcPct val="120000"/>
              </a:lnSpc>
            </a:pPr>
            <a:r>
              <a:rPr lang="en-US" sz="1600" b="1" dirty="0">
                <a:solidFill>
                  <a:srgbClr val="161616"/>
                </a:solidFill>
                <a:latin typeface="+mj-lt"/>
              </a:rPr>
              <a:t>Index</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An index can help speed up querying on a large table. When you create an index in a database, you specify a column from the table, and the index contains a copy of this data in a sorted order, with pointers to the corresponding rows in the table. </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228176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212750" cy="4839466"/>
          </a:xfrm>
          <a:prstGeom prst="rect">
            <a:avLst/>
          </a:prstGeom>
          <a:noFill/>
        </p:spPr>
        <p:txBody>
          <a:bodyPr wrap="square" rtlCol="0">
            <a:spAutoFit/>
          </a:bodyPr>
          <a:lstStyle/>
          <a:p>
            <a:pPr>
              <a:lnSpc>
                <a:spcPct val="120000"/>
              </a:lnSpc>
            </a:pPr>
            <a:r>
              <a:rPr lang="en-US" sz="1600" b="1" dirty="0">
                <a:solidFill>
                  <a:srgbClr val="161616"/>
                </a:solidFill>
                <a:latin typeface="+mj-lt"/>
              </a:rPr>
              <a:t>SQL Server on Azure Virtual Machines (VMs) </a:t>
            </a:r>
            <a:endParaRPr lang="en-US" sz="1400" dirty="0">
              <a:solidFill>
                <a:srgbClr val="161616"/>
              </a:solidFill>
              <a:latin typeface="+mj-lt"/>
            </a:endParaRPr>
          </a:p>
          <a:p>
            <a:pPr>
              <a:lnSpc>
                <a:spcPct val="120000"/>
              </a:lnSpc>
            </a:pPr>
            <a:r>
              <a:rPr lang="en-US" sz="1400" dirty="0">
                <a:solidFill>
                  <a:srgbClr val="161616"/>
                </a:solidFill>
                <a:latin typeface="+mj-lt"/>
              </a:rPr>
              <a:t>A virtual machine (IaaS) running in Azure with an installation of SQL Server. to optimize data organisation and encapsulate programmatic actions.</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Managed Instance </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A platform-as-a-service (PaaS) option that provides near-100% compatibility with on-premises SQL Server instances while abstracting the underlying hardware and operating system</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Database </a:t>
            </a:r>
            <a:endParaRPr lang="en-US" sz="1400" dirty="0">
              <a:solidFill>
                <a:srgbClr val="161616"/>
              </a:solidFill>
              <a:latin typeface="+mj-lt"/>
            </a:endParaRPr>
          </a:p>
          <a:p>
            <a:pPr>
              <a:lnSpc>
                <a:spcPct val="120000"/>
              </a:lnSpc>
            </a:pPr>
            <a:r>
              <a:rPr lang="en-US" sz="1400" i="0" dirty="0">
                <a:solidFill>
                  <a:srgbClr val="161616"/>
                </a:solidFill>
                <a:effectLst/>
                <a:latin typeface="+mj-lt"/>
              </a:rPr>
              <a:t>A fully managed, highly scalable PaaS database service that is designed for the cloud. This is a good option when you need to create a new application in the cloud.</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Single pool – resources can be pre-allocated (only you use that server) or </a:t>
            </a:r>
            <a:r>
              <a:rPr lang="en-US" sz="1400" i="0" dirty="0" err="1">
                <a:solidFill>
                  <a:srgbClr val="161616"/>
                </a:solidFill>
                <a:effectLst/>
                <a:latin typeface="+mj-lt"/>
              </a:rPr>
              <a:t>serveless</a:t>
            </a:r>
            <a:r>
              <a:rPr lang="en-US" sz="1400" i="0" dirty="0">
                <a:solidFill>
                  <a:srgbClr val="161616"/>
                </a:solidFill>
                <a:effectLst/>
                <a:latin typeface="+mj-lt"/>
              </a:rPr>
              <a:t> (where multiple different databases are stored and not just for your company)</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Elastic pool – only your company has access to the elastic pool but you can have multiple databases on that pool.</a:t>
            </a:r>
            <a:endParaRPr lang="en-US" sz="1400" i="0" dirty="0">
              <a:solidFill>
                <a:srgbClr val="161616"/>
              </a:solidFill>
              <a:effectLst/>
              <a:latin typeface="+mj-lt"/>
            </a:endParaRPr>
          </a:p>
        </p:txBody>
      </p:sp>
      <p:pic>
        <p:nvPicPr>
          <p:cNvPr id="6" name="Picture 5">
            <a:extLst>
              <a:ext uri="{FF2B5EF4-FFF2-40B4-BE49-F238E27FC236}">
                <a16:creationId xmlns:a16="http://schemas.microsoft.com/office/drawing/2014/main" id="{D876755A-80B5-C25E-C133-EC6E7D15179F}"/>
              </a:ext>
            </a:extLst>
          </p:cNvPr>
          <p:cNvPicPr>
            <a:picLocks noChangeAspect="1"/>
          </p:cNvPicPr>
          <p:nvPr/>
        </p:nvPicPr>
        <p:blipFill>
          <a:blip r:embed="rId3"/>
          <a:stretch>
            <a:fillRect/>
          </a:stretch>
        </p:blipFill>
        <p:spPr>
          <a:xfrm>
            <a:off x="6893960" y="1084778"/>
            <a:ext cx="4992809" cy="5655838"/>
          </a:xfrm>
          <a:prstGeom prst="rect">
            <a:avLst/>
          </a:prstGeom>
        </p:spPr>
      </p:pic>
    </p:spTree>
    <p:extLst>
      <p:ext uri="{BB962C8B-B14F-4D97-AF65-F5344CB8AC3E}">
        <p14:creationId xmlns:p14="http://schemas.microsoft.com/office/powerpoint/2010/main" val="198030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699150" cy="3546805"/>
          </a:xfrm>
          <a:prstGeom prst="rect">
            <a:avLst/>
          </a:prstGeom>
          <a:noFill/>
        </p:spPr>
        <p:txBody>
          <a:bodyPr wrap="square" rtlCol="0">
            <a:spAutoFit/>
          </a:bodyPr>
          <a:lstStyle/>
          <a:p>
            <a:pPr>
              <a:lnSpc>
                <a:spcPct val="120000"/>
              </a:lnSpc>
            </a:pPr>
            <a:r>
              <a:rPr lang="en-US" sz="1600" b="1" dirty="0">
                <a:solidFill>
                  <a:srgbClr val="161616"/>
                </a:solidFill>
                <a:latin typeface="+mj-lt"/>
              </a:rPr>
              <a:t>Azure Database for MySQL</a:t>
            </a:r>
            <a:endParaRPr lang="en-US" sz="1400" dirty="0">
              <a:solidFill>
                <a:srgbClr val="161616"/>
              </a:solidFill>
              <a:latin typeface="+mj-lt"/>
            </a:endParaRPr>
          </a:p>
          <a:p>
            <a:pPr>
              <a:lnSpc>
                <a:spcPct val="120000"/>
              </a:lnSpc>
            </a:pPr>
            <a:r>
              <a:rPr lang="en-US" sz="1400" dirty="0">
                <a:solidFill>
                  <a:srgbClr val="161616"/>
                </a:solidFill>
                <a:latin typeface="+mj-lt"/>
              </a:rPr>
              <a:t>MySQL started life as a simple-to-use open-source database management system. It's available in several editions; Community (free – popular with web apps), Standard, and Enterprise (additional tools and features). LAMP standard for Linux, Apache, MySQL, and PHP.</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MariaDB</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MariaDB is a newer database management system, created by the original developers of MySQL. The database engine has since been rewritten and optimized to improve performance. A table can hold </a:t>
            </a:r>
            <a:r>
              <a:rPr lang="en-US" sz="1400" b="1" dirty="0">
                <a:solidFill>
                  <a:srgbClr val="161616"/>
                </a:solidFill>
                <a:latin typeface="+mj-lt"/>
              </a:rPr>
              <a:t>several versions of data</a:t>
            </a:r>
            <a:r>
              <a:rPr lang="en-US" sz="1400" dirty="0">
                <a:solidFill>
                  <a:srgbClr val="161616"/>
                </a:solidFill>
                <a:latin typeface="+mj-lt"/>
              </a:rPr>
              <a:t>, enabling an application to query the data as it appeared at some point in the past.</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PostgreSQL</a:t>
            </a:r>
            <a:endParaRPr lang="en-US" sz="1400" dirty="0">
              <a:solidFill>
                <a:srgbClr val="161616"/>
              </a:solidFill>
              <a:latin typeface="+mj-lt"/>
            </a:endParaRPr>
          </a:p>
          <a:p>
            <a:pPr>
              <a:lnSpc>
                <a:spcPct val="120000"/>
              </a:lnSpc>
            </a:pPr>
            <a:r>
              <a:rPr lang="en-US" sz="1400" i="0" dirty="0">
                <a:solidFill>
                  <a:srgbClr val="161616"/>
                </a:solidFill>
                <a:effectLst/>
                <a:latin typeface="+mj-lt"/>
              </a:rPr>
              <a:t>Enables you to store custom data types, with their own non-relational properties. Another key feature is the ability to store and manipulate geometric data, such as lines, circles, and polygons. PostgreSQL has its own query language called </a:t>
            </a:r>
            <a:r>
              <a:rPr lang="en-US" sz="1400" i="0" dirty="0" err="1">
                <a:solidFill>
                  <a:srgbClr val="161616"/>
                </a:solidFill>
                <a:effectLst/>
                <a:latin typeface="+mj-lt"/>
              </a:rPr>
              <a:t>pgsql</a:t>
            </a:r>
            <a:r>
              <a:rPr lang="en-US" sz="1400" i="0" dirty="0">
                <a:solidFill>
                  <a:srgbClr val="161616"/>
                </a:solidFill>
                <a:effectLst/>
                <a:latin typeface="+mj-lt"/>
              </a:rPr>
              <a:t>. Some features of on-premises PostgreSQL databases aren't available in Azure Database for PostgreSQL. These features are mostly concerned with the extensions that users can add to a database to perform specialized tasks, such as writing stored procedures in various programming languages (other than </a:t>
            </a:r>
            <a:r>
              <a:rPr lang="en-US" sz="1400" i="0" dirty="0" err="1">
                <a:solidFill>
                  <a:srgbClr val="161616"/>
                </a:solidFill>
                <a:effectLst/>
                <a:latin typeface="+mj-lt"/>
              </a:rPr>
              <a:t>pgsql</a:t>
            </a:r>
            <a:r>
              <a:rPr lang="en-US" sz="1400" i="0" dirty="0">
                <a:solidFill>
                  <a:srgbClr val="161616"/>
                </a:solidFill>
                <a:effectLst/>
                <a:latin typeface="+mj-lt"/>
              </a:rPr>
              <a:t>, which is available)</a:t>
            </a:r>
          </a:p>
        </p:txBody>
      </p:sp>
    </p:spTree>
    <p:extLst>
      <p:ext uri="{BB962C8B-B14F-4D97-AF65-F5344CB8AC3E}">
        <p14:creationId xmlns:p14="http://schemas.microsoft.com/office/powerpoint/2010/main" val="280914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pic>
        <p:nvPicPr>
          <p:cNvPr id="1026" name="Picture 2" descr="An Azure blob storage container with two blobs">
            <a:extLst>
              <a:ext uri="{FF2B5EF4-FFF2-40B4-BE49-F238E27FC236}">
                <a16:creationId xmlns:a16="http://schemas.microsoft.com/office/drawing/2014/main" id="{C8435345-F97B-896D-B7D1-ABF2B51C8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209" y="1178568"/>
            <a:ext cx="285750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2180277"/>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Blob Storage</a:t>
            </a: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Blob Storage is a service that enables you to store massive amounts of unstructured data as binary large objects, or blobs, in the cloud. </a:t>
            </a:r>
          </a:p>
          <a:p>
            <a:pPr marL="285750" indent="-285750">
              <a:lnSpc>
                <a:spcPct val="120000"/>
              </a:lnSpc>
              <a:buFontTx/>
              <a:buChar char="-"/>
            </a:pPr>
            <a:r>
              <a:rPr lang="en-US" sz="1400" dirty="0">
                <a:solidFill>
                  <a:srgbClr val="161616"/>
                </a:solidFill>
                <a:latin typeface="+mj-lt"/>
              </a:rPr>
              <a:t>A</a:t>
            </a:r>
            <a:r>
              <a:rPr lang="en-US" sz="1400" i="0" dirty="0">
                <a:solidFill>
                  <a:srgbClr val="161616"/>
                </a:solidFill>
                <a:effectLst/>
                <a:latin typeface="+mj-lt"/>
              </a:rPr>
              <a:t>pplications can read and write them by using the Azure blob storage API.</a:t>
            </a:r>
          </a:p>
          <a:p>
            <a:pPr marL="285750" indent="-285750">
              <a:lnSpc>
                <a:spcPct val="120000"/>
              </a:lnSpc>
              <a:buFontTx/>
              <a:buChar char="-"/>
            </a:pPr>
            <a:r>
              <a:rPr lang="en-US" sz="1400" i="0" dirty="0">
                <a:solidFill>
                  <a:srgbClr val="161616"/>
                </a:solidFill>
                <a:effectLst/>
                <a:latin typeface="+mj-lt"/>
              </a:rPr>
              <a:t>However, by default, these folders are simply a way of using a "/" character in a blob name to organize the blobs into namespaces. The folders are purely virtual, and you can't perform folder-level operations to control access or perform bulk operations.</a:t>
            </a:r>
          </a:p>
          <a:p>
            <a:pPr marL="285750" indent="-285750">
              <a:lnSpc>
                <a:spcPct val="120000"/>
              </a:lnSpc>
              <a:buFontTx/>
              <a:buChar char="-"/>
            </a:pPr>
            <a:endParaRPr lang="en-US" sz="1400" i="0" dirty="0">
              <a:solidFill>
                <a:srgbClr val="161616"/>
              </a:solidFill>
              <a:effectLst/>
              <a:latin typeface="+mj-lt"/>
            </a:endParaRPr>
          </a:p>
        </p:txBody>
      </p:sp>
      <p:sp>
        <p:nvSpPr>
          <p:cNvPr id="3" name="TextBox 2">
            <a:extLst>
              <a:ext uri="{FF2B5EF4-FFF2-40B4-BE49-F238E27FC236}">
                <a16:creationId xmlns:a16="http://schemas.microsoft.com/office/drawing/2014/main" id="{B6B52027-410E-A6D7-A586-917CD92C41FC}"/>
              </a:ext>
            </a:extLst>
          </p:cNvPr>
          <p:cNvSpPr txBox="1"/>
          <p:nvPr/>
        </p:nvSpPr>
        <p:spPr>
          <a:xfrm>
            <a:off x="189202" y="3048997"/>
            <a:ext cx="11774805" cy="3953070"/>
          </a:xfrm>
          <a:prstGeom prst="rect">
            <a:avLst/>
          </a:prstGeom>
          <a:noFill/>
        </p:spPr>
        <p:txBody>
          <a:bodyPr wrap="square" rtlCol="0">
            <a:spAutoFit/>
          </a:bodyPr>
          <a:lstStyle/>
          <a:p>
            <a:pPr marL="285750" indent="-285750">
              <a:lnSpc>
                <a:spcPct val="120000"/>
              </a:lnSpc>
              <a:buFontTx/>
              <a:buChar char="-"/>
            </a:pPr>
            <a:endParaRPr lang="en-US" sz="1400" dirty="0">
              <a:solidFill>
                <a:srgbClr val="161616"/>
              </a:solidFill>
              <a:latin typeface="+mj-lt"/>
            </a:endParaRPr>
          </a:p>
          <a:p>
            <a:pPr>
              <a:lnSpc>
                <a:spcPct val="120000"/>
              </a:lnSpc>
            </a:pPr>
            <a:r>
              <a:rPr lang="en-US" sz="1400" dirty="0">
                <a:solidFill>
                  <a:srgbClr val="161616"/>
                </a:solidFill>
                <a:latin typeface="+mj-lt"/>
              </a:rPr>
              <a:t>Azure Blob Storage supports three different types of blob:</a:t>
            </a:r>
          </a:p>
          <a:p>
            <a:pPr marL="285750" indent="-285750">
              <a:lnSpc>
                <a:spcPct val="120000"/>
              </a:lnSpc>
              <a:buFontTx/>
              <a:buChar char="-"/>
            </a:pPr>
            <a:r>
              <a:rPr lang="en-US" sz="1400" b="1" dirty="0">
                <a:solidFill>
                  <a:srgbClr val="161616"/>
                </a:solidFill>
                <a:latin typeface="+mj-lt"/>
              </a:rPr>
              <a:t>Block blobs</a:t>
            </a:r>
            <a:r>
              <a:rPr lang="en-US" sz="1400" dirty="0">
                <a:solidFill>
                  <a:srgbClr val="161616"/>
                </a:solidFill>
                <a:latin typeface="+mj-lt"/>
              </a:rPr>
              <a:t>. A block blob can contain up to 50,000 blocks (each up to 100mb), giving a maximum size of over 4.7 TB. The block is the smallest amount of data that can be read or written as an individual unit. Block blobs are best used to store discrete, large, binary objects that change infrequently.</a:t>
            </a:r>
          </a:p>
          <a:p>
            <a:pPr marL="285750" indent="-285750">
              <a:lnSpc>
                <a:spcPct val="120000"/>
              </a:lnSpc>
              <a:buFontTx/>
              <a:buChar char="-"/>
            </a:pPr>
            <a:r>
              <a:rPr lang="en-US" sz="1400" b="1" dirty="0">
                <a:solidFill>
                  <a:srgbClr val="161616"/>
                </a:solidFill>
                <a:latin typeface="+mj-lt"/>
              </a:rPr>
              <a:t>Page blobs</a:t>
            </a:r>
            <a:r>
              <a:rPr lang="en-US" sz="1400" dirty="0">
                <a:solidFill>
                  <a:srgbClr val="161616"/>
                </a:solidFill>
                <a:latin typeface="+mj-lt"/>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pPr marL="285750" indent="-285750">
              <a:lnSpc>
                <a:spcPct val="120000"/>
              </a:lnSpc>
              <a:buFontTx/>
              <a:buChar char="-"/>
            </a:pPr>
            <a:r>
              <a:rPr lang="en-US" sz="1400" b="1" dirty="0">
                <a:solidFill>
                  <a:srgbClr val="161616"/>
                </a:solidFill>
                <a:latin typeface="+mj-lt"/>
              </a:rPr>
              <a:t>Append blobs</a:t>
            </a:r>
            <a:r>
              <a:rPr lang="en-US" sz="1400" dirty="0">
                <a:solidFill>
                  <a:srgbClr val="161616"/>
                </a:solidFill>
                <a:latin typeface="+mj-lt"/>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Hot</a:t>
            </a:r>
            <a:r>
              <a:rPr lang="en-US" sz="1400" i="0" dirty="0">
                <a:solidFill>
                  <a:srgbClr val="161616"/>
                </a:solidFill>
                <a:effectLst/>
                <a:latin typeface="+mj-lt"/>
              </a:rPr>
              <a:t> tier is the default. You use this tier for blobs that are accessed frequently. </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Cool</a:t>
            </a:r>
            <a:r>
              <a:rPr lang="en-US" sz="1400" i="0" dirty="0">
                <a:solidFill>
                  <a:srgbClr val="161616"/>
                </a:solidFill>
                <a:effectLst/>
                <a:latin typeface="+mj-lt"/>
              </a:rPr>
              <a:t> tier has lower performance and incurs reduced storage charges compared to the Hot tier. Use the Cool tier for data that is accessed infrequently</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Archive</a:t>
            </a:r>
            <a:r>
              <a:rPr lang="en-US" sz="1400" i="0" dirty="0">
                <a:solidFill>
                  <a:srgbClr val="161616"/>
                </a:solidFill>
                <a:effectLst/>
                <a:latin typeface="+mj-lt"/>
              </a:rPr>
              <a:t> tier provides the lowest storage cost, but with increased latency. The Archive tier is intended for historical data that mustn't be lost, but is required only rarely. </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254265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4</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11067</TotalTime>
  <Words>4553</Words>
  <Application>Microsoft Office PowerPoint</Application>
  <PresentationFormat>Widescreen</PresentationFormat>
  <Paragraphs>347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451</cp:revision>
  <dcterms:created xsi:type="dcterms:W3CDTF">2021-12-05T12:21:15Z</dcterms:created>
  <dcterms:modified xsi:type="dcterms:W3CDTF">2023-03-15T18:43:14Z</dcterms:modified>
</cp:coreProperties>
</file>