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3" r:id="rId5"/>
    <p:sldId id="264" r:id="rId6"/>
    <p:sldId id="265" r:id="rId7"/>
    <p:sldId id="266" r:id="rId8"/>
    <p:sldId id="267" r:id="rId9"/>
    <p:sldId id="268" r:id="rId10"/>
    <p:sldId id="269" r:id="rId11"/>
    <p:sldId id="270" r:id="rId12"/>
    <p:sldId id="259" r:id="rId13"/>
    <p:sldId id="26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0"/>
    <a:srgbClr val="FFF2CC"/>
    <a:srgbClr val="E7E6E6"/>
    <a:srgbClr val="FFFCF5"/>
    <a:srgbClr val="0072C6"/>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15" autoAdjust="0"/>
    <p:restoredTop sz="93792" autoAdjust="0"/>
  </p:normalViewPr>
  <p:slideViewPr>
    <p:cSldViewPr snapToGrid="0">
      <p:cViewPr varScale="1">
        <p:scale>
          <a:sx n="62" d="100"/>
          <a:sy n="62" d="100"/>
        </p:scale>
        <p:origin x="7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28/02/2023</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28/02/2023</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core-data-concept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non-relational-data/"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en-us/training/paths/azure-data-fundamentals-explore-data-warehouse-analytic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2ryG3Jy6eI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15696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3" name="TextBox 2">
            <a:extLst>
              <a:ext uri="{FF2B5EF4-FFF2-40B4-BE49-F238E27FC236}">
                <a16:creationId xmlns:a16="http://schemas.microsoft.com/office/drawing/2014/main" id="{2D770178-B7E8-2A93-7353-8DB417B052EB}"/>
              </a:ext>
            </a:extLst>
          </p:cNvPr>
          <p:cNvSpPr txBox="1"/>
          <p:nvPr/>
        </p:nvSpPr>
        <p:spPr>
          <a:xfrm>
            <a:off x="144770" y="1074403"/>
            <a:ext cx="11208206" cy="369332"/>
          </a:xfrm>
          <a:prstGeom prst="rect">
            <a:avLst/>
          </a:prstGeom>
          <a:noFill/>
        </p:spPr>
        <p:txBody>
          <a:bodyPr wrap="square">
            <a:spAutoFit/>
          </a:bodyPr>
          <a:lstStyle/>
          <a:p>
            <a:r>
              <a:rPr lang="en-GB" dirty="0">
                <a:hlinkClick r:id="rId3"/>
              </a:rPr>
              <a:t>https://learn.microsoft.com/en-us/training/paths/azure-data-fundamentals-explore-core-data-concepts/</a:t>
            </a:r>
            <a:endParaRPr lang="en-GB" dirty="0"/>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615063"/>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Synapse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Synapse Analytics is a comprehensive, unified data analytics solution that provides a single service interface for multiple analytical capabilities.</a:t>
            </a:r>
          </a:p>
          <a:p>
            <a:pPr marL="285750" indent="-285750">
              <a:lnSpc>
                <a:spcPct val="120000"/>
              </a:lnSpc>
              <a:buFontTx/>
              <a:buChar char="-"/>
            </a:pPr>
            <a:r>
              <a:rPr lang="en-US" sz="1400" dirty="0">
                <a:solidFill>
                  <a:srgbClr val="161616"/>
                </a:solidFill>
                <a:latin typeface="+mj-lt"/>
              </a:rPr>
              <a:t>These include pipelines (azure data factory), SQL database engine, Azure Synapse Data Explorer, and Apache Spark. </a:t>
            </a:r>
          </a:p>
          <a:p>
            <a:pPr marL="285750" indent="-285750">
              <a:lnSpc>
                <a:spcPct val="120000"/>
              </a:lnSpc>
              <a:buFontTx/>
              <a:buChar char="-"/>
            </a:pPr>
            <a:r>
              <a:rPr lang="en-US" sz="1400" dirty="0">
                <a:solidFill>
                  <a:srgbClr val="161616"/>
                </a:solidFill>
                <a:latin typeface="+mj-lt"/>
              </a:rPr>
              <a:t>Apache spark allows for the creation of an Apache spark pool which can be used to run PySpark notebooks. PySpark is a python-based API used for the Spark implementation and is written in Scala programming language. </a:t>
            </a:r>
          </a:p>
          <a:p>
            <a:pPr marL="285750" indent="-285750">
              <a:lnSpc>
                <a:spcPct val="120000"/>
              </a:lnSpc>
              <a:buFontTx/>
              <a:buChar char="-"/>
            </a:pPr>
            <a:r>
              <a:rPr lang="en-US" sz="1400" i="0" dirty="0">
                <a:solidFill>
                  <a:srgbClr val="161616"/>
                </a:solidFill>
                <a:effectLst/>
                <a:latin typeface="+mj-lt"/>
              </a:rPr>
              <a:t>Azure Synapse Data Explorer is a high-performance data analytics solution that is optimized for real-time querying of log and telemetry data using Kusto Query Language (KQL).</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Databricks</a:t>
            </a:r>
          </a:p>
          <a:p>
            <a:pPr marL="285750" indent="-285750">
              <a:lnSpc>
                <a:spcPct val="120000"/>
              </a:lnSpc>
              <a:buFontTx/>
              <a:buChar char="-"/>
            </a:pPr>
            <a:r>
              <a:rPr lang="en-US" sz="1400" i="0" dirty="0">
                <a:solidFill>
                  <a:srgbClr val="161616"/>
                </a:solidFill>
                <a:effectLst/>
                <a:latin typeface="+mj-lt"/>
              </a:rPr>
              <a:t>Azure Databricks is an Azure-integrated version of the popular Databricks platform, which combines the Apache Spark data processing platform with SQL database semantics and an integrated management interface to enable large-scale data analytics. This is very similar to Azure data factory, however ADF is primarily used for Data Integration services to perform ETL processes and orchestrate data movements at scale. In contrast, Databricks provides a collaborative platform for Data Engineers and Data Scientists to perform ETL as well as build Machine Learning models under a single platform.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i="0" dirty="0">
                <a:solidFill>
                  <a:srgbClr val="161616"/>
                </a:solidFill>
                <a:effectLst/>
                <a:latin typeface="+mj-lt"/>
              </a:rPr>
              <a:t>Azure HDInsight</a:t>
            </a:r>
          </a:p>
          <a:p>
            <a:pPr>
              <a:lnSpc>
                <a:spcPct val="120000"/>
              </a:lnSpc>
            </a:pPr>
            <a:r>
              <a:rPr lang="en-US" sz="1400" dirty="0">
                <a:solidFill>
                  <a:srgbClr val="161616"/>
                </a:solidFill>
                <a:latin typeface="+mj-lt"/>
              </a:rPr>
              <a:t>Azure HDInsight is an Azure service that provides Azure-hosted clusters for popular Apache open-source big data processing technologies, including:</a:t>
            </a:r>
          </a:p>
          <a:p>
            <a:pPr marL="285750" indent="-285750">
              <a:lnSpc>
                <a:spcPct val="120000"/>
              </a:lnSpc>
              <a:buFontTx/>
              <a:buChar char="-"/>
            </a:pPr>
            <a:r>
              <a:rPr lang="en-US" sz="1400" dirty="0">
                <a:solidFill>
                  <a:srgbClr val="161616"/>
                </a:solidFill>
                <a:latin typeface="+mj-lt"/>
              </a:rPr>
              <a:t>Apache Spark - a distributed data processing system that supports multiple programming languages and APIs, including Java, Scala, Python, and SQL.</a:t>
            </a:r>
          </a:p>
          <a:p>
            <a:pPr marL="285750" indent="-285750">
              <a:lnSpc>
                <a:spcPct val="120000"/>
              </a:lnSpc>
              <a:buFontTx/>
              <a:buChar char="-"/>
            </a:pPr>
            <a:r>
              <a:rPr lang="en-US" sz="1400" dirty="0">
                <a:solidFill>
                  <a:srgbClr val="161616"/>
                </a:solidFill>
                <a:latin typeface="+mj-lt"/>
              </a:rPr>
              <a:t>Apache Hadoop - a distributed system that uses MapReduce jobs to process large volumes of data efficiently across multiple cluster nodes. MapReduce jobs can be written in Java or abstracted by interfaces such as Apache Hive - a SQL-based API that runs on Hadoop.</a:t>
            </a:r>
          </a:p>
          <a:p>
            <a:pPr marL="285750" indent="-285750">
              <a:lnSpc>
                <a:spcPct val="120000"/>
              </a:lnSpc>
              <a:buFontTx/>
              <a:buChar char="-"/>
            </a:pPr>
            <a:r>
              <a:rPr lang="en-US" sz="1400" dirty="0">
                <a:solidFill>
                  <a:srgbClr val="161616"/>
                </a:solidFill>
                <a:latin typeface="+mj-lt"/>
              </a:rPr>
              <a:t>Apache HBase - an open-source system for large-scale NoSQL data storage and querying.</a:t>
            </a:r>
          </a:p>
          <a:p>
            <a:pPr marL="285750" indent="-285750">
              <a:lnSpc>
                <a:spcPct val="120000"/>
              </a:lnSpc>
              <a:buFontTx/>
              <a:buChar char="-"/>
            </a:pPr>
            <a:r>
              <a:rPr lang="en-US" sz="1400" dirty="0">
                <a:solidFill>
                  <a:srgbClr val="161616"/>
                </a:solidFill>
                <a:latin typeface="+mj-lt"/>
              </a:rPr>
              <a:t>Apache Kafka - a message broker for data stream processing.</a:t>
            </a:r>
            <a:endParaRPr lang="en-US" sz="1400" i="0" dirty="0">
              <a:solidFill>
                <a:srgbClr val="161616"/>
              </a:solidFill>
              <a:effectLst/>
              <a:latin typeface="+mj-lt"/>
            </a:endParaRPr>
          </a:p>
        </p:txBody>
      </p:sp>
    </p:spTree>
    <p:extLst>
      <p:ext uri="{BB962C8B-B14F-4D97-AF65-F5344CB8AC3E}">
        <p14:creationId xmlns:p14="http://schemas.microsoft.com/office/powerpoint/2010/main" val="697448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28</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483946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Stream Analytics</a:t>
            </a:r>
            <a:endParaRPr lang="en-US" sz="1400" b="1" i="0" dirty="0">
              <a:solidFill>
                <a:srgbClr val="161616"/>
              </a:solidFill>
              <a:effectLst/>
              <a:latin typeface="+mj-lt"/>
            </a:endParaRPr>
          </a:p>
          <a:p>
            <a:pPr marL="285750" indent="-285750">
              <a:lnSpc>
                <a:spcPct val="120000"/>
              </a:lnSpc>
              <a:buFontTx/>
              <a:buChar char="-"/>
            </a:pPr>
            <a:r>
              <a:rPr lang="en-US" sz="1400" i="0" dirty="0">
                <a:solidFill>
                  <a:srgbClr val="161616"/>
                </a:solidFill>
                <a:effectLst/>
                <a:latin typeface="+mj-lt"/>
              </a:rPr>
              <a:t>Azure Stream Analytics is a real-time stream processing engine that captures a stream of data from an input, applies a query to extract and manipulate data from the input stream, and writes the results to an output for analysis or further processing.</a:t>
            </a:r>
          </a:p>
          <a:p>
            <a:pPr marL="285750" indent="-285750">
              <a:lnSpc>
                <a:spcPct val="120000"/>
              </a:lnSpc>
              <a:buFontTx/>
              <a:buChar char="-"/>
            </a:pPr>
            <a:r>
              <a:rPr lang="en-US" sz="1400" dirty="0">
                <a:solidFill>
                  <a:srgbClr val="161616"/>
                </a:solidFill>
                <a:latin typeface="+mj-lt"/>
              </a:rPr>
              <a:t>An example could be using companies house streaming </a:t>
            </a:r>
            <a:r>
              <a:rPr lang="en-US" sz="1400" dirty="0" err="1">
                <a:solidFill>
                  <a:srgbClr val="161616"/>
                </a:solidFill>
                <a:latin typeface="+mj-lt"/>
              </a:rPr>
              <a:t>api</a:t>
            </a:r>
            <a:r>
              <a:rPr lang="en-US" sz="1400" dirty="0">
                <a:solidFill>
                  <a:srgbClr val="161616"/>
                </a:solidFill>
                <a:latin typeface="+mj-lt"/>
              </a:rPr>
              <a:t> feeding data via azure stream analytics to collected the data and query the results for only what we need.</a:t>
            </a:r>
            <a:endParaRPr lang="en-US" sz="1400" i="0" dirty="0">
              <a:solidFill>
                <a:srgbClr val="161616"/>
              </a:solidFill>
              <a:effectLst/>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Data Explorer</a:t>
            </a:r>
          </a:p>
          <a:p>
            <a:pPr marL="285750" indent="-285750">
              <a:lnSpc>
                <a:spcPct val="120000"/>
              </a:lnSpc>
              <a:buFontTx/>
              <a:buChar char="-"/>
            </a:pPr>
            <a:r>
              <a:rPr lang="en-US" sz="1400" i="0" dirty="0">
                <a:solidFill>
                  <a:srgbClr val="161616"/>
                </a:solidFill>
                <a:effectLst/>
                <a:latin typeface="+mj-lt"/>
              </a:rPr>
              <a:t>Data analysts can use Azure Data Explorer to query and analyze data that includes a timestamp attribute, such as is typically found in log files and Internet-of-things (IoT) telemetry data.</a:t>
            </a:r>
          </a:p>
          <a:p>
            <a:pPr marL="285750" indent="-285750">
              <a:lnSpc>
                <a:spcPct val="120000"/>
              </a:lnSpc>
              <a:buFontTx/>
              <a:buChar char="-"/>
            </a:pPr>
            <a:r>
              <a:rPr lang="en-US" sz="1400" i="0" dirty="0">
                <a:solidFill>
                  <a:srgbClr val="161616"/>
                </a:solidFill>
                <a:effectLst/>
                <a:latin typeface="+mj-lt"/>
              </a:rPr>
              <a:t>Just remember KQL for this one.</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Microsoft Purview</a:t>
            </a:r>
          </a:p>
          <a:p>
            <a:pPr marL="285750" indent="-285750">
              <a:lnSpc>
                <a:spcPct val="120000"/>
              </a:lnSpc>
              <a:buFontTx/>
              <a:buChar char="-"/>
            </a:pPr>
            <a:r>
              <a:rPr lang="en-US" sz="1400" i="0" dirty="0">
                <a:solidFill>
                  <a:srgbClr val="161616"/>
                </a:solidFill>
                <a:effectLst/>
                <a:latin typeface="+mj-lt"/>
              </a:rPr>
              <a:t>You can use Microsoft Purview to create a map of your data and track data lineage across multiple data sources and systems, enabling you to find trustworthy data for analysis and reporting.</a:t>
            </a: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Microsoft Power BI</a:t>
            </a:r>
          </a:p>
          <a:p>
            <a:pPr marL="285750" indent="-285750">
              <a:lnSpc>
                <a:spcPct val="120000"/>
              </a:lnSpc>
              <a:buFontTx/>
              <a:buChar char="-"/>
            </a:pPr>
            <a:r>
              <a:rPr lang="en-US" sz="1400" i="0" dirty="0">
                <a:solidFill>
                  <a:srgbClr val="161616"/>
                </a:solidFill>
                <a:effectLst/>
                <a:latin typeface="+mj-lt"/>
              </a:rPr>
              <a:t>Microsoft Power BI is a platform for analytical data modeling and reporting that data analysts can use to create and share interactive data visualizations</a:t>
            </a:r>
          </a:p>
          <a:p>
            <a:pPr>
              <a:lnSpc>
                <a:spcPct val="120000"/>
              </a:lnSpc>
            </a:pPr>
            <a:endParaRPr lang="en-US" sz="1400" i="0" dirty="0">
              <a:solidFill>
                <a:srgbClr val="161616"/>
              </a:solidFill>
              <a:effectLst/>
              <a:latin typeface="+mj-lt"/>
            </a:endParaRPr>
          </a:p>
        </p:txBody>
      </p:sp>
    </p:spTree>
    <p:extLst>
      <p:ext uri="{BB962C8B-B14F-4D97-AF65-F5344CB8AC3E}">
        <p14:creationId xmlns:p14="http://schemas.microsoft.com/office/powerpoint/2010/main" val="3018457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2</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relational data in Azure</a:t>
            </a:r>
          </a:p>
        </p:txBody>
      </p:sp>
      <p:sp>
        <p:nvSpPr>
          <p:cNvPr id="3" name="TextBox 2">
            <a:extLst>
              <a:ext uri="{FF2B5EF4-FFF2-40B4-BE49-F238E27FC236}">
                <a16:creationId xmlns:a16="http://schemas.microsoft.com/office/drawing/2014/main" id="{2C4D60FB-C163-22B7-4868-42DCFFDCDB62}"/>
              </a:ext>
            </a:extLst>
          </p:cNvPr>
          <p:cNvSpPr txBox="1"/>
          <p:nvPr/>
        </p:nvSpPr>
        <p:spPr>
          <a:xfrm>
            <a:off x="247650" y="1074403"/>
            <a:ext cx="11557254" cy="369332"/>
          </a:xfrm>
          <a:prstGeom prst="rect">
            <a:avLst/>
          </a:prstGeom>
          <a:noFill/>
        </p:spPr>
        <p:txBody>
          <a:bodyPr wrap="square">
            <a:spAutoFit/>
          </a:bodyPr>
          <a:lstStyle/>
          <a:p>
            <a:r>
              <a:rPr lang="en-GB" dirty="0">
                <a:hlinkClick r:id="rId3"/>
              </a:rPr>
              <a:t>https://learn.microsoft.com/en-us/training/paths/azure-data-fundamentals-explore-relational-data/</a:t>
            </a:r>
            <a:endParaRPr lang="en-GB" dirty="0"/>
          </a:p>
        </p:txBody>
      </p:sp>
    </p:spTree>
    <p:extLst>
      <p:ext uri="{BB962C8B-B14F-4D97-AF65-F5344CB8AC3E}">
        <p14:creationId xmlns:p14="http://schemas.microsoft.com/office/powerpoint/2010/main" val="4212636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a:t>
            </a:r>
            <a:r>
              <a:rPr lang="en-GB" sz="3200" dirty="0">
                <a:solidFill>
                  <a:prstClr val="black"/>
                </a:solidFill>
                <a:latin typeface="Calibri" panose="020F0502020204030204"/>
              </a:rPr>
              <a:t>3</a:t>
            </a:r>
            <a:endPar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non-relational data in Azure</a:t>
            </a:r>
          </a:p>
        </p:txBody>
      </p:sp>
      <p:sp>
        <p:nvSpPr>
          <p:cNvPr id="3" name="TextBox 2">
            <a:extLst>
              <a:ext uri="{FF2B5EF4-FFF2-40B4-BE49-F238E27FC236}">
                <a16:creationId xmlns:a16="http://schemas.microsoft.com/office/drawing/2014/main" id="{ED0FFF9A-D132-0D87-AC22-1CDA03ED9AEB}"/>
              </a:ext>
            </a:extLst>
          </p:cNvPr>
          <p:cNvSpPr txBox="1"/>
          <p:nvPr/>
        </p:nvSpPr>
        <p:spPr>
          <a:xfrm>
            <a:off x="144770" y="1074403"/>
            <a:ext cx="11484864" cy="369332"/>
          </a:xfrm>
          <a:prstGeom prst="rect">
            <a:avLst/>
          </a:prstGeom>
          <a:noFill/>
        </p:spPr>
        <p:txBody>
          <a:bodyPr wrap="square">
            <a:spAutoFit/>
          </a:bodyPr>
          <a:lstStyle/>
          <a:p>
            <a:r>
              <a:rPr lang="en-GB" dirty="0">
                <a:hlinkClick r:id="rId3"/>
              </a:rPr>
              <a:t>https://learn.microsoft.com/en-us/training/paths/azure-data-fundamentals-explore-non-relational-data/</a:t>
            </a:r>
            <a:endParaRPr lang="en-GB" dirty="0"/>
          </a:p>
        </p:txBody>
      </p:sp>
    </p:spTree>
    <p:extLst>
      <p:ext uri="{BB962C8B-B14F-4D97-AF65-F5344CB8AC3E}">
        <p14:creationId xmlns:p14="http://schemas.microsoft.com/office/powerpoint/2010/main" val="2471186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656D77DE-6845-4DF0-A4E8-FCEE79C80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8" name="TextBox 7">
            <a:extLst>
              <a:ext uri="{FF2B5EF4-FFF2-40B4-BE49-F238E27FC236}">
                <a16:creationId xmlns:a16="http://schemas.microsoft.com/office/drawing/2014/main" id="{C61B684E-FDA7-4625-9CC3-79C17CC59ED7}"/>
              </a:ext>
            </a:extLst>
          </p:cNvPr>
          <p:cNvSpPr txBox="1"/>
          <p:nvPr/>
        </p:nvSpPr>
        <p:spPr>
          <a:xfrm>
            <a:off x="320040" y="2479578"/>
            <a:ext cx="11484864" cy="206210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i="0" u="none" strike="noStrike" kern="1200" cap="none" spc="0" normalizeH="0" baseline="0" noProof="0" dirty="0">
                <a:ln>
                  <a:noFill/>
                </a:ln>
                <a:solidFill>
                  <a:prstClr val="black"/>
                </a:solidFill>
                <a:effectLst/>
                <a:uLnTx/>
                <a:uFillTx/>
                <a:latin typeface="Calibri" panose="020F0502020204030204"/>
                <a:ea typeface="+mn-ea"/>
                <a:cs typeface="+mn-cs"/>
              </a:rPr>
              <a:t>Section 4</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data analytics in Azure</a:t>
            </a:r>
          </a:p>
        </p:txBody>
      </p:sp>
      <p:sp>
        <p:nvSpPr>
          <p:cNvPr id="3" name="TextBox 2">
            <a:extLst>
              <a:ext uri="{FF2B5EF4-FFF2-40B4-BE49-F238E27FC236}">
                <a16:creationId xmlns:a16="http://schemas.microsoft.com/office/drawing/2014/main" id="{E9EC730B-063B-33B2-E17C-BAD74312F40B}"/>
              </a:ext>
            </a:extLst>
          </p:cNvPr>
          <p:cNvSpPr txBox="1"/>
          <p:nvPr/>
        </p:nvSpPr>
        <p:spPr>
          <a:xfrm>
            <a:off x="238124" y="1074403"/>
            <a:ext cx="11815331" cy="646331"/>
          </a:xfrm>
          <a:prstGeom prst="rect">
            <a:avLst/>
          </a:prstGeom>
          <a:noFill/>
        </p:spPr>
        <p:txBody>
          <a:bodyPr wrap="square">
            <a:spAutoFit/>
          </a:bodyPr>
          <a:lstStyle/>
          <a:p>
            <a:r>
              <a:rPr lang="en-GB" dirty="0">
                <a:hlinkClick r:id="rId3"/>
              </a:rPr>
              <a:t>https://learn.microsoft.com/en-us/training/paths/azure-data-fundamentals-explore-data-warehouse-analytics/</a:t>
            </a:r>
            <a:endParaRPr lang="en-GB" dirty="0"/>
          </a:p>
          <a:p>
            <a:endParaRPr lang="en-GB" dirty="0"/>
          </a:p>
        </p:txBody>
      </p:sp>
    </p:spTree>
    <p:extLst>
      <p:ext uri="{BB962C8B-B14F-4D97-AF65-F5344CB8AC3E}">
        <p14:creationId xmlns:p14="http://schemas.microsoft.com/office/powerpoint/2010/main" val="5531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7279" y="1232962"/>
            <a:ext cx="11777441" cy="3879203"/>
          </a:xfrm>
          <a:prstGeom prst="rect">
            <a:avLst/>
          </a:prstGeom>
          <a:noFill/>
        </p:spPr>
        <p:txBody>
          <a:bodyPr wrap="square" rtlCol="0">
            <a:spAutoFit/>
          </a:bodyPr>
          <a:lstStyle/>
          <a:p>
            <a:pPr algn="ctr">
              <a:lnSpc>
                <a:spcPct val="120000"/>
              </a:lnSpc>
            </a:pPr>
            <a:r>
              <a:rPr lang="en-GB" b="1" dirty="0">
                <a:latin typeface="+mj-lt"/>
              </a:rPr>
              <a:t>Data Formats</a:t>
            </a:r>
          </a:p>
          <a:p>
            <a:pPr>
              <a:lnSpc>
                <a:spcPct val="120000"/>
              </a:lnSpc>
            </a:pPr>
            <a:endParaRPr lang="en-GB" sz="1600" b="1" dirty="0">
              <a:latin typeface="+mj-lt"/>
            </a:endParaRPr>
          </a:p>
          <a:p>
            <a:pPr>
              <a:lnSpc>
                <a:spcPct val="120000"/>
              </a:lnSpc>
            </a:pPr>
            <a:r>
              <a:rPr lang="en-GB" sz="1600" b="1" dirty="0">
                <a:latin typeface="+mj-lt"/>
              </a:rPr>
              <a:t>Structured Data</a:t>
            </a:r>
          </a:p>
          <a:p>
            <a:pPr marL="285750" indent="-285750">
              <a:lnSpc>
                <a:spcPct val="120000"/>
              </a:lnSpc>
              <a:buFontTx/>
              <a:buChar char="-"/>
            </a:pPr>
            <a:r>
              <a:rPr lang="en-US" sz="1400" i="0" dirty="0">
                <a:solidFill>
                  <a:srgbClr val="161616"/>
                </a:solidFill>
                <a:effectLst/>
                <a:latin typeface="+mj-lt"/>
              </a:rPr>
              <a:t>Structured data is data that adheres to a fixed </a:t>
            </a:r>
            <a:r>
              <a:rPr lang="en-US" sz="1400" i="1" dirty="0">
                <a:solidFill>
                  <a:srgbClr val="161616"/>
                </a:solidFill>
                <a:effectLst/>
                <a:latin typeface="+mj-lt"/>
              </a:rPr>
              <a:t>schema</a:t>
            </a:r>
            <a:r>
              <a:rPr lang="en-US" sz="1400" i="0" dirty="0">
                <a:solidFill>
                  <a:srgbClr val="161616"/>
                </a:solidFill>
                <a:effectLst/>
                <a:latin typeface="+mj-lt"/>
              </a:rPr>
              <a:t>, so all of the data has the same fields or properties</a:t>
            </a:r>
          </a:p>
          <a:p>
            <a:pPr marL="285750" indent="-285750">
              <a:lnSpc>
                <a:spcPct val="120000"/>
              </a:lnSpc>
              <a:buFontTx/>
              <a:buChar char="-"/>
            </a:pPr>
            <a:endParaRPr lang="en-US" sz="1400" dirty="0">
              <a:solidFill>
                <a:srgbClr val="161616"/>
              </a:solidFill>
              <a:latin typeface="+mj-lt"/>
            </a:endParaRPr>
          </a:p>
          <a:p>
            <a:pPr>
              <a:lnSpc>
                <a:spcPct val="120000"/>
              </a:lnSpc>
            </a:pPr>
            <a:r>
              <a:rPr lang="en-GB" sz="1600" b="1" dirty="0">
                <a:latin typeface="+mj-lt"/>
              </a:rPr>
              <a:t>Semi-structured data</a:t>
            </a:r>
          </a:p>
          <a:p>
            <a:pPr marL="285750" indent="-285750">
              <a:lnSpc>
                <a:spcPct val="120000"/>
              </a:lnSpc>
              <a:buFontTx/>
              <a:buChar char="-"/>
            </a:pPr>
            <a:r>
              <a:rPr lang="en-US" sz="1400" dirty="0">
                <a:latin typeface="+mj-lt"/>
              </a:rPr>
              <a:t>Semi-structured data is information that has some structure, but which allows for some variation between entity instances.</a:t>
            </a:r>
          </a:p>
          <a:p>
            <a:pPr marL="285750" indent="-285750">
              <a:lnSpc>
                <a:spcPct val="120000"/>
              </a:lnSpc>
              <a:buFontTx/>
              <a:buChar char="-"/>
            </a:pPr>
            <a:r>
              <a:rPr lang="en-US" sz="1400" dirty="0">
                <a:latin typeface="+mj-lt"/>
              </a:rPr>
              <a:t>Examples include JSON, XML, HTML etc. </a:t>
            </a:r>
          </a:p>
          <a:p>
            <a:pPr marL="285750" indent="-285750">
              <a:lnSpc>
                <a:spcPct val="120000"/>
              </a:lnSpc>
              <a:buFontTx/>
              <a:buChar char="-"/>
            </a:pPr>
            <a:endParaRPr lang="en-US" sz="1400" dirty="0">
              <a:latin typeface="+mj-lt"/>
            </a:endParaRPr>
          </a:p>
          <a:p>
            <a:pPr>
              <a:lnSpc>
                <a:spcPct val="120000"/>
              </a:lnSpc>
            </a:pPr>
            <a:r>
              <a:rPr lang="en-GB" sz="1600" b="1" dirty="0">
                <a:latin typeface="+mj-lt"/>
              </a:rPr>
              <a:t>Unstructured data</a:t>
            </a:r>
          </a:p>
          <a:p>
            <a:pPr marL="285750" indent="-285750">
              <a:lnSpc>
                <a:spcPct val="120000"/>
              </a:lnSpc>
              <a:buFontTx/>
              <a:buChar char="-"/>
            </a:pPr>
            <a:r>
              <a:rPr lang="en-US" sz="1400" dirty="0">
                <a:latin typeface="+mj-lt"/>
              </a:rPr>
              <a:t>Not all data is structured or even semi-structured. For example, documents, images, audio and video data, and binary files might not have a specific structure. </a:t>
            </a: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a:p>
            <a:pPr marL="285750" indent="-285750">
              <a:lnSpc>
                <a:spcPct val="120000"/>
              </a:lnSpc>
              <a:buFontTx/>
              <a:buChar char="-"/>
            </a:pPr>
            <a:endParaRPr lang="en-GB" sz="1400" dirty="0">
              <a:latin typeface="+mj-lt"/>
            </a:endParaRPr>
          </a:p>
        </p:txBody>
      </p:sp>
    </p:spTree>
    <p:extLst>
      <p:ext uri="{BB962C8B-B14F-4D97-AF65-F5344CB8AC3E}">
        <p14:creationId xmlns:p14="http://schemas.microsoft.com/office/powerpoint/2010/main" val="4273393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6" y="1036578"/>
            <a:ext cx="8003271" cy="2921441"/>
          </a:xfrm>
          <a:prstGeom prst="rect">
            <a:avLst/>
          </a:prstGeom>
          <a:noFill/>
        </p:spPr>
        <p:txBody>
          <a:bodyPr wrap="square" rtlCol="0">
            <a:spAutoFit/>
          </a:bodyPr>
          <a:lstStyle/>
          <a:p>
            <a:pPr algn="ctr">
              <a:lnSpc>
                <a:spcPct val="120000"/>
              </a:lnSpc>
            </a:pPr>
            <a:r>
              <a:rPr lang="en-GB" sz="1600" b="1" dirty="0">
                <a:latin typeface="+mj-lt"/>
              </a:rPr>
              <a:t>File Storage</a:t>
            </a:r>
          </a:p>
          <a:p>
            <a:pPr>
              <a:lnSpc>
                <a:spcPct val="120000"/>
              </a:lnSpc>
            </a:pPr>
            <a:endParaRPr lang="en-GB" sz="1400" b="1" dirty="0">
              <a:latin typeface="+mj-lt"/>
            </a:endParaRPr>
          </a:p>
          <a:p>
            <a:pPr>
              <a:lnSpc>
                <a:spcPct val="120000"/>
              </a:lnSpc>
            </a:pPr>
            <a:r>
              <a:rPr lang="en-GB" sz="1400" b="1" dirty="0">
                <a:latin typeface="+mj-lt"/>
              </a:rPr>
              <a:t>Delimited text files </a:t>
            </a:r>
          </a:p>
          <a:p>
            <a:pPr marL="285750" indent="-285750">
              <a:lnSpc>
                <a:spcPct val="120000"/>
              </a:lnSpc>
              <a:buFontTx/>
              <a:buChar char="-"/>
            </a:pPr>
            <a:r>
              <a:rPr lang="en-US" sz="1200" i="0" dirty="0">
                <a:solidFill>
                  <a:srgbClr val="161616"/>
                </a:solidFill>
                <a:effectLst/>
                <a:latin typeface="+mj-lt"/>
              </a:rPr>
              <a:t>Data is often stored in plain text format with specific field delimiters and row terminators. The most common format for delimited data is comma-separated values (CSV) in which fields are separated by commas, and rows are terminated by a carriage return / new line.</a:t>
            </a:r>
          </a:p>
          <a:p>
            <a:pPr marL="285750" indent="-285750">
              <a:lnSpc>
                <a:spcPct val="120000"/>
              </a:lnSpc>
              <a:buFontTx/>
              <a:buChar char="-"/>
            </a:pPr>
            <a:endParaRPr lang="en-US" sz="1200" dirty="0">
              <a:solidFill>
                <a:srgbClr val="161616"/>
              </a:solidFill>
              <a:latin typeface="+mj-lt"/>
            </a:endParaRPr>
          </a:p>
          <a:p>
            <a:pPr>
              <a:lnSpc>
                <a:spcPct val="120000"/>
              </a:lnSpc>
            </a:pPr>
            <a:r>
              <a:rPr lang="en-GB" sz="1400" b="1" dirty="0">
                <a:latin typeface="+mj-lt"/>
              </a:rPr>
              <a:t>JavaScript Object Notation (JSON)</a:t>
            </a:r>
          </a:p>
          <a:p>
            <a:pPr marL="285750" indent="-285750">
              <a:lnSpc>
                <a:spcPct val="120000"/>
              </a:lnSpc>
              <a:buFontTx/>
              <a:buChar char="-"/>
            </a:pPr>
            <a:r>
              <a:rPr lang="en-US" sz="1200" dirty="0">
                <a:latin typeface="+mj-lt"/>
              </a:rPr>
              <a:t>JSON is a ubiquitous format in which a hierarchical document schema is used to define data entities (objects) that have multiple attributes. Each attribute might be an object (or a collection of objects); making JSON a flexible format that's good for both structured and semi-structured data.</a:t>
            </a:r>
          </a:p>
          <a:p>
            <a:pPr marL="285750" indent="-285750">
              <a:lnSpc>
                <a:spcPct val="120000"/>
              </a:lnSpc>
              <a:buFontTx/>
              <a:buChar char="-"/>
            </a:pPr>
            <a:r>
              <a:rPr lang="en-US" sz="1200" dirty="0">
                <a:latin typeface="+mj-lt"/>
              </a:rPr>
              <a:t>Note that each object in a JSON file may contain different attributes making it a key semi-structured data type.</a:t>
            </a:r>
            <a:endParaRPr lang="en-GB" sz="1200" dirty="0">
              <a:latin typeface="+mj-lt"/>
            </a:endParaRPr>
          </a:p>
        </p:txBody>
      </p:sp>
      <p:pic>
        <p:nvPicPr>
          <p:cNvPr id="6" name="Picture 5">
            <a:extLst>
              <a:ext uri="{FF2B5EF4-FFF2-40B4-BE49-F238E27FC236}">
                <a16:creationId xmlns:a16="http://schemas.microsoft.com/office/drawing/2014/main" id="{AFB3CDCF-1339-4080-86C0-91F23F5CFFB1}"/>
              </a:ext>
            </a:extLst>
          </p:cNvPr>
          <p:cNvPicPr>
            <a:picLocks noChangeAspect="1"/>
          </p:cNvPicPr>
          <p:nvPr/>
        </p:nvPicPr>
        <p:blipFill>
          <a:blip r:embed="rId3"/>
          <a:stretch>
            <a:fillRect/>
          </a:stretch>
        </p:blipFill>
        <p:spPr>
          <a:xfrm>
            <a:off x="8726703" y="2438747"/>
            <a:ext cx="3262741" cy="4127270"/>
          </a:xfrm>
          <a:prstGeom prst="rect">
            <a:avLst/>
          </a:prstGeom>
        </p:spPr>
      </p:pic>
      <p:pic>
        <p:nvPicPr>
          <p:cNvPr id="9" name="Picture 8">
            <a:extLst>
              <a:ext uri="{FF2B5EF4-FFF2-40B4-BE49-F238E27FC236}">
                <a16:creationId xmlns:a16="http://schemas.microsoft.com/office/drawing/2014/main" id="{302FCB0A-5FF5-E4DC-02C6-CE23D3604290}"/>
              </a:ext>
            </a:extLst>
          </p:cNvPr>
          <p:cNvPicPr>
            <a:picLocks noChangeAspect="1"/>
          </p:cNvPicPr>
          <p:nvPr/>
        </p:nvPicPr>
        <p:blipFill>
          <a:blip r:embed="rId4"/>
          <a:stretch>
            <a:fillRect/>
          </a:stretch>
        </p:blipFill>
        <p:spPr>
          <a:xfrm>
            <a:off x="5555281" y="4417607"/>
            <a:ext cx="2958189" cy="1792188"/>
          </a:xfrm>
          <a:prstGeom prst="rect">
            <a:avLst/>
          </a:prstGeom>
        </p:spPr>
      </p:pic>
      <p:grpSp>
        <p:nvGrpSpPr>
          <p:cNvPr id="14" name="Group 13">
            <a:extLst>
              <a:ext uri="{FF2B5EF4-FFF2-40B4-BE49-F238E27FC236}">
                <a16:creationId xmlns:a16="http://schemas.microsoft.com/office/drawing/2014/main" id="{B9EFD18B-52D5-DE1C-CA56-CA8D40C67D05}"/>
              </a:ext>
            </a:extLst>
          </p:cNvPr>
          <p:cNvGrpSpPr/>
          <p:nvPr/>
        </p:nvGrpSpPr>
        <p:grpSpPr>
          <a:xfrm>
            <a:off x="8726701" y="1064028"/>
            <a:ext cx="3006090" cy="1374719"/>
            <a:chOff x="8505822" y="1036578"/>
            <a:chExt cx="3006090" cy="1374719"/>
          </a:xfrm>
        </p:grpSpPr>
        <p:pic>
          <p:nvPicPr>
            <p:cNvPr id="3" name="Picture 2">
              <a:extLst>
                <a:ext uri="{FF2B5EF4-FFF2-40B4-BE49-F238E27FC236}">
                  <a16:creationId xmlns:a16="http://schemas.microsoft.com/office/drawing/2014/main" id="{F4C19707-8367-4B57-4C5E-BC27BD01D28E}"/>
                </a:ext>
              </a:extLst>
            </p:cNvPr>
            <p:cNvPicPr>
              <a:picLocks noChangeAspect="1"/>
            </p:cNvPicPr>
            <p:nvPr/>
          </p:nvPicPr>
          <p:blipFill>
            <a:blip r:embed="rId5"/>
            <a:stretch>
              <a:fillRect/>
            </a:stretch>
          </p:blipFill>
          <p:spPr>
            <a:xfrm>
              <a:off x="8762475" y="1036578"/>
              <a:ext cx="2749437" cy="1374719"/>
            </a:xfrm>
            <a:prstGeom prst="rect">
              <a:avLst/>
            </a:prstGeom>
          </p:spPr>
        </p:pic>
        <p:sp>
          <p:nvSpPr>
            <p:cNvPr id="12" name="TextBox 11">
              <a:extLst>
                <a:ext uri="{FF2B5EF4-FFF2-40B4-BE49-F238E27FC236}">
                  <a16:creationId xmlns:a16="http://schemas.microsoft.com/office/drawing/2014/main" id="{319FFCEA-2AB7-02BE-662A-4D459350CC60}"/>
                </a:ext>
              </a:extLst>
            </p:cNvPr>
            <p:cNvSpPr txBox="1"/>
            <p:nvPr/>
          </p:nvSpPr>
          <p:spPr>
            <a:xfrm>
              <a:off x="8505822" y="1131910"/>
              <a:ext cx="945246" cy="281937"/>
            </a:xfrm>
            <a:prstGeom prst="rect">
              <a:avLst/>
            </a:prstGeom>
            <a:noFill/>
          </p:spPr>
          <p:txBody>
            <a:bodyPr wrap="square" rtlCol="0">
              <a:spAutoFit/>
            </a:bodyPr>
            <a:lstStyle/>
            <a:p>
              <a:pPr algn="ctr">
                <a:lnSpc>
                  <a:spcPct val="120000"/>
                </a:lnSpc>
              </a:pPr>
              <a:r>
                <a:rPr lang="en-GB" sz="1100" b="1" dirty="0">
                  <a:latin typeface="+mj-lt"/>
                </a:rPr>
                <a:t>CSV</a:t>
              </a:r>
              <a:endParaRPr lang="en-GB" sz="1000" dirty="0">
                <a:latin typeface="+mj-lt"/>
              </a:endParaRPr>
            </a:p>
          </p:txBody>
        </p:sp>
      </p:grpSp>
      <p:sp>
        <p:nvSpPr>
          <p:cNvPr id="15" name="TextBox 14">
            <a:extLst>
              <a:ext uri="{FF2B5EF4-FFF2-40B4-BE49-F238E27FC236}">
                <a16:creationId xmlns:a16="http://schemas.microsoft.com/office/drawing/2014/main" id="{1C20976F-794F-92D1-3B47-5BFB6DA2C0D9}"/>
              </a:ext>
            </a:extLst>
          </p:cNvPr>
          <p:cNvSpPr txBox="1"/>
          <p:nvPr/>
        </p:nvSpPr>
        <p:spPr>
          <a:xfrm>
            <a:off x="202555" y="4038633"/>
            <a:ext cx="5352726" cy="3253839"/>
          </a:xfrm>
          <a:prstGeom prst="rect">
            <a:avLst/>
          </a:prstGeom>
          <a:noFill/>
        </p:spPr>
        <p:txBody>
          <a:bodyPr wrap="square" rtlCol="0">
            <a:spAutoFit/>
          </a:bodyPr>
          <a:lstStyle/>
          <a:p>
            <a:pPr>
              <a:lnSpc>
                <a:spcPct val="120000"/>
              </a:lnSpc>
            </a:pPr>
            <a:r>
              <a:rPr lang="en-GB" sz="1400" b="1" dirty="0">
                <a:latin typeface="+mj-lt"/>
              </a:rPr>
              <a:t>XML</a:t>
            </a:r>
          </a:p>
          <a:p>
            <a:pPr marL="285750" indent="-285750">
              <a:lnSpc>
                <a:spcPct val="120000"/>
              </a:lnSpc>
              <a:buFontTx/>
              <a:buChar char="-"/>
            </a:pPr>
            <a:r>
              <a:rPr lang="en-US" sz="1200" b="0" i="0" dirty="0">
                <a:solidFill>
                  <a:srgbClr val="161616"/>
                </a:solidFill>
                <a:effectLst/>
                <a:latin typeface="+mj-lt"/>
              </a:rPr>
              <a:t>It's largely been superseded by the less verbose JSON format</a:t>
            </a:r>
          </a:p>
          <a:p>
            <a:pPr marL="285750" indent="-285750">
              <a:lnSpc>
                <a:spcPct val="120000"/>
              </a:lnSpc>
              <a:buFontTx/>
              <a:buChar char="-"/>
            </a:pPr>
            <a:endParaRPr lang="en-US" sz="1200" dirty="0">
              <a:solidFill>
                <a:srgbClr val="161616"/>
              </a:solidFill>
              <a:latin typeface="+mj-lt"/>
            </a:endParaRPr>
          </a:p>
          <a:p>
            <a:pPr>
              <a:lnSpc>
                <a:spcPct val="120000"/>
              </a:lnSpc>
            </a:pPr>
            <a:r>
              <a:rPr lang="en-US" sz="1400" b="1" dirty="0">
                <a:solidFill>
                  <a:srgbClr val="161616"/>
                </a:solidFill>
                <a:latin typeface="+mj-lt"/>
              </a:rPr>
              <a:t>Binary Large Object (BLOB)</a:t>
            </a:r>
          </a:p>
          <a:p>
            <a:pPr marL="285750" indent="-285750">
              <a:lnSpc>
                <a:spcPct val="120000"/>
              </a:lnSpc>
              <a:buFontTx/>
              <a:buChar char="-"/>
            </a:pPr>
            <a:r>
              <a:rPr lang="en-US" sz="1200" dirty="0">
                <a:solidFill>
                  <a:srgbClr val="161616"/>
                </a:solidFill>
                <a:latin typeface="+mj-lt"/>
              </a:rPr>
              <a:t>Ultimately, all files are stored as binary data (1's and 0's), but in the human-readable formats discussed above, the bytes of binary data are mapped to printable characters (typically through a character encoding scheme such as ASCII or Unicode). Some file formats however, particularly for unstructured data, store the data as raw binary that must be interpreted by applications and rendered. </a:t>
            </a:r>
          </a:p>
          <a:p>
            <a:pPr marL="285750" indent="-285750">
              <a:lnSpc>
                <a:spcPct val="120000"/>
              </a:lnSpc>
              <a:buFontTx/>
              <a:buChar char="-"/>
            </a:pPr>
            <a:r>
              <a:rPr lang="en-US" sz="1200" dirty="0">
                <a:solidFill>
                  <a:srgbClr val="161616"/>
                </a:solidFill>
                <a:latin typeface="+mj-lt"/>
              </a:rPr>
              <a:t>Common types of data stored as binary include images, video, audio, and application-specific documents.</a:t>
            </a:r>
            <a:endParaRPr lang="en-GB" sz="1200" dirty="0">
              <a:latin typeface="+mj-lt"/>
            </a:endParaRPr>
          </a:p>
          <a:p>
            <a:pPr marL="285750" indent="-285750">
              <a:lnSpc>
                <a:spcPct val="120000"/>
              </a:lnSpc>
              <a:buFontTx/>
              <a:buChar char="-"/>
            </a:pPr>
            <a:endParaRPr lang="en-GB" sz="1200" dirty="0">
              <a:latin typeface="+mj-lt"/>
            </a:endParaRPr>
          </a:p>
          <a:p>
            <a:pPr marL="285750" indent="-285750">
              <a:lnSpc>
                <a:spcPct val="120000"/>
              </a:lnSpc>
              <a:buFontTx/>
              <a:buChar char="-"/>
            </a:pPr>
            <a:endParaRPr lang="en-GB" sz="1200" dirty="0">
              <a:latin typeface="+mj-lt"/>
            </a:endParaRPr>
          </a:p>
        </p:txBody>
      </p:sp>
    </p:spTree>
    <p:extLst>
      <p:ext uri="{BB962C8B-B14F-4D97-AF65-F5344CB8AC3E}">
        <p14:creationId xmlns:p14="http://schemas.microsoft.com/office/powerpoint/2010/main" val="2163594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580630"/>
          </a:xfrm>
          <a:prstGeom prst="rect">
            <a:avLst/>
          </a:prstGeom>
          <a:noFill/>
        </p:spPr>
        <p:txBody>
          <a:bodyPr wrap="square" rtlCol="0">
            <a:spAutoFit/>
          </a:bodyPr>
          <a:lstStyle/>
          <a:p>
            <a:pPr algn="ctr">
              <a:lnSpc>
                <a:spcPct val="120000"/>
              </a:lnSpc>
            </a:pPr>
            <a:r>
              <a:rPr lang="en-GB" sz="1600" b="1" dirty="0">
                <a:latin typeface="+mj-lt"/>
              </a:rPr>
              <a:t>Relational Databases</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Relational databases are commonly used to store and query structured data</a:t>
            </a:r>
          </a:p>
          <a:p>
            <a:pPr marL="285750" indent="-285750">
              <a:lnSpc>
                <a:spcPct val="120000"/>
              </a:lnSpc>
              <a:buFontTx/>
              <a:buChar char="-"/>
            </a:pPr>
            <a:r>
              <a:rPr lang="en-US" sz="1200" dirty="0">
                <a:solidFill>
                  <a:srgbClr val="161616"/>
                </a:solidFill>
                <a:latin typeface="+mj-lt"/>
              </a:rPr>
              <a:t>Each instance of an entity is assigned a primary key that uniquely identifies it; and these keys are used to reference the entity instance in other tables</a:t>
            </a:r>
          </a:p>
          <a:p>
            <a:pPr marL="285750" indent="-285750">
              <a:lnSpc>
                <a:spcPct val="120000"/>
              </a:lnSpc>
              <a:buFontTx/>
              <a:buChar char="-"/>
            </a:pPr>
            <a:r>
              <a:rPr lang="en-US" sz="1200" dirty="0">
                <a:solidFill>
                  <a:srgbClr val="161616"/>
                </a:solidFill>
                <a:latin typeface="+mj-lt"/>
              </a:rPr>
              <a:t>This use of keys to reference data entities enables a relational database to be </a:t>
            </a:r>
            <a:r>
              <a:rPr lang="en-US" sz="1200" b="1" dirty="0">
                <a:solidFill>
                  <a:srgbClr val="161616"/>
                </a:solidFill>
                <a:latin typeface="+mj-lt"/>
              </a:rPr>
              <a:t>normalized</a:t>
            </a:r>
            <a:r>
              <a:rPr lang="en-US" sz="1200" dirty="0">
                <a:solidFill>
                  <a:srgbClr val="161616"/>
                </a:solidFill>
                <a:latin typeface="+mj-lt"/>
              </a:rPr>
              <a:t>; which in part means the elimination of duplicate data values (this is effectively good data modelling where we break out information in one main table into a single fact table and multiple dimension tables to prevent unnecessary duplication – a good example of this is the financial monitoring work)</a:t>
            </a:r>
          </a:p>
          <a:p>
            <a:pPr marL="285750" indent="-285750">
              <a:lnSpc>
                <a:spcPct val="120000"/>
              </a:lnSpc>
              <a:buFontTx/>
              <a:buChar char="-"/>
            </a:pPr>
            <a:endParaRPr lang="en-US" sz="1200" dirty="0">
              <a:solidFill>
                <a:srgbClr val="161616"/>
              </a:solidFill>
              <a:latin typeface="+mj-lt"/>
            </a:endParaRPr>
          </a:p>
          <a:p>
            <a:pPr algn="ctr">
              <a:lnSpc>
                <a:spcPct val="120000"/>
              </a:lnSpc>
            </a:pPr>
            <a:r>
              <a:rPr lang="en-GB" sz="1600" b="1" dirty="0">
                <a:latin typeface="+mj-lt"/>
              </a:rPr>
              <a:t>Non-relational databases (e.g., Cosmos DB)</a:t>
            </a:r>
          </a:p>
          <a:p>
            <a:pPr>
              <a:lnSpc>
                <a:spcPct val="120000"/>
              </a:lnSpc>
            </a:pPr>
            <a:endParaRPr lang="en-GB" sz="1400" b="1" dirty="0">
              <a:latin typeface="+mj-lt"/>
            </a:endParaRPr>
          </a:p>
          <a:p>
            <a:pPr>
              <a:lnSpc>
                <a:spcPct val="120000"/>
              </a:lnSpc>
            </a:pPr>
            <a:r>
              <a:rPr lang="en-GB" sz="1400" b="1" dirty="0">
                <a:latin typeface="+mj-lt"/>
              </a:rPr>
              <a:t>Key-Value Databases</a:t>
            </a:r>
          </a:p>
          <a:p>
            <a:pPr marL="171450" indent="-171450">
              <a:lnSpc>
                <a:spcPct val="120000"/>
              </a:lnSpc>
              <a:buFontTx/>
              <a:buChar char="-"/>
            </a:pPr>
            <a:r>
              <a:rPr lang="en-US" sz="1200" dirty="0">
                <a:latin typeface="+mj-lt"/>
              </a:rPr>
              <a:t>These are effectively python dictionaries. The associated value can be in any format</a:t>
            </a:r>
          </a:p>
          <a:p>
            <a:pPr marL="171450" indent="-171450">
              <a:lnSpc>
                <a:spcPct val="120000"/>
              </a:lnSpc>
              <a:buFontTx/>
              <a:buChar char="-"/>
            </a:pPr>
            <a:endParaRPr lang="en-US" sz="1200" dirty="0">
              <a:latin typeface="+mj-lt"/>
            </a:endParaRPr>
          </a:p>
          <a:p>
            <a:pPr>
              <a:lnSpc>
                <a:spcPct val="120000"/>
              </a:lnSpc>
            </a:pPr>
            <a:r>
              <a:rPr lang="en-US" sz="1400" b="1" dirty="0">
                <a:latin typeface="+mj-lt"/>
              </a:rPr>
              <a:t>Document Databases </a:t>
            </a:r>
          </a:p>
          <a:p>
            <a:pPr marL="171450" indent="-171450">
              <a:lnSpc>
                <a:spcPct val="120000"/>
              </a:lnSpc>
              <a:buFontTx/>
              <a:buChar char="-"/>
            </a:pPr>
            <a:r>
              <a:rPr lang="en-US" sz="1200" dirty="0">
                <a:latin typeface="+mj-lt"/>
              </a:rPr>
              <a:t>Specific form of key-value database in which the value is a </a:t>
            </a:r>
            <a:r>
              <a:rPr lang="en-US" sz="1200" b="1" dirty="0">
                <a:latin typeface="+mj-lt"/>
              </a:rPr>
              <a:t>JSON document </a:t>
            </a:r>
            <a:r>
              <a:rPr lang="en-US" sz="1200" dirty="0">
                <a:latin typeface="+mj-lt"/>
              </a:rPr>
              <a:t>(which the system is optimized to parse and query)</a:t>
            </a:r>
          </a:p>
          <a:p>
            <a:pPr marL="171450" indent="-171450">
              <a:lnSpc>
                <a:spcPct val="120000"/>
              </a:lnSpc>
              <a:buFontTx/>
              <a:buChar char="-"/>
            </a:pPr>
            <a:endParaRPr lang="en-GB" sz="1200" dirty="0">
              <a:latin typeface="+mj-lt"/>
            </a:endParaRPr>
          </a:p>
          <a:p>
            <a:pPr>
              <a:lnSpc>
                <a:spcPct val="120000"/>
              </a:lnSpc>
            </a:pPr>
            <a:r>
              <a:rPr lang="en-GB" sz="1400" b="1" dirty="0">
                <a:latin typeface="+mj-lt"/>
              </a:rPr>
              <a:t>Column Family Databases</a:t>
            </a:r>
          </a:p>
          <a:p>
            <a:pPr marL="171450" indent="-171450">
              <a:lnSpc>
                <a:spcPct val="120000"/>
              </a:lnSpc>
              <a:buFontTx/>
              <a:buChar char="-"/>
            </a:pPr>
            <a:r>
              <a:rPr lang="en-US" sz="1200" dirty="0">
                <a:latin typeface="+mj-lt"/>
              </a:rPr>
              <a:t>Store tabular data comprising rows and columns, but you can divide the columns into groups known as column-families. </a:t>
            </a:r>
          </a:p>
          <a:p>
            <a:pPr marL="171450" indent="-171450">
              <a:lnSpc>
                <a:spcPct val="120000"/>
              </a:lnSpc>
              <a:buFontTx/>
              <a:buChar char="-"/>
            </a:pPr>
            <a:r>
              <a:rPr lang="en-US" sz="1200" dirty="0">
                <a:latin typeface="+mj-lt"/>
              </a:rPr>
              <a:t>Each column family holds a set of columns that are logically related together.</a:t>
            </a:r>
          </a:p>
          <a:p>
            <a:pPr marL="171450" indent="-171450">
              <a:lnSpc>
                <a:spcPct val="120000"/>
              </a:lnSpc>
              <a:buFontTx/>
              <a:buChar char="-"/>
            </a:pPr>
            <a:endParaRPr lang="en-US" sz="1200" dirty="0">
              <a:latin typeface="+mj-lt"/>
            </a:endParaRPr>
          </a:p>
          <a:p>
            <a:pPr>
              <a:lnSpc>
                <a:spcPct val="120000"/>
              </a:lnSpc>
            </a:pPr>
            <a:r>
              <a:rPr lang="en-GB" sz="1400" b="1" dirty="0">
                <a:latin typeface="+mj-lt"/>
              </a:rPr>
              <a:t>Graph Databases</a:t>
            </a:r>
          </a:p>
          <a:p>
            <a:pPr marL="171450" indent="-171450">
              <a:lnSpc>
                <a:spcPct val="120000"/>
              </a:lnSpc>
              <a:buFontTx/>
              <a:buChar char="-"/>
            </a:pPr>
            <a:r>
              <a:rPr lang="en-US" sz="1200" dirty="0">
                <a:latin typeface="+mj-lt"/>
              </a:rPr>
              <a:t>Stores entities as nodes with links to define relationships between them.</a:t>
            </a:r>
          </a:p>
          <a:p>
            <a:pPr marL="171450" indent="-171450">
              <a:lnSpc>
                <a:spcPct val="120000"/>
              </a:lnSpc>
              <a:buFontTx/>
              <a:buChar char="-"/>
            </a:pPr>
            <a:endParaRPr lang="en-GB" sz="1200" dirty="0">
              <a:latin typeface="+mj-lt"/>
            </a:endParaRPr>
          </a:p>
        </p:txBody>
      </p:sp>
      <p:pic>
        <p:nvPicPr>
          <p:cNvPr id="1026" name="Picture 2" descr="Image showing a key-value database">
            <a:extLst>
              <a:ext uri="{FF2B5EF4-FFF2-40B4-BE49-F238E27FC236}">
                <a16:creationId xmlns:a16="http://schemas.microsoft.com/office/drawing/2014/main" id="{C173DB4C-5C1F-3DE5-CE03-6C79881623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52" y="3342771"/>
            <a:ext cx="1635997"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showing a document database">
            <a:extLst>
              <a:ext uri="{FF2B5EF4-FFF2-40B4-BE49-F238E27FC236}">
                <a16:creationId xmlns:a16="http://schemas.microsoft.com/office/drawing/2014/main" id="{C1D9CC05-C62D-B530-FE01-F86633AF91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8460" y="3562056"/>
            <a:ext cx="2250186" cy="13938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showing a column family database">
            <a:extLst>
              <a:ext uri="{FF2B5EF4-FFF2-40B4-BE49-F238E27FC236}">
                <a16:creationId xmlns:a16="http://schemas.microsoft.com/office/drawing/2014/main" id="{A180FFEF-1819-10FD-EDCF-1B0B8CE0F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60067" y="5167925"/>
            <a:ext cx="2462968" cy="9682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showing a graph database">
            <a:extLst>
              <a:ext uri="{FF2B5EF4-FFF2-40B4-BE49-F238E27FC236}">
                <a16:creationId xmlns:a16="http://schemas.microsoft.com/office/drawing/2014/main" id="{B6257455-955B-21F7-4B4D-D9C64D81FB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8001" y="5574514"/>
            <a:ext cx="1635997" cy="11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1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4731167"/>
          </a:xfrm>
          <a:prstGeom prst="rect">
            <a:avLst/>
          </a:prstGeom>
          <a:noFill/>
        </p:spPr>
        <p:txBody>
          <a:bodyPr wrap="square" rtlCol="0">
            <a:spAutoFit/>
          </a:bodyPr>
          <a:lstStyle/>
          <a:p>
            <a:pPr algn="ctr">
              <a:lnSpc>
                <a:spcPct val="120000"/>
              </a:lnSpc>
            </a:pPr>
            <a:r>
              <a:rPr lang="en-GB" sz="1600" b="1" dirty="0">
                <a:latin typeface="+mj-lt"/>
              </a:rPr>
              <a:t>Transactional Data Processing</a:t>
            </a:r>
          </a:p>
          <a:p>
            <a:pPr algn="ctr">
              <a:lnSpc>
                <a:spcPct val="120000"/>
              </a:lnSpc>
            </a:pPr>
            <a:endParaRPr lang="en-GB" sz="1600" b="1" dirty="0">
              <a:latin typeface="+mj-lt"/>
            </a:endParaRPr>
          </a:p>
          <a:p>
            <a:pPr marL="285750" indent="-285750">
              <a:lnSpc>
                <a:spcPct val="120000"/>
              </a:lnSpc>
              <a:buFontTx/>
              <a:buChar char="-"/>
            </a:pPr>
            <a:r>
              <a:rPr lang="en-US" sz="1200" i="0" dirty="0">
                <a:solidFill>
                  <a:srgbClr val="161616"/>
                </a:solidFill>
                <a:effectLst/>
                <a:latin typeface="+mj-lt"/>
              </a:rPr>
              <a:t>A transactional system records transactions that encapsulate specific events that the organization wants to track</a:t>
            </a:r>
          </a:p>
          <a:p>
            <a:pPr marL="285750" indent="-285750">
              <a:lnSpc>
                <a:spcPct val="120000"/>
              </a:lnSpc>
              <a:buFontTx/>
              <a:buChar char="-"/>
            </a:pPr>
            <a:r>
              <a:rPr lang="en-US" sz="1200" dirty="0">
                <a:latin typeface="+mj-lt"/>
              </a:rPr>
              <a:t>Transactional systems are often high-volume, sometimes handling many millions of transactions in a single day. The data being processed has to be accessible very quickly. The work performed by transactional systems is often referred to as </a:t>
            </a:r>
            <a:r>
              <a:rPr lang="en-US" sz="1200" b="1" dirty="0">
                <a:latin typeface="+mj-lt"/>
              </a:rPr>
              <a:t>Online Transactional Processing (OLTP).</a:t>
            </a:r>
          </a:p>
          <a:p>
            <a:pPr marL="285750" indent="-285750">
              <a:lnSpc>
                <a:spcPct val="120000"/>
              </a:lnSpc>
              <a:buFontTx/>
              <a:buChar char="-"/>
            </a:pPr>
            <a:r>
              <a:rPr lang="en-US" sz="1200" dirty="0">
                <a:latin typeface="+mj-lt"/>
              </a:rPr>
              <a:t>Optimized for both read and write operations in order to support transactional workloads in which data records are created, retrieved, updated, and deleted (often referred to as </a:t>
            </a:r>
            <a:r>
              <a:rPr lang="en-US" sz="1200" b="1" dirty="0">
                <a:latin typeface="+mj-lt"/>
              </a:rPr>
              <a:t>CRUD</a:t>
            </a:r>
            <a:r>
              <a:rPr lang="en-US" sz="1200" dirty="0">
                <a:latin typeface="+mj-lt"/>
              </a:rPr>
              <a:t> </a:t>
            </a:r>
            <a:r>
              <a:rPr lang="en-US" sz="1200" b="1" dirty="0">
                <a:latin typeface="+mj-lt"/>
              </a:rPr>
              <a:t>operations</a:t>
            </a:r>
            <a:r>
              <a:rPr lang="en-US" sz="1200" dirty="0">
                <a:latin typeface="+mj-lt"/>
              </a:rPr>
              <a:t>)</a:t>
            </a:r>
          </a:p>
          <a:p>
            <a:pPr>
              <a:lnSpc>
                <a:spcPct val="120000"/>
              </a:lnSpc>
            </a:pPr>
            <a:endParaRPr lang="en-US" sz="1200" dirty="0">
              <a:latin typeface="+mj-lt"/>
            </a:endParaRPr>
          </a:p>
          <a:p>
            <a:pPr>
              <a:lnSpc>
                <a:spcPct val="120000"/>
              </a:lnSpc>
            </a:pPr>
            <a:endParaRPr lang="en-US" sz="1200" dirty="0">
              <a:latin typeface="+mj-lt"/>
            </a:endParaRPr>
          </a:p>
          <a:p>
            <a:pPr>
              <a:lnSpc>
                <a:spcPct val="120000"/>
              </a:lnSpc>
            </a:pPr>
            <a:r>
              <a:rPr lang="en-US" sz="1400" b="1" dirty="0">
                <a:latin typeface="+mj-lt"/>
              </a:rPr>
              <a:t>ACID Semantics</a:t>
            </a:r>
          </a:p>
          <a:p>
            <a:pPr>
              <a:lnSpc>
                <a:spcPct val="120000"/>
              </a:lnSpc>
            </a:pPr>
            <a:endParaRPr lang="en-US" sz="1400" b="1" dirty="0">
              <a:latin typeface="+mj-lt"/>
            </a:endParaRPr>
          </a:p>
          <a:p>
            <a:pPr marL="171450" indent="-171450">
              <a:lnSpc>
                <a:spcPct val="120000"/>
              </a:lnSpc>
              <a:buFontTx/>
              <a:buChar char="-"/>
            </a:pPr>
            <a:r>
              <a:rPr lang="en-US" sz="1200" b="1" dirty="0">
                <a:latin typeface="+mj-lt"/>
              </a:rPr>
              <a:t>Atomicity</a:t>
            </a:r>
            <a:r>
              <a:rPr lang="en-US" sz="1200" dirty="0">
                <a:latin typeface="+mj-lt"/>
              </a:rPr>
              <a:t> – each transaction is treated as a single unit, which succeeds completely or fails completely. For example, a transaction that involved debiting funds from one account and crediting the same amount to another account must complete both actions. If either action can't be completed, then the other action must fail.</a:t>
            </a:r>
          </a:p>
          <a:p>
            <a:pPr marL="171450" indent="-171450">
              <a:lnSpc>
                <a:spcPct val="120000"/>
              </a:lnSpc>
              <a:buFontTx/>
              <a:buChar char="-"/>
            </a:pPr>
            <a:r>
              <a:rPr lang="en-US" sz="1200" b="1" dirty="0">
                <a:latin typeface="+mj-lt"/>
              </a:rPr>
              <a:t>Consistency</a:t>
            </a:r>
            <a:r>
              <a:rPr lang="en-US" sz="1200" dirty="0">
                <a:latin typeface="+mj-lt"/>
              </a:rPr>
              <a:t> – transactions can only take the data in the database from one valid state to another. To continue the debit and credit example above, the completed state of the transaction must reflect the transfer of funds from one account to the other.</a:t>
            </a:r>
          </a:p>
          <a:p>
            <a:pPr marL="171450" indent="-171450">
              <a:lnSpc>
                <a:spcPct val="120000"/>
              </a:lnSpc>
              <a:buFontTx/>
              <a:buChar char="-"/>
            </a:pPr>
            <a:r>
              <a:rPr lang="en-US" sz="1200" b="1" dirty="0">
                <a:latin typeface="+mj-lt"/>
              </a:rPr>
              <a:t>Isolation</a:t>
            </a:r>
            <a:r>
              <a:rPr lang="en-US" sz="1200" dirty="0">
                <a:latin typeface="+mj-lt"/>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before the transfer, and a value for the other account that reflects the balance after the transfer.</a:t>
            </a:r>
          </a:p>
          <a:p>
            <a:pPr marL="171450" indent="-171450">
              <a:lnSpc>
                <a:spcPct val="120000"/>
              </a:lnSpc>
              <a:buFontTx/>
              <a:buChar char="-"/>
            </a:pPr>
            <a:r>
              <a:rPr lang="en-US" sz="1200" b="1" dirty="0">
                <a:latin typeface="+mj-lt"/>
              </a:rPr>
              <a:t>Durability</a:t>
            </a:r>
            <a:r>
              <a:rPr lang="en-US" sz="1200" dirty="0">
                <a:latin typeface="+mj-lt"/>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p:txBody>
      </p:sp>
    </p:spTree>
    <p:extLst>
      <p:ext uri="{BB962C8B-B14F-4D97-AF65-F5344CB8AC3E}">
        <p14:creationId xmlns:p14="http://schemas.microsoft.com/office/powerpoint/2010/main" val="1380802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2557" y="1036578"/>
            <a:ext cx="11736014" cy="5651996"/>
          </a:xfrm>
          <a:prstGeom prst="rect">
            <a:avLst/>
          </a:prstGeom>
          <a:noFill/>
        </p:spPr>
        <p:txBody>
          <a:bodyPr wrap="square" rtlCol="0">
            <a:spAutoFit/>
          </a:bodyPr>
          <a:lstStyle/>
          <a:p>
            <a:pPr algn="ctr">
              <a:lnSpc>
                <a:spcPct val="120000"/>
              </a:lnSpc>
            </a:pPr>
            <a:r>
              <a:rPr lang="en-GB" b="1" dirty="0">
                <a:latin typeface="+mj-lt"/>
              </a:rPr>
              <a:t>Analytical Data Processing</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Stages of an analytical data processing flow can be seen below</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1.) Establish/understand where the underlying data store is. This could be a:</a:t>
            </a:r>
          </a:p>
          <a:p>
            <a:pPr marL="628650" lvl="1" indent="-171450">
              <a:lnSpc>
                <a:spcPct val="120000"/>
              </a:lnSpc>
              <a:buFontTx/>
              <a:buChar char="-"/>
            </a:pPr>
            <a:r>
              <a:rPr lang="en-US" sz="1400" b="1" dirty="0">
                <a:solidFill>
                  <a:srgbClr val="161616"/>
                </a:solidFill>
                <a:latin typeface="+mj-lt"/>
              </a:rPr>
              <a:t>Data Lake</a:t>
            </a:r>
            <a:r>
              <a:rPr lang="en-US" sz="1400" dirty="0">
                <a:solidFill>
                  <a:srgbClr val="161616"/>
                </a:solidFill>
                <a:latin typeface="+mj-lt"/>
              </a:rPr>
              <a:t>: large collection of file-based data is stored (e.g. 100’s of excel or csv files in a file system or on </a:t>
            </a:r>
            <a:r>
              <a:rPr lang="en-US" sz="1400" dirty="0" err="1">
                <a:solidFill>
                  <a:srgbClr val="161616"/>
                </a:solidFill>
                <a:latin typeface="+mj-lt"/>
              </a:rPr>
              <a:t>sharepoint</a:t>
            </a:r>
            <a:r>
              <a:rPr lang="en-US" sz="1400" dirty="0">
                <a:solidFill>
                  <a:srgbClr val="161616"/>
                </a:solidFill>
                <a:latin typeface="+mj-lt"/>
              </a:rPr>
              <a:t>.)</a:t>
            </a:r>
          </a:p>
          <a:p>
            <a:pPr marL="628650" lvl="1" indent="-171450">
              <a:lnSpc>
                <a:spcPct val="120000"/>
              </a:lnSpc>
              <a:buFontTx/>
              <a:buChar char="-"/>
            </a:pPr>
            <a:r>
              <a:rPr lang="en-US" sz="1400" dirty="0">
                <a:solidFill>
                  <a:srgbClr val="161616"/>
                </a:solidFill>
                <a:latin typeface="+mj-lt"/>
              </a:rPr>
              <a:t>Operational or </a:t>
            </a:r>
            <a:r>
              <a:rPr lang="en-US" sz="1400" b="1" dirty="0">
                <a:solidFill>
                  <a:srgbClr val="161616"/>
                </a:solidFill>
                <a:latin typeface="+mj-lt"/>
              </a:rPr>
              <a:t>OLTP Database</a:t>
            </a:r>
            <a:r>
              <a:rPr lang="en-US" sz="1400" dirty="0">
                <a:solidFill>
                  <a:srgbClr val="161616"/>
                </a:solidFill>
                <a:latin typeface="+mj-lt"/>
              </a:rPr>
              <a:t>: operational database which includes information on live transactions.</a:t>
            </a:r>
          </a:p>
          <a:p>
            <a:pPr marL="628650" lvl="1" indent="-1714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2.) Develop an </a:t>
            </a:r>
            <a:r>
              <a:rPr lang="en-US" sz="1400" b="1" i="0" dirty="0">
                <a:solidFill>
                  <a:srgbClr val="161616"/>
                </a:solidFill>
                <a:effectLst/>
                <a:latin typeface="+mj-lt"/>
              </a:rPr>
              <a:t>ETL process </a:t>
            </a:r>
            <a:r>
              <a:rPr lang="en-US" sz="1400" i="0" dirty="0">
                <a:solidFill>
                  <a:srgbClr val="161616"/>
                </a:solidFill>
                <a:effectLst/>
                <a:latin typeface="+mj-lt"/>
              </a:rPr>
              <a:t>which extracts the relevant data from the possible sources above, transforms this data and loads into a </a:t>
            </a:r>
            <a:r>
              <a:rPr lang="en-US" sz="1400" b="1" i="0" dirty="0">
                <a:solidFill>
                  <a:srgbClr val="161616"/>
                </a:solidFill>
                <a:effectLst/>
                <a:latin typeface="+mj-lt"/>
              </a:rPr>
              <a:t>data warehouse</a:t>
            </a:r>
            <a:r>
              <a:rPr lang="en-US" sz="1400" i="0" dirty="0">
                <a:solidFill>
                  <a:srgbClr val="161616"/>
                </a:solidFill>
                <a:effectLst/>
                <a:latin typeface="+mj-lt"/>
              </a:rPr>
              <a:t>. </a:t>
            </a:r>
            <a:r>
              <a:rPr lang="en-US" sz="1400" dirty="0">
                <a:solidFill>
                  <a:srgbClr val="161616"/>
                </a:solidFill>
                <a:latin typeface="+mj-lt"/>
              </a:rPr>
              <a:t>Commonly, a data warehouse schema is based on fact tables that contain numeric values you want to analyze (for example, sales amounts), with related dimension tables that represent the entities by which you want to measure them (for example, customer or product). An example of this would be a fact table and set of dimension tables </a:t>
            </a:r>
            <a:r>
              <a:rPr lang="en-US" sz="1400" b="1" dirty="0">
                <a:solidFill>
                  <a:srgbClr val="161616"/>
                </a:solidFill>
                <a:latin typeface="+mj-lt"/>
              </a:rPr>
              <a:t>optimized and ready for ingestion into Power BI, or into an OLAP model</a:t>
            </a:r>
            <a:r>
              <a:rPr lang="en-US" sz="1400" dirty="0">
                <a:solidFill>
                  <a:srgbClr val="161616"/>
                </a:solidFill>
                <a:latin typeface="+mj-lt"/>
              </a:rPr>
              <a:t>. It should be noted that especially when working with OLTP databases, ETL pipelines should be run on a daily or weekly basis when the expected load is low e.g., in the middle of the night when purchases are expected to be low.</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3.) </a:t>
            </a:r>
            <a:r>
              <a:rPr lang="en-US" sz="1400" dirty="0">
                <a:solidFill>
                  <a:srgbClr val="161616"/>
                </a:solidFill>
                <a:latin typeface="+mj-lt"/>
              </a:rPr>
              <a:t>At this point we may stop, and data may be ingested from the data warehouse directly into power bi. It is possible however that the d</a:t>
            </a:r>
            <a:r>
              <a:rPr lang="en-US" sz="1400" i="0" dirty="0">
                <a:solidFill>
                  <a:srgbClr val="161616"/>
                </a:solidFill>
                <a:effectLst/>
                <a:latin typeface="+mj-lt"/>
              </a:rPr>
              <a:t>ata in the data warehouse may be aggregated and loaded into an </a:t>
            </a:r>
            <a:r>
              <a:rPr lang="en-US" sz="1400" b="1" i="0" dirty="0">
                <a:solidFill>
                  <a:srgbClr val="161616"/>
                </a:solidFill>
                <a:effectLst/>
                <a:latin typeface="+mj-lt"/>
              </a:rPr>
              <a:t>online analytical processing (OLAP) model</a:t>
            </a:r>
            <a:r>
              <a:rPr lang="en-US" sz="1400" i="0" dirty="0">
                <a:solidFill>
                  <a:srgbClr val="161616"/>
                </a:solidFill>
                <a:effectLst/>
                <a:latin typeface="+mj-lt"/>
              </a:rPr>
              <a:t>, or cube. This is where possible measures and calculations are already made, which rapidly speeds up querying. For examples, total sales on 26</a:t>
            </a:r>
            <a:r>
              <a:rPr lang="en-US" sz="1400" i="0" baseline="30000" dirty="0">
                <a:solidFill>
                  <a:srgbClr val="161616"/>
                </a:solidFill>
                <a:effectLst/>
                <a:latin typeface="+mj-lt"/>
              </a:rPr>
              <a:t>th</a:t>
            </a:r>
            <a:r>
              <a:rPr lang="en-US" sz="1400" i="0" dirty="0">
                <a:solidFill>
                  <a:srgbClr val="161616"/>
                </a:solidFill>
                <a:effectLst/>
                <a:latin typeface="+mj-lt"/>
              </a:rPr>
              <a:t> Feb 2023 may already have been calculated in the OLAP cube, meaning </a:t>
            </a:r>
            <a:r>
              <a:rPr lang="en-US" sz="1400" dirty="0">
                <a:solidFill>
                  <a:srgbClr val="161616"/>
                </a:solidFill>
                <a:latin typeface="+mj-lt"/>
              </a:rPr>
              <a:t>on the fly calculations are not necessary. The issue with this model is that what measures are pre-calculated in the OLAP meaning what needs to be calculated needs to be well understood. </a:t>
            </a:r>
            <a:r>
              <a:rPr lang="en-US" sz="1400" dirty="0">
                <a:solidFill>
                  <a:srgbClr val="161616"/>
                </a:solidFill>
                <a:latin typeface="+mj-lt"/>
                <a:hlinkClick r:id="rId3"/>
              </a:rPr>
              <a:t>https://www.youtube.com/watch?v=2ryG3Jy6eIY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171450" indent="-1714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642960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26</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6604621" cy="5393464"/>
          </a:xfrm>
          <a:prstGeom prst="rect">
            <a:avLst/>
          </a:prstGeom>
          <a:noFill/>
        </p:spPr>
        <p:txBody>
          <a:bodyPr wrap="square" rtlCol="0">
            <a:spAutoFit/>
          </a:bodyPr>
          <a:lstStyle/>
          <a:p>
            <a:pPr algn="ctr">
              <a:lnSpc>
                <a:spcPct val="120000"/>
              </a:lnSpc>
            </a:pPr>
            <a:r>
              <a:rPr lang="en-GB" b="1" dirty="0">
                <a:latin typeface="+mj-lt"/>
              </a:rPr>
              <a:t>Extra: OLAP Cubes</a:t>
            </a:r>
          </a:p>
          <a:p>
            <a:pPr algn="ctr">
              <a:lnSpc>
                <a:spcPct val="120000"/>
              </a:lnSpc>
            </a:pPr>
            <a:endParaRPr lang="en-GB" b="1" dirty="0">
              <a:latin typeface="+mj-lt"/>
            </a:endParaRPr>
          </a:p>
          <a:p>
            <a:pPr>
              <a:lnSpc>
                <a:spcPct val="120000"/>
              </a:lnSpc>
            </a:pPr>
            <a:r>
              <a:rPr lang="en-US" sz="1400" i="0" dirty="0">
                <a:solidFill>
                  <a:srgbClr val="161616"/>
                </a:solidFill>
                <a:effectLst/>
                <a:latin typeface="+mj-lt"/>
              </a:rPr>
              <a:t>This is some extra work looking into OLAP cubes and what they are used for.</a:t>
            </a:r>
          </a:p>
          <a:p>
            <a:pPr>
              <a:lnSpc>
                <a:spcPct val="120000"/>
              </a:lnSpc>
            </a:pPr>
            <a:endParaRPr lang="en-US" sz="1400" dirty="0">
              <a:solidFill>
                <a:srgbClr val="161616"/>
              </a:solidFill>
              <a:latin typeface="+mj-lt"/>
            </a:endParaRPr>
          </a:p>
          <a:p>
            <a:pPr>
              <a:lnSpc>
                <a:spcPct val="120000"/>
              </a:lnSpc>
            </a:pPr>
            <a:r>
              <a:rPr lang="en-US" sz="1400" i="0" dirty="0">
                <a:solidFill>
                  <a:srgbClr val="161616"/>
                </a:solidFill>
                <a:effectLst/>
                <a:latin typeface="+mj-lt"/>
              </a:rPr>
              <a:t>In our OLTP database, we may have thousands of rows per day, each with columns/attributes pertaining to information on a given transaction e.g., location, date, branch, salesperson etc. When we come to analytics, we often want to view this data in an aggregated format to retrieve useful insight. In the above scenario we may want to know which salespeople are performing best, or which branch is underperforming. In a cube, we take each attribute (called dimension) that we’re interested in and calculate each possible aggregation against each other attribute. </a:t>
            </a:r>
          </a:p>
          <a:p>
            <a:pPr marL="285750" indent="-285750">
              <a:lnSpc>
                <a:spcPct val="120000"/>
              </a:lnSpc>
              <a:buFontTx/>
              <a:buChar char="-"/>
            </a:pPr>
            <a:endParaRPr lang="en-US" sz="1400" dirty="0">
              <a:solidFill>
                <a:srgbClr val="161616"/>
              </a:solidFill>
              <a:latin typeface="+mj-lt"/>
            </a:endParaRPr>
          </a:p>
          <a:p>
            <a:pPr>
              <a:lnSpc>
                <a:spcPct val="120000"/>
              </a:lnSpc>
            </a:pPr>
            <a:r>
              <a:rPr lang="en-US" sz="1400" i="0" dirty="0">
                <a:solidFill>
                  <a:srgbClr val="161616"/>
                </a:solidFill>
                <a:effectLst/>
                <a:latin typeface="+mj-lt"/>
              </a:rPr>
              <a:t>The calculations occur at the lowest level, take the example on the right. We defined our three dimensions which we can use to display directly in a query or aggregate further in very quick time. For example, total bakery sales in Januar</a:t>
            </a:r>
            <a:r>
              <a:rPr lang="en-US" sz="1400" dirty="0">
                <a:solidFill>
                  <a:srgbClr val="161616"/>
                </a:solidFill>
                <a:latin typeface="+mj-lt"/>
              </a:rPr>
              <a:t>y across all three branches is 33 + 26 + 28 = 87. This is far quicker than querying an OLTP database which may have thousands of entries with sales in those three attributes. </a:t>
            </a:r>
          </a:p>
          <a:p>
            <a:pPr>
              <a:lnSpc>
                <a:spcPct val="120000"/>
              </a:lnSpc>
            </a:pPr>
            <a:endParaRPr lang="en-US" sz="1400" i="0" dirty="0">
              <a:solidFill>
                <a:srgbClr val="161616"/>
              </a:solidFill>
              <a:effectLst/>
              <a:latin typeface="+mj-lt"/>
            </a:endParaRPr>
          </a:p>
          <a:p>
            <a:pPr>
              <a:lnSpc>
                <a:spcPct val="120000"/>
              </a:lnSpc>
            </a:pPr>
            <a:r>
              <a:rPr lang="en-US" sz="1400" dirty="0">
                <a:solidFill>
                  <a:srgbClr val="161616"/>
                </a:solidFill>
                <a:latin typeface="+mj-lt"/>
              </a:rPr>
              <a:t>Note that an OLTP cube can have any number of dimensions but often anything over 7 is too many for a user to comprehend.</a:t>
            </a:r>
            <a:endParaRPr lang="en-US" sz="1400" i="0" dirty="0">
              <a:solidFill>
                <a:srgbClr val="161616"/>
              </a:solidFill>
              <a:effectLst/>
              <a:latin typeface="+mj-lt"/>
            </a:endParaRPr>
          </a:p>
        </p:txBody>
      </p:sp>
      <p:grpSp>
        <p:nvGrpSpPr>
          <p:cNvPr id="4" name="Group 3">
            <a:extLst>
              <a:ext uri="{FF2B5EF4-FFF2-40B4-BE49-F238E27FC236}">
                <a16:creationId xmlns:a16="http://schemas.microsoft.com/office/drawing/2014/main" id="{0E9E9DD2-2DD8-3642-0DE2-FEB4C7152BA4}"/>
              </a:ext>
            </a:extLst>
          </p:cNvPr>
          <p:cNvGrpSpPr/>
          <p:nvPr/>
        </p:nvGrpSpPr>
        <p:grpSpPr>
          <a:xfrm>
            <a:off x="6094428" y="1244942"/>
            <a:ext cx="6604621" cy="4854486"/>
            <a:chOff x="6094428" y="1244942"/>
            <a:chExt cx="6604621" cy="4854486"/>
          </a:xfrm>
        </p:grpSpPr>
        <p:grpSp>
          <p:nvGrpSpPr>
            <p:cNvPr id="56" name="Group 55">
              <a:extLst>
                <a:ext uri="{FF2B5EF4-FFF2-40B4-BE49-F238E27FC236}">
                  <a16:creationId xmlns:a16="http://schemas.microsoft.com/office/drawing/2014/main" id="{77F2DE26-75A0-EF6D-674D-0A624B4F24A9}"/>
                </a:ext>
              </a:extLst>
            </p:cNvPr>
            <p:cNvGrpSpPr/>
            <p:nvPr/>
          </p:nvGrpSpPr>
          <p:grpSpPr>
            <a:xfrm>
              <a:off x="7080268" y="2456339"/>
              <a:ext cx="4562499" cy="3643089"/>
              <a:chOff x="6747531" y="3434649"/>
              <a:chExt cx="4562499" cy="3643089"/>
            </a:xfrm>
          </p:grpSpPr>
          <p:sp>
            <p:nvSpPr>
              <p:cNvPr id="2" name="Rectangle 1">
                <a:extLst>
                  <a:ext uri="{FF2B5EF4-FFF2-40B4-BE49-F238E27FC236}">
                    <a16:creationId xmlns:a16="http://schemas.microsoft.com/office/drawing/2014/main" id="{9E4421A0-1E1F-9FF8-FD3D-EC59BD6FFD5A}"/>
                  </a:ext>
                </a:extLst>
              </p:cNvPr>
              <p:cNvSpPr/>
              <p:nvPr/>
            </p:nvSpPr>
            <p:spPr>
              <a:xfrm>
                <a:off x="7909284" y="4276914"/>
                <a:ext cx="2321960" cy="2018406"/>
              </a:xfrm>
              <a:prstGeom prst="rect">
                <a:avLst/>
              </a:pr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Freeform: Shape 2">
                <a:extLst>
                  <a:ext uri="{FF2B5EF4-FFF2-40B4-BE49-F238E27FC236}">
                    <a16:creationId xmlns:a16="http://schemas.microsoft.com/office/drawing/2014/main" id="{A8E34E05-57A6-B291-E1BE-6FC37CC2B448}"/>
                  </a:ext>
                </a:extLst>
              </p:cNvPr>
              <p:cNvSpPr/>
              <p:nvPr/>
            </p:nvSpPr>
            <p:spPr>
              <a:xfrm>
                <a:off x="7909284" y="3634313"/>
                <a:ext cx="3400746" cy="2691829"/>
              </a:xfrm>
              <a:custGeom>
                <a:avLst/>
                <a:gdLst>
                  <a:gd name="connsiteX0" fmla="*/ 0 w 3400746"/>
                  <a:gd name="connsiteY0" fmla="*/ 636998 h 2691829"/>
                  <a:gd name="connsiteX1" fmla="*/ 1150705 w 3400746"/>
                  <a:gd name="connsiteY1" fmla="*/ 20548 h 2691829"/>
                  <a:gd name="connsiteX2" fmla="*/ 3400746 w 3400746"/>
                  <a:gd name="connsiteY2" fmla="*/ 0 h 2691829"/>
                  <a:gd name="connsiteX3" fmla="*/ 2332233 w 3400746"/>
                  <a:gd name="connsiteY3" fmla="*/ 636998 h 2691829"/>
                  <a:gd name="connsiteX4" fmla="*/ 2321959 w 3400746"/>
                  <a:gd name="connsiteY4" fmla="*/ 2691829 h 2691829"/>
                  <a:gd name="connsiteX5" fmla="*/ 3380198 w 3400746"/>
                  <a:gd name="connsiteY5" fmla="*/ 2239766 h 2691829"/>
                  <a:gd name="connsiteX6" fmla="*/ 3380198 w 3400746"/>
                  <a:gd name="connsiteY6" fmla="*/ 20548 h 2691829"/>
                  <a:gd name="connsiteX7" fmla="*/ 2321959 w 3400746"/>
                  <a:gd name="connsiteY7" fmla="*/ 636998 h 2691829"/>
                  <a:gd name="connsiteX8" fmla="*/ 0 w 3400746"/>
                  <a:gd name="connsiteY8" fmla="*/ 636998 h 2691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00746" h="2691829">
                    <a:moveTo>
                      <a:pt x="0" y="636998"/>
                    </a:moveTo>
                    <a:lnTo>
                      <a:pt x="1150705" y="20548"/>
                    </a:lnTo>
                    <a:lnTo>
                      <a:pt x="3400746" y="0"/>
                    </a:lnTo>
                    <a:lnTo>
                      <a:pt x="2332233" y="636998"/>
                    </a:lnTo>
                    <a:cubicBezTo>
                      <a:pt x="2328808" y="1321942"/>
                      <a:pt x="2325384" y="2006885"/>
                      <a:pt x="2321959" y="2691829"/>
                    </a:cubicBezTo>
                    <a:lnTo>
                      <a:pt x="3380198" y="2239766"/>
                    </a:lnTo>
                    <a:lnTo>
                      <a:pt x="3380198" y="20548"/>
                    </a:lnTo>
                    <a:lnTo>
                      <a:pt x="2321959" y="636998"/>
                    </a:lnTo>
                    <a:lnTo>
                      <a:pt x="0" y="636998"/>
                    </a:lnTo>
                    <a:close/>
                  </a:path>
                </a:pathLst>
              </a:custGeom>
              <a:noFill/>
              <a:ln w="285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 name="Straight Connector 5">
                <a:extLst>
                  <a:ext uri="{FF2B5EF4-FFF2-40B4-BE49-F238E27FC236}">
                    <a16:creationId xmlns:a16="http://schemas.microsoft.com/office/drawing/2014/main" id="{DE481D3C-5EAE-70A8-B24D-7AECBEAA770B}"/>
                  </a:ext>
                </a:extLst>
              </p:cNvPr>
              <p:cNvCxnSpPr/>
              <p:nvPr/>
            </p:nvCxnSpPr>
            <p:spPr>
              <a:xfrm>
                <a:off x="7909284" y="4980227"/>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261BC15-E987-3526-8F7F-44E6B536BBFB}"/>
                  </a:ext>
                </a:extLst>
              </p:cNvPr>
              <p:cNvCxnSpPr/>
              <p:nvPr/>
            </p:nvCxnSpPr>
            <p:spPr>
              <a:xfrm>
                <a:off x="7909284" y="5605238"/>
                <a:ext cx="2321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6AFCCDB-E95B-7963-E039-965F9FE7AD6B}"/>
                  </a:ext>
                </a:extLst>
              </p:cNvPr>
              <p:cNvCxnSpPr>
                <a:cxnSpLocks/>
              </p:cNvCxnSpPr>
              <p:nvPr/>
            </p:nvCxnSpPr>
            <p:spPr>
              <a:xfrm flipV="1">
                <a:off x="8659204" y="4276914"/>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761A34-5390-5EE1-7A59-D0CC335CFA9E}"/>
                  </a:ext>
                </a:extLst>
              </p:cNvPr>
              <p:cNvCxnSpPr>
                <a:cxnSpLocks/>
              </p:cNvCxnSpPr>
              <p:nvPr/>
            </p:nvCxnSpPr>
            <p:spPr>
              <a:xfrm flipV="1">
                <a:off x="9448602" y="4276914"/>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284A3E94-6C8D-F488-4A25-8D6913C48BD7}"/>
                  </a:ext>
                </a:extLst>
              </p:cNvPr>
              <p:cNvSpPr txBox="1"/>
              <p:nvPr/>
            </p:nvSpPr>
            <p:spPr>
              <a:xfrm>
                <a:off x="8006675" y="4368185"/>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sp>
            <p:nvSpPr>
              <p:cNvPr id="19" name="TextBox 18">
                <a:extLst>
                  <a:ext uri="{FF2B5EF4-FFF2-40B4-BE49-F238E27FC236}">
                    <a16:creationId xmlns:a16="http://schemas.microsoft.com/office/drawing/2014/main" id="{D8F8625E-B0AA-878C-D793-DE6B29FAD70F}"/>
                  </a:ext>
                </a:extLst>
              </p:cNvPr>
              <p:cNvSpPr txBox="1"/>
              <p:nvPr/>
            </p:nvSpPr>
            <p:spPr>
              <a:xfrm>
                <a:off x="8740399" y="4391820"/>
                <a:ext cx="571335" cy="402546"/>
              </a:xfrm>
              <a:prstGeom prst="rect">
                <a:avLst/>
              </a:prstGeom>
              <a:noFill/>
            </p:spPr>
            <p:txBody>
              <a:bodyPr wrap="square" rtlCol="0">
                <a:spAutoFit/>
              </a:bodyPr>
              <a:lstStyle/>
              <a:p>
                <a:pPr algn="ctr">
                  <a:lnSpc>
                    <a:spcPct val="120000"/>
                  </a:lnSpc>
                </a:pPr>
                <a:r>
                  <a:rPr lang="en-GB" b="1" dirty="0">
                    <a:latin typeface="+mj-lt"/>
                  </a:rPr>
                  <a:t>26</a:t>
                </a:r>
                <a:endParaRPr lang="en-US" sz="1400" i="0" dirty="0">
                  <a:solidFill>
                    <a:srgbClr val="161616"/>
                  </a:solidFill>
                  <a:effectLst/>
                  <a:latin typeface="+mj-lt"/>
                </a:endParaRPr>
              </a:p>
            </p:txBody>
          </p:sp>
          <p:sp>
            <p:nvSpPr>
              <p:cNvPr id="22" name="TextBox 21">
                <a:extLst>
                  <a:ext uri="{FF2B5EF4-FFF2-40B4-BE49-F238E27FC236}">
                    <a16:creationId xmlns:a16="http://schemas.microsoft.com/office/drawing/2014/main" id="{95FC4222-8FC8-2F6C-9EED-E11CDA33DF38}"/>
                  </a:ext>
                </a:extLst>
              </p:cNvPr>
              <p:cNvSpPr txBox="1"/>
              <p:nvPr/>
            </p:nvSpPr>
            <p:spPr>
              <a:xfrm>
                <a:off x="9529677" y="4405052"/>
                <a:ext cx="571335" cy="402546"/>
              </a:xfrm>
              <a:prstGeom prst="rect">
                <a:avLst/>
              </a:prstGeom>
              <a:noFill/>
            </p:spPr>
            <p:txBody>
              <a:bodyPr wrap="square" rtlCol="0">
                <a:spAutoFit/>
              </a:bodyPr>
              <a:lstStyle/>
              <a:p>
                <a:pPr algn="ctr">
                  <a:lnSpc>
                    <a:spcPct val="120000"/>
                  </a:lnSpc>
                </a:pPr>
                <a:r>
                  <a:rPr lang="en-GB" b="1" dirty="0">
                    <a:latin typeface="+mj-lt"/>
                  </a:rPr>
                  <a:t>28</a:t>
                </a:r>
                <a:endParaRPr lang="en-US" sz="1400" i="0" dirty="0">
                  <a:solidFill>
                    <a:srgbClr val="161616"/>
                  </a:solidFill>
                  <a:effectLst/>
                  <a:latin typeface="+mj-lt"/>
                </a:endParaRPr>
              </a:p>
            </p:txBody>
          </p:sp>
          <p:sp>
            <p:nvSpPr>
              <p:cNvPr id="23" name="TextBox 22">
                <a:extLst>
                  <a:ext uri="{FF2B5EF4-FFF2-40B4-BE49-F238E27FC236}">
                    <a16:creationId xmlns:a16="http://schemas.microsoft.com/office/drawing/2014/main" id="{4F6C65F0-6597-D2D1-0E12-2D929C3FA138}"/>
                  </a:ext>
                </a:extLst>
              </p:cNvPr>
              <p:cNvSpPr txBox="1"/>
              <p:nvPr/>
            </p:nvSpPr>
            <p:spPr>
              <a:xfrm>
                <a:off x="7978838" y="5046440"/>
                <a:ext cx="571335" cy="402546"/>
              </a:xfrm>
              <a:prstGeom prst="rect">
                <a:avLst/>
              </a:prstGeom>
              <a:noFill/>
            </p:spPr>
            <p:txBody>
              <a:bodyPr wrap="square" rtlCol="0">
                <a:spAutoFit/>
              </a:bodyPr>
              <a:lstStyle/>
              <a:p>
                <a:pPr algn="ctr">
                  <a:lnSpc>
                    <a:spcPct val="120000"/>
                  </a:lnSpc>
                </a:pPr>
                <a:r>
                  <a:rPr lang="en-GB" b="1" dirty="0">
                    <a:latin typeface="+mj-lt"/>
                  </a:rPr>
                  <a:t>13</a:t>
                </a:r>
                <a:endParaRPr lang="en-US" sz="1400" i="0" dirty="0">
                  <a:solidFill>
                    <a:srgbClr val="161616"/>
                  </a:solidFill>
                  <a:effectLst/>
                  <a:latin typeface="+mj-lt"/>
                </a:endParaRPr>
              </a:p>
            </p:txBody>
          </p:sp>
          <p:sp>
            <p:nvSpPr>
              <p:cNvPr id="24" name="TextBox 23">
                <a:extLst>
                  <a:ext uri="{FF2B5EF4-FFF2-40B4-BE49-F238E27FC236}">
                    <a16:creationId xmlns:a16="http://schemas.microsoft.com/office/drawing/2014/main" id="{378084F3-2EE9-C957-3F74-D09D09D02B59}"/>
                  </a:ext>
                </a:extLst>
              </p:cNvPr>
              <p:cNvSpPr txBox="1"/>
              <p:nvPr/>
            </p:nvSpPr>
            <p:spPr>
              <a:xfrm>
                <a:off x="8756595" y="5046440"/>
                <a:ext cx="571335" cy="402546"/>
              </a:xfrm>
              <a:prstGeom prst="rect">
                <a:avLst/>
              </a:prstGeom>
              <a:noFill/>
            </p:spPr>
            <p:txBody>
              <a:bodyPr wrap="square" rtlCol="0">
                <a:spAutoFit/>
              </a:bodyPr>
              <a:lstStyle/>
              <a:p>
                <a:pPr algn="ctr">
                  <a:lnSpc>
                    <a:spcPct val="120000"/>
                  </a:lnSpc>
                </a:pPr>
                <a:r>
                  <a:rPr lang="en-GB" b="1" dirty="0">
                    <a:latin typeface="+mj-lt"/>
                  </a:rPr>
                  <a:t>21</a:t>
                </a:r>
                <a:endParaRPr lang="en-US" sz="1400" i="0" dirty="0">
                  <a:solidFill>
                    <a:srgbClr val="161616"/>
                  </a:solidFill>
                  <a:effectLst/>
                  <a:latin typeface="+mj-lt"/>
                </a:endParaRPr>
              </a:p>
            </p:txBody>
          </p:sp>
          <p:sp>
            <p:nvSpPr>
              <p:cNvPr id="26" name="TextBox 25">
                <a:extLst>
                  <a:ext uri="{FF2B5EF4-FFF2-40B4-BE49-F238E27FC236}">
                    <a16:creationId xmlns:a16="http://schemas.microsoft.com/office/drawing/2014/main" id="{F32F7A6B-9709-DF58-B17C-610E3BA4C472}"/>
                  </a:ext>
                </a:extLst>
              </p:cNvPr>
              <p:cNvSpPr txBox="1"/>
              <p:nvPr/>
            </p:nvSpPr>
            <p:spPr>
              <a:xfrm>
                <a:off x="9553995" y="5108365"/>
                <a:ext cx="571335" cy="402546"/>
              </a:xfrm>
              <a:prstGeom prst="rect">
                <a:avLst/>
              </a:prstGeom>
              <a:noFill/>
            </p:spPr>
            <p:txBody>
              <a:bodyPr wrap="square" rtlCol="0">
                <a:spAutoFit/>
              </a:bodyPr>
              <a:lstStyle/>
              <a:p>
                <a:pPr algn="ctr">
                  <a:lnSpc>
                    <a:spcPct val="120000"/>
                  </a:lnSpc>
                </a:pPr>
                <a:r>
                  <a:rPr lang="en-GB" b="1" dirty="0">
                    <a:latin typeface="+mj-lt"/>
                  </a:rPr>
                  <a:t>18</a:t>
                </a:r>
                <a:endParaRPr lang="en-US" sz="1400" i="0" dirty="0">
                  <a:solidFill>
                    <a:srgbClr val="161616"/>
                  </a:solidFill>
                  <a:effectLst/>
                  <a:latin typeface="+mj-lt"/>
                </a:endParaRPr>
              </a:p>
            </p:txBody>
          </p:sp>
          <p:sp>
            <p:nvSpPr>
              <p:cNvPr id="27" name="TextBox 26">
                <a:extLst>
                  <a:ext uri="{FF2B5EF4-FFF2-40B4-BE49-F238E27FC236}">
                    <a16:creationId xmlns:a16="http://schemas.microsoft.com/office/drawing/2014/main" id="{3F73BC86-BD8C-185E-4E9B-08CF7869AC7F}"/>
                  </a:ext>
                </a:extLst>
              </p:cNvPr>
              <p:cNvSpPr txBox="1"/>
              <p:nvPr/>
            </p:nvSpPr>
            <p:spPr>
              <a:xfrm>
                <a:off x="7997330" y="5694133"/>
                <a:ext cx="571335" cy="333617"/>
              </a:xfrm>
              <a:prstGeom prst="rect">
                <a:avLst/>
              </a:prstGeom>
              <a:noFill/>
            </p:spPr>
            <p:txBody>
              <a:bodyPr wrap="square" rtlCol="0">
                <a:spAutoFit/>
              </a:bodyPr>
              <a:lstStyle/>
              <a:p>
                <a:pPr algn="ctr">
                  <a:lnSpc>
                    <a:spcPct val="120000"/>
                  </a:lnSpc>
                </a:pPr>
                <a:r>
                  <a:rPr lang="en-GB" sz="1400" b="1" i="0" dirty="0">
                    <a:solidFill>
                      <a:srgbClr val="161616"/>
                    </a:solidFill>
                    <a:effectLst/>
                    <a:latin typeface="+mj-lt"/>
                  </a:rPr>
                  <a:t>12</a:t>
                </a:r>
                <a:endParaRPr lang="en-US" sz="1400" i="0" dirty="0">
                  <a:solidFill>
                    <a:srgbClr val="161616"/>
                  </a:solidFill>
                  <a:effectLst/>
                  <a:latin typeface="+mj-lt"/>
                </a:endParaRPr>
              </a:p>
            </p:txBody>
          </p:sp>
          <p:sp>
            <p:nvSpPr>
              <p:cNvPr id="28" name="TextBox 27">
                <a:extLst>
                  <a:ext uri="{FF2B5EF4-FFF2-40B4-BE49-F238E27FC236}">
                    <a16:creationId xmlns:a16="http://schemas.microsoft.com/office/drawing/2014/main" id="{499CE92F-11FE-C054-6A12-EED2F6A38A6B}"/>
                  </a:ext>
                </a:extLst>
              </p:cNvPr>
              <p:cNvSpPr txBox="1"/>
              <p:nvPr/>
            </p:nvSpPr>
            <p:spPr>
              <a:xfrm>
                <a:off x="8756595" y="5716471"/>
                <a:ext cx="571335" cy="402546"/>
              </a:xfrm>
              <a:prstGeom prst="rect">
                <a:avLst/>
              </a:prstGeom>
              <a:noFill/>
            </p:spPr>
            <p:txBody>
              <a:bodyPr wrap="square" rtlCol="0">
                <a:spAutoFit/>
              </a:bodyPr>
              <a:lstStyle/>
              <a:p>
                <a:pPr algn="ctr">
                  <a:lnSpc>
                    <a:spcPct val="120000"/>
                  </a:lnSpc>
                </a:pPr>
                <a:r>
                  <a:rPr lang="en-GB" b="1" dirty="0">
                    <a:latin typeface="+mj-lt"/>
                  </a:rPr>
                  <a:t>4</a:t>
                </a:r>
                <a:endParaRPr lang="en-US" sz="1400" i="0" dirty="0">
                  <a:solidFill>
                    <a:srgbClr val="161616"/>
                  </a:solidFill>
                  <a:effectLst/>
                  <a:latin typeface="+mj-lt"/>
                </a:endParaRPr>
              </a:p>
            </p:txBody>
          </p:sp>
          <p:sp>
            <p:nvSpPr>
              <p:cNvPr id="29" name="TextBox 28">
                <a:extLst>
                  <a:ext uri="{FF2B5EF4-FFF2-40B4-BE49-F238E27FC236}">
                    <a16:creationId xmlns:a16="http://schemas.microsoft.com/office/drawing/2014/main" id="{25C02739-CC56-8805-88FC-1921EB028B7C}"/>
                  </a:ext>
                </a:extLst>
              </p:cNvPr>
              <p:cNvSpPr txBox="1"/>
              <p:nvPr/>
            </p:nvSpPr>
            <p:spPr>
              <a:xfrm>
                <a:off x="9529676" y="5713718"/>
                <a:ext cx="571335" cy="402546"/>
              </a:xfrm>
              <a:prstGeom prst="rect">
                <a:avLst/>
              </a:prstGeom>
              <a:noFill/>
            </p:spPr>
            <p:txBody>
              <a:bodyPr wrap="square" rtlCol="0">
                <a:spAutoFit/>
              </a:bodyPr>
              <a:lstStyle/>
              <a:p>
                <a:pPr algn="ctr">
                  <a:lnSpc>
                    <a:spcPct val="120000"/>
                  </a:lnSpc>
                </a:pPr>
                <a:r>
                  <a:rPr lang="en-GB" b="1" dirty="0">
                    <a:latin typeface="+mj-lt"/>
                  </a:rPr>
                  <a:t>33</a:t>
                </a:r>
                <a:endParaRPr lang="en-US" sz="1400" i="0" dirty="0">
                  <a:solidFill>
                    <a:srgbClr val="161616"/>
                  </a:solidFill>
                  <a:effectLst/>
                  <a:latin typeface="+mj-lt"/>
                </a:endParaRPr>
              </a:p>
            </p:txBody>
          </p:sp>
          <p:cxnSp>
            <p:nvCxnSpPr>
              <p:cNvPr id="31" name="Straight Connector 30">
                <a:extLst>
                  <a:ext uri="{FF2B5EF4-FFF2-40B4-BE49-F238E27FC236}">
                    <a16:creationId xmlns:a16="http://schemas.microsoft.com/office/drawing/2014/main" id="{336AE4BB-5D11-7622-0CA9-88C7E618E117}"/>
                  </a:ext>
                </a:extLst>
              </p:cNvPr>
              <p:cNvCxnSpPr/>
              <p:nvPr/>
            </p:nvCxnSpPr>
            <p:spPr>
              <a:xfrm>
                <a:off x="8392075" y="4009786"/>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5671075-F25F-62C5-18D6-C395137A2D90}"/>
                  </a:ext>
                </a:extLst>
              </p:cNvPr>
              <p:cNvCxnSpPr/>
              <p:nvPr/>
            </p:nvCxnSpPr>
            <p:spPr>
              <a:xfrm>
                <a:off x="8756595" y="3802590"/>
                <a:ext cx="22089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6B806CD-6A9E-C44E-DD65-044B520D938D}"/>
                  </a:ext>
                </a:extLst>
              </p:cNvPr>
              <p:cNvCxnSpPr>
                <a:cxnSpLocks/>
              </p:cNvCxnSpPr>
              <p:nvPr/>
            </p:nvCxnSpPr>
            <p:spPr>
              <a:xfrm flipV="1">
                <a:off x="8659204" y="368607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03AA90C-10CE-9A9C-F7BD-C49653B9AE5C}"/>
                  </a:ext>
                </a:extLst>
              </p:cNvPr>
              <p:cNvCxnSpPr>
                <a:cxnSpLocks/>
              </p:cNvCxnSpPr>
              <p:nvPr/>
            </p:nvCxnSpPr>
            <p:spPr>
              <a:xfrm flipV="1">
                <a:off x="9496547" y="3667464"/>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B748393-DFCA-AC14-31A3-EFFFEE4D0BCA}"/>
                  </a:ext>
                </a:extLst>
              </p:cNvPr>
              <p:cNvCxnSpPr>
                <a:cxnSpLocks/>
              </p:cNvCxnSpPr>
              <p:nvPr/>
            </p:nvCxnSpPr>
            <p:spPr>
              <a:xfrm flipV="1">
                <a:off x="10243077" y="4387036"/>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0E426D3-DC05-8E95-06DA-6D73688AAE1C}"/>
                  </a:ext>
                </a:extLst>
              </p:cNvPr>
              <p:cNvCxnSpPr>
                <a:cxnSpLocks/>
              </p:cNvCxnSpPr>
              <p:nvPr/>
            </p:nvCxnSpPr>
            <p:spPr>
              <a:xfrm flipV="1">
                <a:off x="10208756" y="5049008"/>
                <a:ext cx="1066953" cy="590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EC4DA2-F8C8-1C4F-FC53-DB8F3BE183C3}"/>
                  </a:ext>
                </a:extLst>
              </p:cNvPr>
              <p:cNvCxnSpPr>
                <a:cxnSpLocks/>
              </p:cNvCxnSpPr>
              <p:nvPr/>
            </p:nvCxnSpPr>
            <p:spPr>
              <a:xfrm flipV="1">
                <a:off x="10572063" y="4120333"/>
                <a:ext cx="0" cy="2018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6BCC88-5682-0705-DC6B-4EC09A2F007D}"/>
                  </a:ext>
                </a:extLst>
              </p:cNvPr>
              <p:cNvCxnSpPr>
                <a:cxnSpLocks/>
              </p:cNvCxnSpPr>
              <p:nvPr/>
            </p:nvCxnSpPr>
            <p:spPr>
              <a:xfrm flipV="1">
                <a:off x="10965539" y="3929777"/>
                <a:ext cx="0" cy="2018406"/>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50898301-CF7B-7716-F72D-6419341711E3}"/>
                  </a:ext>
                </a:extLst>
              </p:cNvPr>
              <p:cNvSpPr txBox="1"/>
              <p:nvPr/>
            </p:nvSpPr>
            <p:spPr>
              <a:xfrm rot="16200000">
                <a:off x="6460640" y="4887774"/>
                <a:ext cx="1691315" cy="924548"/>
              </a:xfrm>
              <a:prstGeom prst="rect">
                <a:avLst/>
              </a:prstGeom>
              <a:noFill/>
            </p:spPr>
            <p:txBody>
              <a:bodyPr wrap="square" rtlCol="0">
                <a:spAutoFit/>
              </a:bodyPr>
              <a:lstStyle/>
              <a:p>
                <a:pPr algn="ctr">
                  <a:lnSpc>
                    <a:spcPct val="120000"/>
                  </a:lnSpc>
                </a:pPr>
                <a:r>
                  <a:rPr lang="en-GB" b="1" dirty="0">
                    <a:latin typeface="+mj-lt"/>
                  </a:rPr>
                  <a:t>Type</a:t>
                </a:r>
                <a:endParaRPr lang="en-US" sz="1400" i="0" dirty="0">
                  <a:solidFill>
                    <a:srgbClr val="161616"/>
                  </a:solidFill>
                  <a:effectLst/>
                  <a:latin typeface="+mj-lt"/>
                </a:endParaRP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3" name="TextBox 42">
                <a:extLst>
                  <a:ext uri="{FF2B5EF4-FFF2-40B4-BE49-F238E27FC236}">
                    <a16:creationId xmlns:a16="http://schemas.microsoft.com/office/drawing/2014/main" id="{3398F163-FBB3-891F-B84A-09BD43856771}"/>
                  </a:ext>
                </a:extLst>
              </p:cNvPr>
              <p:cNvSpPr txBox="1"/>
              <p:nvPr/>
            </p:nvSpPr>
            <p:spPr>
              <a:xfrm rot="18960423">
                <a:off x="6747531" y="3436868"/>
                <a:ext cx="1691315" cy="402546"/>
              </a:xfrm>
              <a:prstGeom prst="rect">
                <a:avLst/>
              </a:prstGeom>
              <a:noFill/>
            </p:spPr>
            <p:txBody>
              <a:bodyPr wrap="square" rtlCol="0">
                <a:spAutoFit/>
              </a:bodyPr>
              <a:lstStyle/>
              <a:p>
                <a:pPr algn="ctr">
                  <a:lnSpc>
                    <a:spcPct val="120000"/>
                  </a:lnSpc>
                </a:pPr>
                <a:r>
                  <a:rPr lang="en-GB" b="1" dirty="0">
                    <a:latin typeface="+mj-lt"/>
                  </a:rPr>
                  <a:t>Date</a:t>
                </a:r>
                <a:endParaRPr lang="en-US" sz="1400" i="0" dirty="0">
                  <a:solidFill>
                    <a:srgbClr val="161616"/>
                  </a:solidFill>
                  <a:effectLst/>
                  <a:latin typeface="+mj-lt"/>
                </a:endParaRPr>
              </a:p>
            </p:txBody>
          </p:sp>
          <p:sp>
            <p:nvSpPr>
              <p:cNvPr id="44" name="TextBox 43">
                <a:extLst>
                  <a:ext uri="{FF2B5EF4-FFF2-40B4-BE49-F238E27FC236}">
                    <a16:creationId xmlns:a16="http://schemas.microsoft.com/office/drawing/2014/main" id="{D4798C9A-2829-F6D7-FE9B-4FBDAEF54998}"/>
                  </a:ext>
                </a:extLst>
              </p:cNvPr>
              <p:cNvSpPr txBox="1"/>
              <p:nvPr/>
            </p:nvSpPr>
            <p:spPr>
              <a:xfrm>
                <a:off x="7196197" y="4498291"/>
                <a:ext cx="703225"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Bakery</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5" name="TextBox 44">
                <a:extLst>
                  <a:ext uri="{FF2B5EF4-FFF2-40B4-BE49-F238E27FC236}">
                    <a16:creationId xmlns:a16="http://schemas.microsoft.com/office/drawing/2014/main" id="{C698B0E2-EA75-795C-17A9-61360D339E65}"/>
                  </a:ext>
                </a:extLst>
              </p:cNvPr>
              <p:cNvSpPr txBox="1"/>
              <p:nvPr/>
            </p:nvSpPr>
            <p:spPr>
              <a:xfrm>
                <a:off x="7157780" y="5108847"/>
                <a:ext cx="74657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Canned</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6" name="TextBox 45">
                <a:extLst>
                  <a:ext uri="{FF2B5EF4-FFF2-40B4-BE49-F238E27FC236}">
                    <a16:creationId xmlns:a16="http://schemas.microsoft.com/office/drawing/2014/main" id="{D04501F2-DA0B-6BF0-0993-AC18F87F7D09}"/>
                  </a:ext>
                </a:extLst>
              </p:cNvPr>
              <p:cNvSpPr txBox="1"/>
              <p:nvPr/>
            </p:nvSpPr>
            <p:spPr>
              <a:xfrm>
                <a:off x="7324760" y="5828319"/>
                <a:ext cx="635644"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Meat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7" name="TextBox 46">
                <a:extLst>
                  <a:ext uri="{FF2B5EF4-FFF2-40B4-BE49-F238E27FC236}">
                    <a16:creationId xmlns:a16="http://schemas.microsoft.com/office/drawing/2014/main" id="{9EA6ACE4-547C-FEC8-37C6-886307E0C500}"/>
                  </a:ext>
                </a:extLst>
              </p:cNvPr>
              <p:cNvSpPr txBox="1"/>
              <p:nvPr/>
            </p:nvSpPr>
            <p:spPr>
              <a:xfrm>
                <a:off x="7399946" y="3895540"/>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Jan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8" name="TextBox 47">
                <a:extLst>
                  <a:ext uri="{FF2B5EF4-FFF2-40B4-BE49-F238E27FC236}">
                    <a16:creationId xmlns:a16="http://schemas.microsoft.com/office/drawing/2014/main" id="{B767EA49-0697-1CF1-239F-FD09D1C1ED9F}"/>
                  </a:ext>
                </a:extLst>
              </p:cNvPr>
              <p:cNvSpPr txBox="1"/>
              <p:nvPr/>
            </p:nvSpPr>
            <p:spPr>
              <a:xfrm>
                <a:off x="7786430" y="365508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Feb</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49" name="TextBox 48">
                <a:extLst>
                  <a:ext uri="{FF2B5EF4-FFF2-40B4-BE49-F238E27FC236}">
                    <a16:creationId xmlns:a16="http://schemas.microsoft.com/office/drawing/2014/main" id="{B805D053-40FF-BEDE-6993-B4D6671569CD}"/>
                  </a:ext>
                </a:extLst>
              </p:cNvPr>
              <p:cNvSpPr txBox="1"/>
              <p:nvPr/>
            </p:nvSpPr>
            <p:spPr>
              <a:xfrm>
                <a:off x="8181501" y="3434649"/>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Mar</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2" name="TextBox 51">
                <a:extLst>
                  <a:ext uri="{FF2B5EF4-FFF2-40B4-BE49-F238E27FC236}">
                    <a16:creationId xmlns:a16="http://schemas.microsoft.com/office/drawing/2014/main" id="{9C19149A-A135-25B0-CCEC-F6242DCEFC7A}"/>
                  </a:ext>
                </a:extLst>
              </p:cNvPr>
              <p:cNvSpPr txBox="1"/>
              <p:nvPr/>
            </p:nvSpPr>
            <p:spPr>
              <a:xfrm>
                <a:off x="8148433" y="6675192"/>
                <a:ext cx="1691315" cy="402546"/>
              </a:xfrm>
              <a:prstGeom prst="rect">
                <a:avLst/>
              </a:prstGeom>
              <a:noFill/>
            </p:spPr>
            <p:txBody>
              <a:bodyPr wrap="square" rtlCol="0">
                <a:spAutoFit/>
              </a:bodyPr>
              <a:lstStyle/>
              <a:p>
                <a:pPr algn="ctr">
                  <a:lnSpc>
                    <a:spcPct val="120000"/>
                  </a:lnSpc>
                </a:pPr>
                <a:r>
                  <a:rPr lang="en-GB" b="1" dirty="0">
                    <a:latin typeface="+mj-lt"/>
                  </a:rPr>
                  <a:t>Store</a:t>
                </a:r>
              </a:p>
            </p:txBody>
          </p:sp>
          <p:sp>
            <p:nvSpPr>
              <p:cNvPr id="53" name="TextBox 52">
                <a:extLst>
                  <a:ext uri="{FF2B5EF4-FFF2-40B4-BE49-F238E27FC236}">
                    <a16:creationId xmlns:a16="http://schemas.microsoft.com/office/drawing/2014/main" id="{EFE71350-D11A-F565-E36D-41CFE2DD2830}"/>
                  </a:ext>
                </a:extLst>
              </p:cNvPr>
              <p:cNvSpPr txBox="1"/>
              <p:nvPr/>
            </p:nvSpPr>
            <p:spPr>
              <a:xfrm>
                <a:off x="8690313" y="6356417"/>
                <a:ext cx="747378"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London</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4" name="TextBox 53">
                <a:extLst>
                  <a:ext uri="{FF2B5EF4-FFF2-40B4-BE49-F238E27FC236}">
                    <a16:creationId xmlns:a16="http://schemas.microsoft.com/office/drawing/2014/main" id="{C0AE0BA1-E9A6-CEC7-E72C-F648B6B78FFE}"/>
                  </a:ext>
                </a:extLst>
              </p:cNvPr>
              <p:cNvSpPr txBox="1"/>
              <p:nvPr/>
            </p:nvSpPr>
            <p:spPr>
              <a:xfrm>
                <a:off x="7868078" y="6341428"/>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Manch</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sp>
            <p:nvSpPr>
              <p:cNvPr id="55" name="TextBox 54">
                <a:extLst>
                  <a:ext uri="{FF2B5EF4-FFF2-40B4-BE49-F238E27FC236}">
                    <a16:creationId xmlns:a16="http://schemas.microsoft.com/office/drawing/2014/main" id="{2537594A-241C-6BA1-7854-81D4A1C01E8E}"/>
                  </a:ext>
                </a:extLst>
              </p:cNvPr>
              <p:cNvSpPr txBox="1"/>
              <p:nvPr/>
            </p:nvSpPr>
            <p:spPr>
              <a:xfrm>
                <a:off x="9455930" y="6351291"/>
                <a:ext cx="843830" cy="592150"/>
              </a:xfrm>
              <a:prstGeom prst="rect">
                <a:avLst/>
              </a:prstGeom>
              <a:noFill/>
            </p:spPr>
            <p:txBody>
              <a:bodyPr wrap="square" rtlCol="0">
                <a:spAutoFit/>
              </a:bodyPr>
              <a:lstStyle/>
              <a:p>
                <a:pPr algn="ctr">
                  <a:lnSpc>
                    <a:spcPct val="120000"/>
                  </a:lnSpc>
                </a:pPr>
                <a:r>
                  <a:rPr lang="en-GB" sz="1400" b="1" dirty="0">
                    <a:solidFill>
                      <a:srgbClr val="161616"/>
                    </a:solidFill>
                    <a:latin typeface="+mj-lt"/>
                  </a:rPr>
                  <a:t>Bristol</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p:txBody>
          </p:sp>
        </p:grpSp>
        <p:sp>
          <p:nvSpPr>
            <p:cNvPr id="57" name="TextBox 56">
              <a:extLst>
                <a:ext uri="{FF2B5EF4-FFF2-40B4-BE49-F238E27FC236}">
                  <a16:creationId xmlns:a16="http://schemas.microsoft.com/office/drawing/2014/main" id="{51FD2249-23E3-41A1-57C1-0C2B1BC47672}"/>
                </a:ext>
              </a:extLst>
            </p:cNvPr>
            <p:cNvSpPr txBox="1"/>
            <p:nvPr/>
          </p:nvSpPr>
          <p:spPr>
            <a:xfrm>
              <a:off x="6094428" y="1244942"/>
              <a:ext cx="6604621" cy="1067343"/>
            </a:xfrm>
            <a:prstGeom prst="rect">
              <a:avLst/>
            </a:prstGeom>
            <a:noFill/>
          </p:spPr>
          <p:txBody>
            <a:bodyPr wrap="square" rtlCol="0">
              <a:spAutoFit/>
            </a:bodyPr>
            <a:lstStyle/>
            <a:p>
              <a:pPr algn="ctr">
                <a:lnSpc>
                  <a:spcPct val="120000"/>
                </a:lnSpc>
              </a:pPr>
              <a:r>
                <a:rPr lang="en-GB" b="1" dirty="0">
                  <a:latin typeface="+mj-lt"/>
                </a:rPr>
                <a:t>Attribute: Total Sales</a:t>
              </a:r>
            </a:p>
            <a:p>
              <a:pPr algn="ctr">
                <a:lnSpc>
                  <a:spcPct val="120000"/>
                </a:lnSpc>
              </a:pPr>
              <a:r>
                <a:rPr lang="en-GB" b="1" dirty="0">
                  <a:solidFill>
                    <a:srgbClr val="161616"/>
                  </a:solidFill>
                  <a:latin typeface="+mj-lt"/>
                </a:rPr>
                <a:t>Dimensions: Date, Salesperson, Store</a:t>
              </a:r>
              <a:endParaRPr lang="en-US" dirty="0">
                <a:solidFill>
                  <a:srgbClr val="161616"/>
                </a:solidFill>
                <a:latin typeface="+mj-lt"/>
              </a:endParaRPr>
            </a:p>
            <a:p>
              <a:pPr>
                <a:lnSpc>
                  <a:spcPct val="120000"/>
                </a:lnSpc>
              </a:pPr>
              <a:endParaRPr lang="en-US" i="0" dirty="0">
                <a:solidFill>
                  <a:srgbClr val="161616"/>
                </a:solidFill>
                <a:effectLst/>
                <a:latin typeface="+mj-lt"/>
              </a:endParaRPr>
            </a:p>
          </p:txBody>
        </p:sp>
        <p:sp>
          <p:nvSpPr>
            <p:cNvPr id="58" name="TextBox 57">
              <a:extLst>
                <a:ext uri="{FF2B5EF4-FFF2-40B4-BE49-F238E27FC236}">
                  <a16:creationId xmlns:a16="http://schemas.microsoft.com/office/drawing/2014/main" id="{A8B5FB61-2DB2-2B94-0BAD-9A9EEF720075}"/>
                </a:ext>
              </a:extLst>
            </p:cNvPr>
            <p:cNvSpPr txBox="1"/>
            <p:nvPr/>
          </p:nvSpPr>
          <p:spPr>
            <a:xfrm>
              <a:off x="8555562" y="3002638"/>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59" name="TextBox 58">
              <a:extLst>
                <a:ext uri="{FF2B5EF4-FFF2-40B4-BE49-F238E27FC236}">
                  <a16:creationId xmlns:a16="http://schemas.microsoft.com/office/drawing/2014/main" id="{88E8FA22-6BD8-81FE-9BFB-154EC471C835}"/>
                </a:ext>
              </a:extLst>
            </p:cNvPr>
            <p:cNvSpPr txBox="1"/>
            <p:nvPr/>
          </p:nvSpPr>
          <p:spPr>
            <a:xfrm>
              <a:off x="9334571" y="3026825"/>
              <a:ext cx="571335" cy="281937"/>
            </a:xfrm>
            <a:prstGeom prst="rect">
              <a:avLst/>
            </a:prstGeom>
            <a:noFill/>
          </p:spPr>
          <p:txBody>
            <a:bodyPr wrap="square" rtlCol="0">
              <a:spAutoFit/>
            </a:bodyPr>
            <a:lstStyle/>
            <a:p>
              <a:pPr algn="ctr">
                <a:lnSpc>
                  <a:spcPct val="120000"/>
                </a:lnSpc>
              </a:pPr>
              <a:r>
                <a:rPr lang="en-GB" sz="1050" b="1" dirty="0">
                  <a:latin typeface="+mj-lt"/>
                </a:rPr>
                <a:t>26</a:t>
              </a:r>
              <a:endParaRPr lang="en-US" sz="900" i="0" dirty="0">
                <a:solidFill>
                  <a:srgbClr val="161616"/>
                </a:solidFill>
                <a:effectLst/>
                <a:latin typeface="+mj-lt"/>
              </a:endParaRPr>
            </a:p>
          </p:txBody>
        </p:sp>
        <p:sp>
          <p:nvSpPr>
            <p:cNvPr id="60" name="TextBox 59">
              <a:extLst>
                <a:ext uri="{FF2B5EF4-FFF2-40B4-BE49-F238E27FC236}">
                  <a16:creationId xmlns:a16="http://schemas.microsoft.com/office/drawing/2014/main" id="{29829971-49E4-6D54-F3C6-92F396BDCC6D}"/>
                </a:ext>
              </a:extLst>
            </p:cNvPr>
            <p:cNvSpPr txBox="1"/>
            <p:nvPr/>
          </p:nvSpPr>
          <p:spPr>
            <a:xfrm>
              <a:off x="10094303" y="3018310"/>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1" name="TextBox 60">
              <a:extLst>
                <a:ext uri="{FF2B5EF4-FFF2-40B4-BE49-F238E27FC236}">
                  <a16:creationId xmlns:a16="http://schemas.microsoft.com/office/drawing/2014/main" id="{45006700-A4A1-A4F3-B65E-6000126B4C1D}"/>
                </a:ext>
              </a:extLst>
            </p:cNvPr>
            <p:cNvSpPr txBox="1"/>
            <p:nvPr/>
          </p:nvSpPr>
          <p:spPr>
            <a:xfrm>
              <a:off x="10438026" y="4073158"/>
              <a:ext cx="571335" cy="281937"/>
            </a:xfrm>
            <a:prstGeom prst="rect">
              <a:avLst/>
            </a:prstGeom>
            <a:noFill/>
          </p:spPr>
          <p:txBody>
            <a:bodyPr wrap="square" rtlCol="0">
              <a:spAutoFit/>
            </a:bodyPr>
            <a:lstStyle/>
            <a:p>
              <a:pPr algn="ctr">
                <a:lnSpc>
                  <a:spcPct val="120000"/>
                </a:lnSpc>
              </a:pPr>
              <a:r>
                <a:rPr lang="en-GB" sz="1050" b="1" dirty="0">
                  <a:latin typeface="+mj-lt"/>
                </a:rPr>
                <a:t>18</a:t>
              </a:r>
              <a:endParaRPr lang="en-US" sz="900" i="0" dirty="0">
                <a:solidFill>
                  <a:srgbClr val="161616"/>
                </a:solidFill>
                <a:effectLst/>
                <a:latin typeface="+mj-lt"/>
              </a:endParaRPr>
            </a:p>
          </p:txBody>
        </p:sp>
        <p:sp>
          <p:nvSpPr>
            <p:cNvPr id="62" name="TextBox 61">
              <a:extLst>
                <a:ext uri="{FF2B5EF4-FFF2-40B4-BE49-F238E27FC236}">
                  <a16:creationId xmlns:a16="http://schemas.microsoft.com/office/drawing/2014/main" id="{98EA2CB1-4442-E16C-4CF3-EBBA5A8FCB1B}"/>
                </a:ext>
              </a:extLst>
            </p:cNvPr>
            <p:cNvSpPr txBox="1"/>
            <p:nvPr/>
          </p:nvSpPr>
          <p:spPr>
            <a:xfrm>
              <a:off x="10416772" y="3448147"/>
              <a:ext cx="571335" cy="281937"/>
            </a:xfrm>
            <a:prstGeom prst="rect">
              <a:avLst/>
            </a:prstGeom>
            <a:noFill/>
          </p:spPr>
          <p:txBody>
            <a:bodyPr wrap="square" rtlCol="0">
              <a:spAutoFit/>
            </a:bodyPr>
            <a:lstStyle/>
            <a:p>
              <a:pPr algn="ctr">
                <a:lnSpc>
                  <a:spcPct val="120000"/>
                </a:lnSpc>
              </a:pPr>
              <a:r>
                <a:rPr lang="en-GB" sz="1050" b="1" dirty="0">
                  <a:latin typeface="+mj-lt"/>
                </a:rPr>
                <a:t>28</a:t>
              </a:r>
              <a:endParaRPr lang="en-US" sz="900" i="0" dirty="0">
                <a:solidFill>
                  <a:srgbClr val="161616"/>
                </a:solidFill>
                <a:effectLst/>
                <a:latin typeface="+mj-lt"/>
              </a:endParaRPr>
            </a:p>
          </p:txBody>
        </p:sp>
        <p:sp>
          <p:nvSpPr>
            <p:cNvPr id="63" name="TextBox 62">
              <a:extLst>
                <a:ext uri="{FF2B5EF4-FFF2-40B4-BE49-F238E27FC236}">
                  <a16:creationId xmlns:a16="http://schemas.microsoft.com/office/drawing/2014/main" id="{6DC28991-CDF4-78ED-9919-B1E08B5F1BF2}"/>
                </a:ext>
              </a:extLst>
            </p:cNvPr>
            <p:cNvSpPr txBox="1"/>
            <p:nvPr/>
          </p:nvSpPr>
          <p:spPr>
            <a:xfrm>
              <a:off x="10433398" y="4732584"/>
              <a:ext cx="571335" cy="281937"/>
            </a:xfrm>
            <a:prstGeom prst="rect">
              <a:avLst/>
            </a:prstGeom>
            <a:noFill/>
          </p:spPr>
          <p:txBody>
            <a:bodyPr wrap="square" rtlCol="0">
              <a:spAutoFit/>
            </a:bodyPr>
            <a:lstStyle/>
            <a:p>
              <a:pPr algn="ctr">
                <a:lnSpc>
                  <a:spcPct val="120000"/>
                </a:lnSpc>
              </a:pPr>
              <a:r>
                <a:rPr lang="en-GB" sz="1050" b="1" dirty="0">
                  <a:latin typeface="+mj-lt"/>
                </a:rPr>
                <a:t>33</a:t>
              </a:r>
              <a:endParaRPr lang="en-US" sz="900" i="0" dirty="0">
                <a:solidFill>
                  <a:srgbClr val="161616"/>
                </a:solidFill>
                <a:effectLst/>
                <a:latin typeface="+mj-lt"/>
              </a:endParaRPr>
            </a:p>
          </p:txBody>
        </p:sp>
        <p:sp>
          <p:nvSpPr>
            <p:cNvPr id="64" name="TextBox 63">
              <a:extLst>
                <a:ext uri="{FF2B5EF4-FFF2-40B4-BE49-F238E27FC236}">
                  <a16:creationId xmlns:a16="http://schemas.microsoft.com/office/drawing/2014/main" id="{41566A7C-AD29-7B02-DF66-6F2957A29F62}"/>
                </a:ext>
              </a:extLst>
            </p:cNvPr>
            <p:cNvSpPr txBox="1"/>
            <p:nvPr/>
          </p:nvSpPr>
          <p:spPr>
            <a:xfrm>
              <a:off x="10818916" y="4609151"/>
              <a:ext cx="571335" cy="281937"/>
            </a:xfrm>
            <a:prstGeom prst="rect">
              <a:avLst/>
            </a:prstGeom>
            <a:noFill/>
          </p:spPr>
          <p:txBody>
            <a:bodyPr wrap="square" rtlCol="0">
              <a:spAutoFit/>
            </a:bodyPr>
            <a:lstStyle/>
            <a:p>
              <a:pPr algn="ctr">
                <a:lnSpc>
                  <a:spcPct val="120000"/>
                </a:lnSpc>
              </a:pPr>
              <a:r>
                <a:rPr lang="en-GB" sz="1050" b="1" dirty="0">
                  <a:latin typeface="+mj-lt"/>
                </a:rPr>
                <a:t>23</a:t>
              </a:r>
              <a:endParaRPr lang="en-US" sz="900" i="0" dirty="0">
                <a:solidFill>
                  <a:srgbClr val="161616"/>
                </a:solidFill>
                <a:effectLst/>
                <a:latin typeface="+mj-lt"/>
              </a:endParaRPr>
            </a:p>
          </p:txBody>
        </p:sp>
        <p:sp>
          <p:nvSpPr>
            <p:cNvPr id="65" name="TextBox 64">
              <a:extLst>
                <a:ext uri="{FF2B5EF4-FFF2-40B4-BE49-F238E27FC236}">
                  <a16:creationId xmlns:a16="http://schemas.microsoft.com/office/drawing/2014/main" id="{7C074D50-EC0E-E30E-50A3-F72A732F7655}"/>
                </a:ext>
              </a:extLst>
            </p:cNvPr>
            <p:cNvSpPr txBox="1"/>
            <p:nvPr/>
          </p:nvSpPr>
          <p:spPr>
            <a:xfrm>
              <a:off x="11163369" y="4430425"/>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6" name="TextBox 65">
              <a:extLst>
                <a:ext uri="{FF2B5EF4-FFF2-40B4-BE49-F238E27FC236}">
                  <a16:creationId xmlns:a16="http://schemas.microsoft.com/office/drawing/2014/main" id="{23D08616-E19C-1137-68D1-382E2ABBF2A6}"/>
                </a:ext>
              </a:extLst>
            </p:cNvPr>
            <p:cNvSpPr txBox="1"/>
            <p:nvPr/>
          </p:nvSpPr>
          <p:spPr>
            <a:xfrm>
              <a:off x="10834460" y="3932189"/>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7" name="TextBox 66">
              <a:extLst>
                <a:ext uri="{FF2B5EF4-FFF2-40B4-BE49-F238E27FC236}">
                  <a16:creationId xmlns:a16="http://schemas.microsoft.com/office/drawing/2014/main" id="{1F2C1BA2-F39B-3251-D21F-F62D980E0D59}"/>
                </a:ext>
              </a:extLst>
            </p:cNvPr>
            <p:cNvSpPr txBox="1"/>
            <p:nvPr/>
          </p:nvSpPr>
          <p:spPr>
            <a:xfrm>
              <a:off x="9284826" y="2625728"/>
              <a:ext cx="571335" cy="281937"/>
            </a:xfrm>
            <a:prstGeom prst="rect">
              <a:avLst/>
            </a:prstGeom>
            <a:noFill/>
          </p:spPr>
          <p:txBody>
            <a:bodyPr wrap="square" rtlCol="0">
              <a:spAutoFit/>
            </a:bodyPr>
            <a:lstStyle/>
            <a:p>
              <a:pPr algn="ctr">
                <a:lnSpc>
                  <a:spcPct val="120000"/>
                </a:lnSpc>
              </a:pPr>
              <a:r>
                <a:rPr lang="en-GB" sz="1050" b="1" dirty="0">
                  <a:latin typeface="+mj-lt"/>
                </a:rPr>
                <a:t>27</a:t>
              </a:r>
              <a:endParaRPr lang="en-US" sz="900" i="0" dirty="0">
                <a:solidFill>
                  <a:srgbClr val="161616"/>
                </a:solidFill>
                <a:effectLst/>
                <a:latin typeface="+mj-lt"/>
              </a:endParaRPr>
            </a:p>
          </p:txBody>
        </p:sp>
        <p:sp>
          <p:nvSpPr>
            <p:cNvPr id="68" name="TextBox 67">
              <a:extLst>
                <a:ext uri="{FF2B5EF4-FFF2-40B4-BE49-F238E27FC236}">
                  <a16:creationId xmlns:a16="http://schemas.microsoft.com/office/drawing/2014/main" id="{33FD9DB0-52F9-DD01-A1F2-5681BB791BFF}"/>
                </a:ext>
              </a:extLst>
            </p:cNvPr>
            <p:cNvSpPr txBox="1"/>
            <p:nvPr/>
          </p:nvSpPr>
          <p:spPr>
            <a:xfrm>
              <a:off x="9019958" y="277425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69" name="TextBox 68">
              <a:extLst>
                <a:ext uri="{FF2B5EF4-FFF2-40B4-BE49-F238E27FC236}">
                  <a16:creationId xmlns:a16="http://schemas.microsoft.com/office/drawing/2014/main" id="{18FABDA1-18A4-8ECA-EB41-F5DE7C92F21B}"/>
                </a:ext>
              </a:extLst>
            </p:cNvPr>
            <p:cNvSpPr txBox="1"/>
            <p:nvPr/>
          </p:nvSpPr>
          <p:spPr>
            <a:xfrm>
              <a:off x="11170094" y="3732764"/>
              <a:ext cx="571335" cy="281937"/>
            </a:xfrm>
            <a:prstGeom prst="rect">
              <a:avLst/>
            </a:prstGeom>
            <a:noFill/>
          </p:spPr>
          <p:txBody>
            <a:bodyPr wrap="square" rtlCol="0">
              <a:spAutoFit/>
            </a:bodyPr>
            <a:lstStyle/>
            <a:p>
              <a:pPr algn="ctr">
                <a:lnSpc>
                  <a:spcPct val="120000"/>
                </a:lnSpc>
              </a:pPr>
              <a:r>
                <a:rPr lang="en-GB" sz="1050" b="1" dirty="0">
                  <a:latin typeface="+mj-lt"/>
                </a:rPr>
                <a:t>11</a:t>
              </a:r>
              <a:endParaRPr lang="en-US" sz="900" i="0" dirty="0">
                <a:solidFill>
                  <a:srgbClr val="161616"/>
                </a:solidFill>
                <a:effectLst/>
                <a:latin typeface="+mj-lt"/>
              </a:endParaRPr>
            </a:p>
          </p:txBody>
        </p:sp>
        <p:sp>
          <p:nvSpPr>
            <p:cNvPr id="70" name="TextBox 69">
              <a:extLst>
                <a:ext uri="{FF2B5EF4-FFF2-40B4-BE49-F238E27FC236}">
                  <a16:creationId xmlns:a16="http://schemas.microsoft.com/office/drawing/2014/main" id="{F9DACEF6-A348-9A8F-039C-B488A92D3F15}"/>
                </a:ext>
              </a:extLst>
            </p:cNvPr>
            <p:cNvSpPr txBox="1"/>
            <p:nvPr/>
          </p:nvSpPr>
          <p:spPr>
            <a:xfrm>
              <a:off x="9683053" y="2788447"/>
              <a:ext cx="571335" cy="281937"/>
            </a:xfrm>
            <a:prstGeom prst="rect">
              <a:avLst/>
            </a:prstGeom>
            <a:noFill/>
          </p:spPr>
          <p:txBody>
            <a:bodyPr wrap="square" rtlCol="0">
              <a:spAutoFit/>
            </a:bodyPr>
            <a:lstStyle/>
            <a:p>
              <a:pPr algn="ctr">
                <a:lnSpc>
                  <a:spcPct val="120000"/>
                </a:lnSpc>
              </a:pPr>
              <a:r>
                <a:rPr lang="en-GB" sz="1050" b="1" dirty="0">
                  <a:latin typeface="+mj-lt"/>
                </a:rPr>
                <a:t>9</a:t>
              </a:r>
              <a:endParaRPr lang="en-US" sz="900" i="0" dirty="0">
                <a:solidFill>
                  <a:srgbClr val="161616"/>
                </a:solidFill>
                <a:effectLst/>
                <a:latin typeface="+mj-lt"/>
              </a:endParaRPr>
            </a:p>
          </p:txBody>
        </p:sp>
        <p:sp>
          <p:nvSpPr>
            <p:cNvPr id="71" name="TextBox 70">
              <a:extLst>
                <a:ext uri="{FF2B5EF4-FFF2-40B4-BE49-F238E27FC236}">
                  <a16:creationId xmlns:a16="http://schemas.microsoft.com/office/drawing/2014/main" id="{B2994C29-41EB-2ABC-1954-B00AA3F82DA4}"/>
                </a:ext>
              </a:extLst>
            </p:cNvPr>
            <p:cNvSpPr txBox="1"/>
            <p:nvPr/>
          </p:nvSpPr>
          <p:spPr>
            <a:xfrm>
              <a:off x="11132652" y="3037426"/>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2" name="TextBox 71">
              <a:extLst>
                <a:ext uri="{FF2B5EF4-FFF2-40B4-BE49-F238E27FC236}">
                  <a16:creationId xmlns:a16="http://schemas.microsoft.com/office/drawing/2014/main" id="{C9807194-BC58-2EFC-DE92-7948AF2DD487}"/>
                </a:ext>
              </a:extLst>
            </p:cNvPr>
            <p:cNvSpPr txBox="1"/>
            <p:nvPr/>
          </p:nvSpPr>
          <p:spPr>
            <a:xfrm>
              <a:off x="10806190" y="2616140"/>
              <a:ext cx="571335" cy="281937"/>
            </a:xfrm>
            <a:prstGeom prst="rect">
              <a:avLst/>
            </a:prstGeom>
            <a:noFill/>
          </p:spPr>
          <p:txBody>
            <a:bodyPr wrap="square" rtlCol="0">
              <a:spAutoFit/>
            </a:bodyPr>
            <a:lstStyle/>
            <a:p>
              <a:pPr algn="ctr">
                <a:lnSpc>
                  <a:spcPct val="120000"/>
                </a:lnSpc>
              </a:pPr>
              <a:r>
                <a:rPr lang="en-GB" sz="1050" b="1" dirty="0">
                  <a:latin typeface="+mj-lt"/>
                </a:rPr>
                <a:t>8</a:t>
              </a:r>
              <a:endParaRPr lang="en-US" sz="900" i="0" dirty="0">
                <a:solidFill>
                  <a:srgbClr val="161616"/>
                </a:solidFill>
                <a:effectLst/>
                <a:latin typeface="+mj-lt"/>
              </a:endParaRPr>
            </a:p>
          </p:txBody>
        </p:sp>
        <p:sp>
          <p:nvSpPr>
            <p:cNvPr id="73" name="TextBox 72">
              <a:extLst>
                <a:ext uri="{FF2B5EF4-FFF2-40B4-BE49-F238E27FC236}">
                  <a16:creationId xmlns:a16="http://schemas.microsoft.com/office/drawing/2014/main" id="{A73F1043-768F-C6E3-3255-866D009B2401}"/>
                </a:ext>
              </a:extLst>
            </p:cNvPr>
            <p:cNvSpPr txBox="1"/>
            <p:nvPr/>
          </p:nvSpPr>
          <p:spPr>
            <a:xfrm>
              <a:off x="10818916" y="3245033"/>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4" name="TextBox 73">
              <a:extLst>
                <a:ext uri="{FF2B5EF4-FFF2-40B4-BE49-F238E27FC236}">
                  <a16:creationId xmlns:a16="http://schemas.microsoft.com/office/drawing/2014/main" id="{EEAA2767-342E-7A63-0781-5CE07AC2E8C2}"/>
                </a:ext>
              </a:extLst>
            </p:cNvPr>
            <p:cNvSpPr txBox="1"/>
            <p:nvPr/>
          </p:nvSpPr>
          <p:spPr>
            <a:xfrm>
              <a:off x="10535472" y="2801409"/>
              <a:ext cx="571335" cy="273280"/>
            </a:xfrm>
            <a:prstGeom prst="rect">
              <a:avLst/>
            </a:prstGeom>
            <a:noFill/>
          </p:spPr>
          <p:txBody>
            <a:bodyPr wrap="square" rtlCol="0">
              <a:spAutoFit/>
            </a:bodyPr>
            <a:lstStyle/>
            <a:p>
              <a:pPr algn="ctr">
                <a:lnSpc>
                  <a:spcPct val="120000"/>
                </a:lnSpc>
              </a:pPr>
              <a:r>
                <a:rPr lang="en-GB" sz="1050" b="1" i="0" dirty="0">
                  <a:solidFill>
                    <a:srgbClr val="161616"/>
                  </a:solidFill>
                  <a:effectLst/>
                  <a:latin typeface="+mj-lt"/>
                </a:rPr>
                <a:t>38</a:t>
              </a:r>
              <a:endParaRPr lang="en-US" sz="900" i="0" dirty="0">
                <a:solidFill>
                  <a:srgbClr val="161616"/>
                </a:solidFill>
                <a:effectLst/>
                <a:latin typeface="+mj-lt"/>
              </a:endParaRPr>
            </a:p>
          </p:txBody>
        </p:sp>
        <p:sp>
          <p:nvSpPr>
            <p:cNvPr id="75" name="TextBox 74">
              <a:extLst>
                <a:ext uri="{FF2B5EF4-FFF2-40B4-BE49-F238E27FC236}">
                  <a16:creationId xmlns:a16="http://schemas.microsoft.com/office/drawing/2014/main" id="{122500CF-7D79-E94E-98C2-79DF39CDB31D}"/>
                </a:ext>
              </a:extLst>
            </p:cNvPr>
            <p:cNvSpPr txBox="1"/>
            <p:nvPr/>
          </p:nvSpPr>
          <p:spPr>
            <a:xfrm>
              <a:off x="10068756" y="2588876"/>
              <a:ext cx="571335" cy="273280"/>
            </a:xfrm>
            <a:prstGeom prst="rect">
              <a:avLst/>
            </a:prstGeom>
            <a:noFill/>
          </p:spPr>
          <p:txBody>
            <a:bodyPr wrap="square" rtlCol="0">
              <a:spAutoFit/>
            </a:bodyPr>
            <a:lstStyle/>
            <a:p>
              <a:pPr algn="ctr">
                <a:lnSpc>
                  <a:spcPct val="120000"/>
                </a:lnSpc>
              </a:pPr>
              <a:r>
                <a:rPr lang="en-GB" sz="1050" b="1" dirty="0">
                  <a:solidFill>
                    <a:srgbClr val="161616"/>
                  </a:solidFill>
                  <a:latin typeface="+mj-lt"/>
                </a:rPr>
                <a:t>14</a:t>
              </a:r>
              <a:endParaRPr lang="en-US" sz="900" i="0" dirty="0">
                <a:solidFill>
                  <a:srgbClr val="161616"/>
                </a:solidFill>
                <a:effectLst/>
                <a:latin typeface="+mj-lt"/>
              </a:endParaRPr>
            </a:p>
          </p:txBody>
        </p:sp>
      </p:grpSp>
    </p:spTree>
    <p:extLst>
      <p:ext uri="{BB962C8B-B14F-4D97-AF65-F5344CB8AC3E}">
        <p14:creationId xmlns:p14="http://schemas.microsoft.com/office/powerpoint/2010/main" val="1964236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8781289" cy="2401876"/>
          </a:xfrm>
          <a:prstGeom prst="rect">
            <a:avLst/>
          </a:prstGeom>
          <a:noFill/>
        </p:spPr>
        <p:txBody>
          <a:bodyPr wrap="square" rtlCol="0">
            <a:spAutoFit/>
          </a:bodyPr>
          <a:lstStyle/>
          <a:p>
            <a:pPr>
              <a:lnSpc>
                <a:spcPct val="120000"/>
              </a:lnSpc>
            </a:pPr>
            <a:r>
              <a:rPr lang="en-US" sz="1400" b="1" i="0" dirty="0">
                <a:solidFill>
                  <a:srgbClr val="161616"/>
                </a:solidFill>
                <a:effectLst/>
                <a:latin typeface="+mj-lt"/>
              </a:rPr>
              <a:t>Azure SQL</a:t>
            </a:r>
          </a:p>
          <a:p>
            <a:pPr marL="285750" indent="-285750">
              <a:lnSpc>
                <a:spcPct val="120000"/>
              </a:lnSpc>
              <a:buFontTx/>
              <a:buChar char="-"/>
            </a:pPr>
            <a:r>
              <a:rPr lang="en-US" sz="1400" i="0" dirty="0">
                <a:solidFill>
                  <a:srgbClr val="161616"/>
                </a:solidFill>
                <a:effectLst/>
                <a:latin typeface="+mj-lt"/>
              </a:rPr>
              <a:t>Azure SQL Database – a fully managed platform-as-a-service (PaaS) database hosted in Azure.</a:t>
            </a:r>
          </a:p>
          <a:p>
            <a:pPr marL="285750" indent="-285750">
              <a:lnSpc>
                <a:spcPct val="120000"/>
              </a:lnSpc>
              <a:buFontTx/>
              <a:buChar char="-"/>
            </a:pPr>
            <a:r>
              <a:rPr lang="en-US" sz="1400" i="0" dirty="0">
                <a:solidFill>
                  <a:srgbClr val="161616"/>
                </a:solidFill>
                <a:effectLst/>
                <a:latin typeface="+mj-lt"/>
              </a:rPr>
              <a:t>Azure SQL Managed Instance – a hosted instance of SQL Server with automated maintenance, which allows more flexible configuration than Azure SQL DB but with more administrative responsibility for the owner.</a:t>
            </a:r>
          </a:p>
          <a:p>
            <a:pPr marL="285750" indent="-285750">
              <a:lnSpc>
                <a:spcPct val="120000"/>
              </a:lnSpc>
              <a:buFontTx/>
              <a:buChar char="-"/>
            </a:pPr>
            <a:r>
              <a:rPr lang="en-US" sz="1400" i="0" dirty="0">
                <a:solidFill>
                  <a:srgbClr val="161616"/>
                </a:solidFill>
                <a:effectLst/>
                <a:latin typeface="+mj-lt"/>
              </a:rPr>
              <a:t>Azure SQL VM – a virtual machine with an installation of SQL Server, allowing maximum configurability with full management responsibility.</a:t>
            </a:r>
          </a:p>
          <a:p>
            <a:pPr marL="285750" indent="-285750">
              <a:lnSpc>
                <a:spcPct val="120000"/>
              </a:lnSpc>
              <a:buFontTx/>
              <a:buChar char="-"/>
            </a:pP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marL="285750" indent="-285750">
              <a:lnSpc>
                <a:spcPct val="120000"/>
              </a:lnSpc>
              <a:buFontTx/>
              <a:buChar char="-"/>
            </a:pPr>
            <a:endParaRPr lang="en-US" sz="1400" i="0" dirty="0">
              <a:solidFill>
                <a:srgbClr val="161616"/>
              </a:solidFill>
              <a:effectLst/>
              <a:latin typeface="+mj-lt"/>
            </a:endParaRPr>
          </a:p>
        </p:txBody>
      </p:sp>
      <p:sp>
        <p:nvSpPr>
          <p:cNvPr id="35" name="Arrow: Right 34">
            <a:extLst>
              <a:ext uri="{FF2B5EF4-FFF2-40B4-BE49-F238E27FC236}">
                <a16:creationId xmlns:a16="http://schemas.microsoft.com/office/drawing/2014/main" id="{FFAADDB7-3CFC-324A-8778-9A90CDEE88BA}"/>
              </a:ext>
            </a:extLst>
          </p:cNvPr>
          <p:cNvSpPr/>
          <p:nvPr/>
        </p:nvSpPr>
        <p:spPr>
          <a:xfrm>
            <a:off x="2987376" y="3159278"/>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42" name="Group 41">
            <a:extLst>
              <a:ext uri="{FF2B5EF4-FFF2-40B4-BE49-F238E27FC236}">
                <a16:creationId xmlns:a16="http://schemas.microsoft.com/office/drawing/2014/main" id="{29614AB5-652E-EBAC-698F-97A8D56CA0B2}"/>
              </a:ext>
            </a:extLst>
          </p:cNvPr>
          <p:cNvGrpSpPr/>
          <p:nvPr/>
        </p:nvGrpSpPr>
        <p:grpSpPr>
          <a:xfrm>
            <a:off x="5772208" y="3429000"/>
            <a:ext cx="1202076" cy="1459777"/>
            <a:chOff x="909265" y="2712378"/>
            <a:chExt cx="1202076" cy="1459777"/>
          </a:xfrm>
        </p:grpSpPr>
        <p:sp>
          <p:nvSpPr>
            <p:cNvPr id="50" name="Oval 49">
              <a:extLst>
                <a:ext uri="{FF2B5EF4-FFF2-40B4-BE49-F238E27FC236}">
                  <a16:creationId xmlns:a16="http://schemas.microsoft.com/office/drawing/2014/main" id="{652918FC-E556-14CE-6FDE-66A0A8BEF3DC}"/>
                </a:ext>
              </a:extLst>
            </p:cNvPr>
            <p:cNvSpPr/>
            <p:nvPr/>
          </p:nvSpPr>
          <p:spPr>
            <a:xfrm>
              <a:off x="914402" y="2712378"/>
              <a:ext cx="1191800" cy="390418"/>
            </a:xfrm>
            <a:prstGeom prst="ellipse">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1" name="Straight Connector 50">
              <a:extLst>
                <a:ext uri="{FF2B5EF4-FFF2-40B4-BE49-F238E27FC236}">
                  <a16:creationId xmlns:a16="http://schemas.microsoft.com/office/drawing/2014/main" id="{20619B5D-F60D-DCE1-342F-50965BFE6F93}"/>
                </a:ext>
              </a:extLst>
            </p:cNvPr>
            <p:cNvCxnSpPr/>
            <p:nvPr/>
          </p:nvCxnSpPr>
          <p:spPr>
            <a:xfrm>
              <a:off x="9144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336AACB1-7733-DF2F-0C65-2C524E4FA775}"/>
                </a:ext>
              </a:extLst>
            </p:cNvPr>
            <p:cNvCxnSpPr/>
            <p:nvPr/>
          </p:nvCxnSpPr>
          <p:spPr>
            <a:xfrm>
              <a:off x="2106202" y="2948683"/>
              <a:ext cx="0" cy="1089061"/>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77" name="Freeform: Shape 76">
              <a:extLst>
                <a:ext uri="{FF2B5EF4-FFF2-40B4-BE49-F238E27FC236}">
                  <a16:creationId xmlns:a16="http://schemas.microsoft.com/office/drawing/2014/main" id="{287FE964-144C-3EEA-EED6-8556D8E2F25A}"/>
                </a:ext>
              </a:extLst>
            </p:cNvPr>
            <p:cNvSpPr/>
            <p:nvPr/>
          </p:nvSpPr>
          <p:spPr>
            <a:xfrm>
              <a:off x="909265" y="4015284"/>
              <a:ext cx="1202076" cy="156871"/>
            </a:xfrm>
            <a:custGeom>
              <a:avLst/>
              <a:gdLst>
                <a:gd name="connsiteX0" fmla="*/ 0 w 1202076"/>
                <a:gd name="connsiteY0" fmla="*/ 0 h 156871"/>
                <a:gd name="connsiteX1" fmla="*/ 472611 w 1202076"/>
                <a:gd name="connsiteY1" fmla="*/ 154112 h 156871"/>
                <a:gd name="connsiteX2" fmla="*/ 976045 w 1202076"/>
                <a:gd name="connsiteY2" fmla="*/ 92467 h 156871"/>
                <a:gd name="connsiteX3" fmla="*/ 1202076 w 1202076"/>
                <a:gd name="connsiteY3" fmla="*/ 10274 h 156871"/>
              </a:gdLst>
              <a:ahLst/>
              <a:cxnLst>
                <a:cxn ang="0">
                  <a:pos x="connsiteX0" y="connsiteY0"/>
                </a:cxn>
                <a:cxn ang="0">
                  <a:pos x="connsiteX1" y="connsiteY1"/>
                </a:cxn>
                <a:cxn ang="0">
                  <a:pos x="connsiteX2" y="connsiteY2"/>
                </a:cxn>
                <a:cxn ang="0">
                  <a:pos x="connsiteX3" y="connsiteY3"/>
                </a:cxn>
              </a:cxnLst>
              <a:rect l="l" t="t" r="r" b="b"/>
              <a:pathLst>
                <a:path w="1202076" h="156871">
                  <a:moveTo>
                    <a:pt x="0" y="0"/>
                  </a:moveTo>
                  <a:cubicBezTo>
                    <a:pt x="154968" y="69350"/>
                    <a:pt x="309937" y="138701"/>
                    <a:pt x="472611" y="154112"/>
                  </a:cubicBezTo>
                  <a:cubicBezTo>
                    <a:pt x="635285" y="169523"/>
                    <a:pt x="854468" y="116440"/>
                    <a:pt x="976045" y="92467"/>
                  </a:cubicBezTo>
                  <a:cubicBezTo>
                    <a:pt x="1097622" y="68494"/>
                    <a:pt x="1149849" y="39384"/>
                    <a:pt x="1202076" y="10274"/>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78" name="TextBox 77">
            <a:extLst>
              <a:ext uri="{FF2B5EF4-FFF2-40B4-BE49-F238E27FC236}">
                <a16:creationId xmlns:a16="http://schemas.microsoft.com/office/drawing/2014/main" id="{7E1AA221-EA68-3A15-9FB7-12979C6F0663}"/>
              </a:ext>
            </a:extLst>
          </p:cNvPr>
          <p:cNvSpPr txBox="1"/>
          <p:nvPr/>
        </p:nvSpPr>
        <p:spPr>
          <a:xfrm>
            <a:off x="1324358" y="342198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sp>
        <p:nvSpPr>
          <p:cNvPr id="79" name="TextBox 78">
            <a:extLst>
              <a:ext uri="{FF2B5EF4-FFF2-40B4-BE49-F238E27FC236}">
                <a16:creationId xmlns:a16="http://schemas.microsoft.com/office/drawing/2014/main" id="{203A0EA3-F497-C271-35F4-02E8108173F4}"/>
              </a:ext>
            </a:extLst>
          </p:cNvPr>
          <p:cNvSpPr txBox="1"/>
          <p:nvPr/>
        </p:nvSpPr>
        <p:spPr>
          <a:xfrm>
            <a:off x="3398186" y="3327663"/>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80" name="TextBox 79">
            <a:extLst>
              <a:ext uri="{FF2B5EF4-FFF2-40B4-BE49-F238E27FC236}">
                <a16:creationId xmlns:a16="http://schemas.microsoft.com/office/drawing/2014/main" id="{CB1A3136-C012-10CF-E38E-806687E42E3C}"/>
              </a:ext>
            </a:extLst>
          </p:cNvPr>
          <p:cNvSpPr txBox="1"/>
          <p:nvPr/>
        </p:nvSpPr>
        <p:spPr>
          <a:xfrm>
            <a:off x="5782483" y="3967108"/>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Warehouse</a:t>
            </a:r>
            <a:endParaRPr lang="en-US" sz="1400" i="0" dirty="0">
              <a:solidFill>
                <a:srgbClr val="161616"/>
              </a:solidFill>
              <a:effectLst/>
              <a:latin typeface="+mj-lt"/>
            </a:endParaRPr>
          </a:p>
        </p:txBody>
      </p:sp>
      <p:sp>
        <p:nvSpPr>
          <p:cNvPr id="82" name="Arrow: Right 81">
            <a:extLst>
              <a:ext uri="{FF2B5EF4-FFF2-40B4-BE49-F238E27FC236}">
                <a16:creationId xmlns:a16="http://schemas.microsoft.com/office/drawing/2014/main" id="{1193801A-64F3-748C-3F43-7F467727F8E4}"/>
              </a:ext>
            </a:extLst>
          </p:cNvPr>
          <p:cNvSpPr/>
          <p:nvPr/>
        </p:nvSpPr>
        <p:spPr>
          <a:xfrm>
            <a:off x="7570722" y="3731046"/>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8" name="TextBox 87">
            <a:extLst>
              <a:ext uri="{FF2B5EF4-FFF2-40B4-BE49-F238E27FC236}">
                <a16:creationId xmlns:a16="http://schemas.microsoft.com/office/drawing/2014/main" id="{F97AE899-1A34-632E-9AD8-B8ED5EC814DF}"/>
              </a:ext>
            </a:extLst>
          </p:cNvPr>
          <p:cNvSpPr txBox="1"/>
          <p:nvPr/>
        </p:nvSpPr>
        <p:spPr>
          <a:xfrm>
            <a:off x="1316201" y="4632634"/>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Azure SQL Database</a:t>
            </a:r>
            <a:endParaRPr lang="en-US" sz="1400" i="0" dirty="0">
              <a:solidFill>
                <a:srgbClr val="161616"/>
              </a:solidFill>
              <a:effectLst/>
              <a:latin typeface="+mj-lt"/>
            </a:endParaRPr>
          </a:p>
        </p:txBody>
      </p:sp>
      <p:pic>
        <p:nvPicPr>
          <p:cNvPr id="94" name="Picture 93">
            <a:extLst>
              <a:ext uri="{FF2B5EF4-FFF2-40B4-BE49-F238E27FC236}">
                <a16:creationId xmlns:a16="http://schemas.microsoft.com/office/drawing/2014/main" id="{1712390D-1843-2202-D05B-62133FAC1DC7}"/>
              </a:ext>
            </a:extLst>
          </p:cNvPr>
          <p:cNvPicPr>
            <a:picLocks noChangeAspect="1"/>
          </p:cNvPicPr>
          <p:nvPr/>
        </p:nvPicPr>
        <p:blipFill>
          <a:blip r:embed="rId3"/>
          <a:stretch>
            <a:fillRect/>
          </a:stretch>
        </p:blipFill>
        <p:spPr>
          <a:xfrm>
            <a:off x="1269107" y="3159278"/>
            <a:ext cx="1225402" cy="946831"/>
          </a:xfrm>
          <a:prstGeom prst="rect">
            <a:avLst/>
          </a:prstGeom>
        </p:spPr>
      </p:pic>
      <p:pic>
        <p:nvPicPr>
          <p:cNvPr id="95" name="Picture 94">
            <a:extLst>
              <a:ext uri="{FF2B5EF4-FFF2-40B4-BE49-F238E27FC236}">
                <a16:creationId xmlns:a16="http://schemas.microsoft.com/office/drawing/2014/main" id="{5E0FFDD2-18DD-BCD0-DBC1-C44298FEEBC5}"/>
              </a:ext>
            </a:extLst>
          </p:cNvPr>
          <p:cNvPicPr>
            <a:picLocks noChangeAspect="1"/>
          </p:cNvPicPr>
          <p:nvPr/>
        </p:nvPicPr>
        <p:blipFill>
          <a:blip r:embed="rId3"/>
          <a:stretch>
            <a:fillRect/>
          </a:stretch>
        </p:blipFill>
        <p:spPr>
          <a:xfrm>
            <a:off x="1260951" y="4362907"/>
            <a:ext cx="1225402" cy="946831"/>
          </a:xfrm>
          <a:prstGeom prst="rect">
            <a:avLst/>
          </a:prstGeom>
        </p:spPr>
      </p:pic>
      <p:sp>
        <p:nvSpPr>
          <p:cNvPr id="96" name="Arrow: Right 95">
            <a:extLst>
              <a:ext uri="{FF2B5EF4-FFF2-40B4-BE49-F238E27FC236}">
                <a16:creationId xmlns:a16="http://schemas.microsoft.com/office/drawing/2014/main" id="{4CE2A934-C1C5-ED96-5A6A-2A2ACD315C18}"/>
              </a:ext>
            </a:extLst>
          </p:cNvPr>
          <p:cNvSpPr/>
          <p:nvPr/>
        </p:nvSpPr>
        <p:spPr>
          <a:xfrm>
            <a:off x="2987376" y="4495019"/>
            <a:ext cx="2188392" cy="670389"/>
          </a:xfrm>
          <a:prstGeom prst="rightArrow">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7" name="TextBox 96">
            <a:extLst>
              <a:ext uri="{FF2B5EF4-FFF2-40B4-BE49-F238E27FC236}">
                <a16:creationId xmlns:a16="http://schemas.microsoft.com/office/drawing/2014/main" id="{C685A7CA-5A04-E389-B74B-2150B2578263}"/>
              </a:ext>
            </a:extLst>
          </p:cNvPr>
          <p:cNvSpPr txBox="1"/>
          <p:nvPr/>
        </p:nvSpPr>
        <p:spPr>
          <a:xfrm>
            <a:off x="3398186" y="4663404"/>
            <a:ext cx="1114901" cy="333617"/>
          </a:xfrm>
          <a:prstGeom prst="rect">
            <a:avLst/>
          </a:prstGeom>
          <a:noFill/>
        </p:spPr>
        <p:txBody>
          <a:bodyPr wrap="square" rtlCol="0">
            <a:spAutoFit/>
          </a:bodyPr>
          <a:lstStyle/>
          <a:p>
            <a:pPr algn="ctr">
              <a:lnSpc>
                <a:spcPct val="120000"/>
              </a:lnSpc>
            </a:pPr>
            <a:r>
              <a:rPr lang="en-US" sz="1400" b="1" dirty="0">
                <a:solidFill>
                  <a:srgbClr val="161616"/>
                </a:solidFill>
                <a:latin typeface="+mj-lt"/>
              </a:rPr>
              <a:t>ETL</a:t>
            </a:r>
            <a:endParaRPr lang="en-US" sz="1400" i="0" dirty="0">
              <a:solidFill>
                <a:srgbClr val="161616"/>
              </a:solidFill>
              <a:effectLst/>
              <a:latin typeface="+mj-lt"/>
            </a:endParaRPr>
          </a:p>
        </p:txBody>
      </p:sp>
      <p:sp>
        <p:nvSpPr>
          <p:cNvPr id="98" name="Rectangle: Beveled 97">
            <a:extLst>
              <a:ext uri="{FF2B5EF4-FFF2-40B4-BE49-F238E27FC236}">
                <a16:creationId xmlns:a16="http://schemas.microsoft.com/office/drawing/2014/main" id="{379AA172-73B6-4A0D-669D-647697DB11EC}"/>
              </a:ext>
            </a:extLst>
          </p:cNvPr>
          <p:cNvSpPr/>
          <p:nvPr/>
        </p:nvSpPr>
        <p:spPr>
          <a:xfrm>
            <a:off x="10243445" y="3429000"/>
            <a:ext cx="1375208" cy="1264568"/>
          </a:xfrm>
          <a:prstGeom prst="bevel">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solidFill>
                <a:schemeClr val="tx1"/>
              </a:solidFill>
            </a:endParaRPr>
          </a:p>
        </p:txBody>
      </p:sp>
      <p:sp>
        <p:nvSpPr>
          <p:cNvPr id="99" name="TextBox 98">
            <a:extLst>
              <a:ext uri="{FF2B5EF4-FFF2-40B4-BE49-F238E27FC236}">
                <a16:creationId xmlns:a16="http://schemas.microsoft.com/office/drawing/2014/main" id="{20F5AA60-1370-ED9A-F675-50FB2CA48B9D}"/>
              </a:ext>
            </a:extLst>
          </p:cNvPr>
          <p:cNvSpPr txBox="1"/>
          <p:nvPr/>
        </p:nvSpPr>
        <p:spPr>
          <a:xfrm>
            <a:off x="10373598" y="3738751"/>
            <a:ext cx="1114901"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Power BI Dashboard</a:t>
            </a:r>
            <a:endParaRPr lang="en-US" sz="1400" i="0" dirty="0">
              <a:solidFill>
                <a:srgbClr val="161616"/>
              </a:solidFill>
              <a:effectLst/>
              <a:latin typeface="+mj-lt"/>
            </a:endParaRPr>
          </a:p>
        </p:txBody>
      </p:sp>
      <p:sp>
        <p:nvSpPr>
          <p:cNvPr id="100" name="TextBox 99">
            <a:extLst>
              <a:ext uri="{FF2B5EF4-FFF2-40B4-BE49-F238E27FC236}">
                <a16:creationId xmlns:a16="http://schemas.microsoft.com/office/drawing/2014/main" id="{735D6BDA-89A2-EF01-AB47-B0C241FEB014}"/>
              </a:ext>
            </a:extLst>
          </p:cNvPr>
          <p:cNvSpPr txBox="1"/>
          <p:nvPr/>
        </p:nvSpPr>
        <p:spPr>
          <a:xfrm>
            <a:off x="1200407" y="5757112"/>
            <a:ext cx="1346487" cy="592150"/>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Database Administrator</a:t>
            </a:r>
            <a:endParaRPr lang="en-US" sz="1400" i="0" dirty="0">
              <a:solidFill>
                <a:srgbClr val="161616"/>
              </a:solidFill>
              <a:effectLst/>
              <a:latin typeface="+mj-lt"/>
            </a:endParaRPr>
          </a:p>
        </p:txBody>
      </p:sp>
      <p:sp>
        <p:nvSpPr>
          <p:cNvPr id="101" name="TextBox 100">
            <a:extLst>
              <a:ext uri="{FF2B5EF4-FFF2-40B4-BE49-F238E27FC236}">
                <a16:creationId xmlns:a16="http://schemas.microsoft.com/office/drawing/2014/main" id="{75804A38-0531-AAAE-1D23-BC1C098F30FF}"/>
              </a:ext>
            </a:extLst>
          </p:cNvPr>
          <p:cNvSpPr txBox="1"/>
          <p:nvPr/>
        </p:nvSpPr>
        <p:spPr>
          <a:xfrm>
            <a:off x="4313885" y="6068845"/>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Engineer</a:t>
            </a:r>
            <a:endParaRPr lang="en-US" sz="1400" i="0" dirty="0">
              <a:solidFill>
                <a:srgbClr val="161616"/>
              </a:solidFill>
              <a:effectLst/>
              <a:latin typeface="+mj-lt"/>
            </a:endParaRPr>
          </a:p>
        </p:txBody>
      </p:sp>
      <p:sp>
        <p:nvSpPr>
          <p:cNvPr id="102" name="TextBox 101">
            <a:extLst>
              <a:ext uri="{FF2B5EF4-FFF2-40B4-BE49-F238E27FC236}">
                <a16:creationId xmlns:a16="http://schemas.microsoft.com/office/drawing/2014/main" id="{02DFE592-7FEF-9BBF-AE84-C3FD4DC553E7}"/>
              </a:ext>
            </a:extLst>
          </p:cNvPr>
          <p:cNvSpPr txBox="1"/>
          <p:nvPr/>
        </p:nvSpPr>
        <p:spPr>
          <a:xfrm>
            <a:off x="8913051" y="6053187"/>
            <a:ext cx="1346487"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Analyst</a:t>
            </a:r>
            <a:endParaRPr lang="en-US" sz="1400" i="0" dirty="0">
              <a:solidFill>
                <a:srgbClr val="161616"/>
              </a:solidFill>
              <a:effectLst/>
              <a:latin typeface="+mj-lt"/>
            </a:endParaRPr>
          </a:p>
        </p:txBody>
      </p:sp>
      <p:sp>
        <p:nvSpPr>
          <p:cNvPr id="103" name="Left Brace 102">
            <a:extLst>
              <a:ext uri="{FF2B5EF4-FFF2-40B4-BE49-F238E27FC236}">
                <a16:creationId xmlns:a16="http://schemas.microsoft.com/office/drawing/2014/main" id="{159467D8-BF23-7A4D-9630-C40A5B9751C6}"/>
              </a:ext>
            </a:extLst>
          </p:cNvPr>
          <p:cNvSpPr/>
          <p:nvPr/>
        </p:nvSpPr>
        <p:spPr>
          <a:xfrm rot="16200000">
            <a:off x="1671534" y="5025520"/>
            <a:ext cx="324112" cy="1262093"/>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4" name="Left Brace 103">
            <a:extLst>
              <a:ext uri="{FF2B5EF4-FFF2-40B4-BE49-F238E27FC236}">
                <a16:creationId xmlns:a16="http://schemas.microsoft.com/office/drawing/2014/main" id="{F0C0E366-159A-F8F5-3DF8-B18EEF3965F9}"/>
              </a:ext>
            </a:extLst>
          </p:cNvPr>
          <p:cNvSpPr/>
          <p:nvPr/>
        </p:nvSpPr>
        <p:spPr>
          <a:xfrm rot="16200000">
            <a:off x="4743331" y="3706741"/>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5" name="Left Brace 104">
            <a:extLst>
              <a:ext uri="{FF2B5EF4-FFF2-40B4-BE49-F238E27FC236}">
                <a16:creationId xmlns:a16="http://schemas.microsoft.com/office/drawing/2014/main" id="{8AF00FFB-759D-E924-A352-CC8A208D7097}"/>
              </a:ext>
            </a:extLst>
          </p:cNvPr>
          <p:cNvSpPr/>
          <p:nvPr/>
        </p:nvSpPr>
        <p:spPr>
          <a:xfrm rot="16200000">
            <a:off x="9360231" y="3786865"/>
            <a:ext cx="452128" cy="3964037"/>
          </a:xfrm>
          <a:prstGeom prst="leftBrac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6" name="TextBox 105">
            <a:extLst>
              <a:ext uri="{FF2B5EF4-FFF2-40B4-BE49-F238E27FC236}">
                <a16:creationId xmlns:a16="http://schemas.microsoft.com/office/drawing/2014/main" id="{E44F5761-4476-525F-D942-0C3275B61C76}"/>
              </a:ext>
            </a:extLst>
          </p:cNvPr>
          <p:cNvSpPr txBox="1"/>
          <p:nvPr/>
        </p:nvSpPr>
        <p:spPr>
          <a:xfrm>
            <a:off x="7440337" y="3876218"/>
            <a:ext cx="2188392" cy="333617"/>
          </a:xfrm>
          <a:prstGeom prst="rect">
            <a:avLst/>
          </a:prstGeom>
          <a:noFill/>
        </p:spPr>
        <p:txBody>
          <a:bodyPr wrap="square" rtlCol="0">
            <a:spAutoFit/>
          </a:bodyPr>
          <a:lstStyle/>
          <a:p>
            <a:pPr algn="ctr">
              <a:lnSpc>
                <a:spcPct val="120000"/>
              </a:lnSpc>
            </a:pPr>
            <a:r>
              <a:rPr lang="en-US" sz="1400" b="1" i="0" dirty="0">
                <a:solidFill>
                  <a:srgbClr val="161616"/>
                </a:solidFill>
                <a:effectLst/>
                <a:latin typeface="+mj-lt"/>
              </a:rPr>
              <a:t>Data Connection</a:t>
            </a:r>
            <a:endParaRPr lang="en-US" sz="1400" i="0" dirty="0">
              <a:solidFill>
                <a:srgbClr val="161616"/>
              </a:solidFill>
              <a:effectLst/>
              <a:latin typeface="+mj-lt"/>
            </a:endParaRPr>
          </a:p>
        </p:txBody>
      </p:sp>
      <p:sp>
        <p:nvSpPr>
          <p:cNvPr id="107" name="TextBox 106">
            <a:extLst>
              <a:ext uri="{FF2B5EF4-FFF2-40B4-BE49-F238E27FC236}">
                <a16:creationId xmlns:a16="http://schemas.microsoft.com/office/drawing/2014/main" id="{DA2454F6-60C0-E9BF-4365-233298AD57D9}"/>
              </a:ext>
            </a:extLst>
          </p:cNvPr>
          <p:cNvSpPr txBox="1"/>
          <p:nvPr/>
        </p:nvSpPr>
        <p:spPr>
          <a:xfrm>
            <a:off x="9628729" y="1401236"/>
            <a:ext cx="2189731" cy="1630575"/>
          </a:xfrm>
          <a:prstGeom prst="rect">
            <a:avLst/>
          </a:prstGeom>
          <a:noFill/>
        </p:spPr>
        <p:txBody>
          <a:bodyPr wrap="square" rtlCol="0">
            <a:spAutoFit/>
          </a:bodyPr>
          <a:lstStyle/>
          <a:p>
            <a:pPr algn="ctr">
              <a:lnSpc>
                <a:spcPct val="120000"/>
              </a:lnSpc>
            </a:pPr>
            <a:r>
              <a:rPr lang="en-US" sz="1050" i="0" dirty="0">
                <a:solidFill>
                  <a:srgbClr val="161616"/>
                </a:solidFill>
                <a:effectLst/>
                <a:latin typeface="+mj-lt"/>
              </a:rPr>
              <a:t>This is just </a:t>
            </a:r>
            <a:r>
              <a:rPr lang="en-US" sz="1050" dirty="0">
                <a:solidFill>
                  <a:srgbClr val="161616"/>
                </a:solidFill>
                <a:latin typeface="+mj-lt"/>
              </a:rPr>
              <a:t>one example of a possible flow. Maybe the Azure SQL database is simple and can be queried directly without the need for a data warehouse. Or maybe we’re dealing with OLTP databases and after the data warehouse stage we need the engineer to design an OLAP.</a:t>
            </a:r>
            <a:endParaRPr lang="en-US" sz="1050" i="0" dirty="0">
              <a:solidFill>
                <a:srgbClr val="161616"/>
              </a:solidFill>
              <a:effectLst/>
              <a:latin typeface="+mj-lt"/>
            </a:endParaRPr>
          </a:p>
        </p:txBody>
      </p:sp>
    </p:spTree>
    <p:extLst>
      <p:ext uri="{BB962C8B-B14F-4D97-AF65-F5344CB8AC3E}">
        <p14:creationId xmlns:p14="http://schemas.microsoft.com/office/powerpoint/2010/main" val="2980864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61B684E-FDA7-4625-9CC3-79C17CC59ED7}"/>
                </a:ext>
              </a:extLst>
            </p:cNvPr>
            <p:cNvSpPr txBox="1"/>
            <p:nvPr/>
          </p:nvSpPr>
          <p:spPr>
            <a:xfrm>
              <a:off x="4372493" y="180818"/>
              <a:ext cx="498902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Microsoft Azure Data Fundamentals: Explore core data concepts</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a:t>
              </a:r>
              <a:r>
                <a:rPr lang="en-GB" dirty="0">
                  <a:solidFill>
                    <a:prstClr val="black"/>
                  </a:solidFill>
                  <a:latin typeface="Calibri" panose="020F0502020204030204"/>
                </a:rPr>
                <a:t>27</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/02/23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0072C6"/>
              </a:solidFill>
            </a:ln>
          </p:spPr>
          <p:style>
            <a:lnRef idx="1">
              <a:schemeClr val="accent1"/>
            </a:lnRef>
            <a:fillRef idx="0">
              <a:schemeClr val="accent1"/>
            </a:fillRef>
            <a:effectRef idx="0">
              <a:schemeClr val="accent1"/>
            </a:effectRef>
            <a:fontRef idx="minor">
              <a:schemeClr val="tx1"/>
            </a:fontRef>
          </p:style>
        </p:cxnSp>
      </p:grpSp>
      <p:pic>
        <p:nvPicPr>
          <p:cNvPr id="20" name="Picture 2">
            <a:extLst>
              <a:ext uri="{FF2B5EF4-FFF2-40B4-BE49-F238E27FC236}">
                <a16:creationId xmlns:a16="http://schemas.microsoft.com/office/drawing/2014/main" id="{775211BE-DA3A-41DA-8578-4E52F07B6A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0" y="111976"/>
            <a:ext cx="725548" cy="725548"/>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0404CBF-C3F9-43E0-81FA-E9D4D01BC004}"/>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prstClr val="black"/>
                </a:solidFill>
                <a:latin typeface="Calibri" panose="020F0502020204030204"/>
              </a:rPr>
              <a:t>DP</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-900 Microsoft Azure Fundamentals</a:t>
            </a:r>
          </a:p>
        </p:txBody>
      </p:sp>
      <p:sp>
        <p:nvSpPr>
          <p:cNvPr id="13" name="TextBox 12">
            <a:extLst>
              <a:ext uri="{FF2B5EF4-FFF2-40B4-BE49-F238E27FC236}">
                <a16:creationId xmlns:a16="http://schemas.microsoft.com/office/drawing/2014/main" id="{B740727E-091B-4846-AD35-09F01069570A}"/>
              </a:ext>
            </a:extLst>
          </p:cNvPr>
          <p:cNvSpPr txBox="1"/>
          <p:nvPr/>
        </p:nvSpPr>
        <p:spPr>
          <a:xfrm>
            <a:off x="208598" y="1100888"/>
            <a:ext cx="11844858" cy="5873596"/>
          </a:xfrm>
          <a:prstGeom prst="rect">
            <a:avLst/>
          </a:prstGeom>
          <a:noFill/>
        </p:spPr>
        <p:txBody>
          <a:bodyPr wrap="square" rtlCol="0">
            <a:spAutoFit/>
          </a:bodyPr>
          <a:lstStyle/>
          <a:p>
            <a:pPr>
              <a:lnSpc>
                <a:spcPct val="120000"/>
              </a:lnSpc>
            </a:pPr>
            <a:r>
              <a:rPr lang="en-US" sz="1600" b="1" i="0" dirty="0">
                <a:solidFill>
                  <a:srgbClr val="161616"/>
                </a:solidFill>
                <a:effectLst/>
                <a:latin typeface="+mj-lt"/>
              </a:rPr>
              <a:t>Azure Database for open-source relational databases</a:t>
            </a:r>
            <a:endParaRPr lang="en-US" sz="1400" b="1" i="0" dirty="0">
              <a:solidFill>
                <a:srgbClr val="161616"/>
              </a:solidFill>
              <a:effectLst/>
              <a:latin typeface="+mj-lt"/>
            </a:endParaRPr>
          </a:p>
          <a:p>
            <a:pPr marL="285750" indent="-285750">
              <a:lnSpc>
                <a:spcPct val="120000"/>
              </a:lnSpc>
              <a:buFontTx/>
              <a:buChar char="-"/>
            </a:pPr>
            <a:r>
              <a:rPr lang="en-US" sz="1400" b="1" i="0" dirty="0">
                <a:solidFill>
                  <a:srgbClr val="161616"/>
                </a:solidFill>
                <a:effectLst/>
                <a:latin typeface="+mj-lt"/>
              </a:rPr>
              <a:t>Azure Database for MySQL </a:t>
            </a:r>
            <a:r>
              <a:rPr lang="en-US" sz="1400" i="0" dirty="0">
                <a:solidFill>
                  <a:srgbClr val="161616"/>
                </a:solidFill>
                <a:effectLst/>
                <a:latin typeface="+mj-lt"/>
              </a:rPr>
              <a:t>- a simple-to-use open-source database management system that is commonly used in Linux, Apache, MySQL, and PHP (LAMP) stack apps.</a:t>
            </a:r>
          </a:p>
          <a:p>
            <a:pPr marL="285750" indent="-285750">
              <a:lnSpc>
                <a:spcPct val="120000"/>
              </a:lnSpc>
              <a:buFontTx/>
              <a:buChar char="-"/>
            </a:pPr>
            <a:r>
              <a:rPr lang="en-US" sz="1400" b="1" i="0" dirty="0">
                <a:solidFill>
                  <a:srgbClr val="161616"/>
                </a:solidFill>
                <a:effectLst/>
                <a:latin typeface="+mj-lt"/>
              </a:rPr>
              <a:t>Azure Database for MariaDB </a:t>
            </a:r>
            <a:r>
              <a:rPr lang="en-US" sz="1400" i="0" dirty="0">
                <a:solidFill>
                  <a:srgbClr val="161616"/>
                </a:solidFill>
                <a:effectLst/>
                <a:latin typeface="+mj-lt"/>
              </a:rPr>
              <a:t>-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285750" indent="-285750">
              <a:lnSpc>
                <a:spcPct val="120000"/>
              </a:lnSpc>
              <a:buFontTx/>
              <a:buChar char="-"/>
            </a:pPr>
            <a:r>
              <a:rPr lang="en-US" sz="1400" b="1" i="0" dirty="0">
                <a:solidFill>
                  <a:srgbClr val="161616"/>
                </a:solidFill>
                <a:effectLst/>
                <a:latin typeface="+mj-lt"/>
              </a:rPr>
              <a:t>Azure Database for PostgreSQL </a:t>
            </a:r>
            <a:r>
              <a:rPr lang="en-US" sz="1400" i="0" dirty="0">
                <a:solidFill>
                  <a:srgbClr val="161616"/>
                </a:solidFill>
                <a:effectLst/>
                <a:latin typeface="+mj-lt"/>
              </a:rPr>
              <a:t>- a hybrid relational-object database. You can store data in relational tables, but a PostgreSQL database also enables you to store custom data types, with their own </a:t>
            </a:r>
            <a:r>
              <a:rPr lang="en-US" sz="1400" b="1" i="0" dirty="0">
                <a:solidFill>
                  <a:srgbClr val="161616"/>
                </a:solidFill>
                <a:effectLst/>
                <a:latin typeface="+mj-lt"/>
              </a:rPr>
              <a:t>non-relational properties</a:t>
            </a:r>
            <a:r>
              <a:rPr lang="en-US" sz="1400" i="0" dirty="0">
                <a:solidFill>
                  <a:srgbClr val="161616"/>
                </a:solidFill>
                <a:effectLst/>
                <a:latin typeface="+mj-lt"/>
              </a:rPr>
              <a:t>.</a:t>
            </a:r>
            <a:endParaRPr lang="en-US" sz="1400" dirty="0">
              <a:solidFill>
                <a:srgbClr val="161616"/>
              </a:solidFill>
              <a:latin typeface="+mj-lt"/>
            </a:endParaRPr>
          </a:p>
          <a:p>
            <a:pPr>
              <a:lnSpc>
                <a:spcPct val="120000"/>
              </a:lnSpc>
            </a:pPr>
            <a:endParaRPr lang="en-US" sz="1400" i="0" dirty="0">
              <a:solidFill>
                <a:srgbClr val="161616"/>
              </a:solidFill>
              <a:effectLst/>
              <a:latin typeface="+mj-lt"/>
            </a:endParaRPr>
          </a:p>
          <a:p>
            <a:pPr>
              <a:lnSpc>
                <a:spcPct val="120000"/>
              </a:lnSpc>
            </a:pPr>
            <a:r>
              <a:rPr lang="en-US" sz="1600" b="1" dirty="0">
                <a:solidFill>
                  <a:srgbClr val="161616"/>
                </a:solidFill>
                <a:latin typeface="+mj-lt"/>
              </a:rPr>
              <a:t>Azure Cosmos DB</a:t>
            </a:r>
            <a:endParaRPr lang="en-US" sz="1600" b="1" i="0" dirty="0">
              <a:solidFill>
                <a:srgbClr val="161616"/>
              </a:solidFill>
              <a:effectLst/>
              <a:latin typeface="+mj-lt"/>
            </a:endParaRPr>
          </a:p>
          <a:p>
            <a:pPr marL="285750" indent="-285750">
              <a:lnSpc>
                <a:spcPct val="120000"/>
              </a:lnSpc>
              <a:buFontTx/>
              <a:buChar char="-"/>
            </a:pPr>
            <a:r>
              <a:rPr lang="en-US" sz="1400" dirty="0">
                <a:solidFill>
                  <a:srgbClr val="161616"/>
                </a:solidFill>
                <a:latin typeface="+mj-lt"/>
              </a:rPr>
              <a:t>Azure Cosmos DB is a global-scale non-relational (NoSQL) database system that supports multiple application programming interfaces (APIs), enabling you to store and manage data as </a:t>
            </a:r>
            <a:r>
              <a:rPr lang="en-US" sz="1400" b="1" dirty="0">
                <a:solidFill>
                  <a:srgbClr val="161616"/>
                </a:solidFill>
                <a:latin typeface="+mj-lt"/>
              </a:rPr>
              <a:t>JSON documents</a:t>
            </a:r>
            <a:r>
              <a:rPr lang="en-US" sz="1400" dirty="0">
                <a:solidFill>
                  <a:srgbClr val="161616"/>
                </a:solidFill>
                <a:latin typeface="+mj-lt"/>
              </a:rPr>
              <a:t>, key-value pairs, column-families, and graphs.</a:t>
            </a:r>
          </a:p>
          <a:p>
            <a:pPr marL="285750" indent="-285750">
              <a:lnSpc>
                <a:spcPct val="120000"/>
              </a:lnSpc>
              <a:buFontTx/>
              <a:buChar char="-"/>
            </a:pPr>
            <a:endParaRPr lang="en-US" sz="1400" i="0" dirty="0">
              <a:solidFill>
                <a:srgbClr val="161616"/>
              </a:solidFill>
              <a:effectLst/>
              <a:latin typeface="+mj-lt"/>
            </a:endParaRPr>
          </a:p>
          <a:p>
            <a:pPr>
              <a:lnSpc>
                <a:spcPct val="120000"/>
              </a:lnSpc>
            </a:pPr>
            <a:r>
              <a:rPr lang="en-US" sz="1600" b="1" i="0" dirty="0">
                <a:solidFill>
                  <a:srgbClr val="161616"/>
                </a:solidFill>
                <a:effectLst/>
                <a:latin typeface="+mj-lt"/>
              </a:rPr>
              <a:t>Azure Storage</a:t>
            </a:r>
          </a:p>
          <a:p>
            <a:pPr marL="285750" indent="-285750">
              <a:lnSpc>
                <a:spcPct val="120000"/>
              </a:lnSpc>
              <a:buFontTx/>
              <a:buChar char="-"/>
            </a:pPr>
            <a:r>
              <a:rPr lang="en-US" sz="1400" dirty="0">
                <a:solidFill>
                  <a:srgbClr val="161616"/>
                </a:solidFill>
                <a:latin typeface="+mj-lt"/>
              </a:rPr>
              <a:t>Data engineers use Azure Storage to host data lakes - blob storage with a hierarchical namespace that enables files to be organized in folders in a distributed file system.</a:t>
            </a:r>
          </a:p>
          <a:p>
            <a:pPr marL="285750" indent="-285750">
              <a:lnSpc>
                <a:spcPct val="120000"/>
              </a:lnSpc>
              <a:buFontTx/>
              <a:buChar char="-"/>
            </a:pPr>
            <a:endParaRPr lang="en-US" sz="1400" dirty="0">
              <a:solidFill>
                <a:srgbClr val="161616"/>
              </a:solidFill>
              <a:latin typeface="+mj-lt"/>
            </a:endParaRPr>
          </a:p>
          <a:p>
            <a:pPr>
              <a:lnSpc>
                <a:spcPct val="120000"/>
              </a:lnSpc>
            </a:pPr>
            <a:r>
              <a:rPr lang="en-US" sz="1600" b="1" dirty="0">
                <a:solidFill>
                  <a:srgbClr val="161616"/>
                </a:solidFill>
                <a:latin typeface="+mj-lt"/>
              </a:rPr>
              <a:t>Azure Data Factory</a:t>
            </a:r>
          </a:p>
          <a:p>
            <a:pPr marL="285750" indent="-285750">
              <a:lnSpc>
                <a:spcPct val="120000"/>
              </a:lnSpc>
              <a:buFontTx/>
              <a:buChar char="-"/>
            </a:pPr>
            <a:r>
              <a:rPr lang="en-US" sz="1400" dirty="0">
                <a:solidFill>
                  <a:srgbClr val="161616"/>
                </a:solidFill>
                <a:latin typeface="+mj-lt"/>
              </a:rPr>
              <a:t>Azure Data Factory is an Azure service that enables you to define and schedule data pipelines to transfer and transform data.</a:t>
            </a:r>
          </a:p>
          <a:p>
            <a:pPr marL="285750" indent="-285750">
              <a:lnSpc>
                <a:spcPct val="120000"/>
              </a:lnSpc>
              <a:buFontTx/>
              <a:buChar char="-"/>
            </a:pPr>
            <a:r>
              <a:rPr lang="en-US" sz="1400" dirty="0">
                <a:solidFill>
                  <a:srgbClr val="161616"/>
                </a:solidFill>
                <a:latin typeface="+mj-lt"/>
              </a:rPr>
              <a:t>Azure Data Factory is used by data engineers to build extract, transform, and load (ETL) solutions that populate analytical data stores with data from transactional systems across the organization.</a:t>
            </a:r>
          </a:p>
          <a:p>
            <a:pPr marL="285750" indent="-285750">
              <a:lnSpc>
                <a:spcPct val="120000"/>
              </a:lnSpc>
              <a:buFontTx/>
              <a:buChar char="-"/>
            </a:pPr>
            <a:endParaRPr lang="en-US" sz="1400" i="0" dirty="0">
              <a:solidFill>
                <a:srgbClr val="161616"/>
              </a:solidFill>
              <a:effectLst/>
              <a:latin typeface="+mj-lt"/>
            </a:endParaRPr>
          </a:p>
        </p:txBody>
      </p:sp>
    </p:spTree>
    <p:extLst>
      <p:ext uri="{BB962C8B-B14F-4D97-AF65-F5344CB8AC3E}">
        <p14:creationId xmlns:p14="http://schemas.microsoft.com/office/powerpoint/2010/main" val="3034820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10876</TotalTime>
  <Words>2720</Words>
  <Application>Microsoft Office PowerPoint</Application>
  <PresentationFormat>Widescreen</PresentationFormat>
  <Paragraphs>229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422</cp:revision>
  <dcterms:created xsi:type="dcterms:W3CDTF">2021-12-05T12:21:15Z</dcterms:created>
  <dcterms:modified xsi:type="dcterms:W3CDTF">2023-02-28T20:00:00Z</dcterms:modified>
</cp:coreProperties>
</file>