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59" r:id="rId6"/>
    <p:sldId id="269" r:id="rId7"/>
    <p:sldId id="270" r:id="rId8"/>
    <p:sldId id="271"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varScale="1">
        <p:scale>
          <a:sx n="83" d="100"/>
          <a:sy n="83" d="100"/>
        </p:scale>
        <p:origin x="12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xactdata.net/data-blog/databases-vs-database-management-system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stackoverflow.com/questions/292026/is-there-a-good-reason-to-use-upper-case-for-sql-keywords" TargetMode="External"/><Relationship Id="rId5" Type="http://schemas.openxmlformats.org/officeDocument/2006/relationships/hyperlink" Target="https://www.db-fiddle.com/f/ogAiTgZPjwvDxwVHiVK3Ek/530"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History and Story of Data</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SQL Deep Dive</a:t>
            </a:r>
          </a:p>
        </p:txBody>
      </p:sp>
    </p:spTree>
    <p:extLst>
      <p:ext uri="{BB962C8B-B14F-4D97-AF65-F5344CB8AC3E}">
        <p14:creationId xmlns:p14="http://schemas.microsoft.com/office/powerpoint/2010/main" val="345661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Advanced SQL</a:t>
            </a:r>
          </a:p>
        </p:txBody>
      </p:sp>
    </p:spTree>
    <p:extLst>
      <p:ext uri="{BB962C8B-B14F-4D97-AF65-F5344CB8AC3E}">
        <p14:creationId xmlns:p14="http://schemas.microsoft.com/office/powerpoint/2010/main" val="298514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Management</a:t>
            </a:r>
          </a:p>
        </p:txBody>
      </p:sp>
    </p:spTree>
    <p:extLst>
      <p:ext uri="{BB962C8B-B14F-4D97-AF65-F5344CB8AC3E}">
        <p14:creationId xmlns:p14="http://schemas.microsoft.com/office/powerpoint/2010/main" val="195489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8</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Solving the Mystery</a:t>
            </a:r>
          </a:p>
        </p:txBody>
      </p:sp>
    </p:spTree>
    <p:extLst>
      <p:ext uri="{BB962C8B-B14F-4D97-AF65-F5344CB8AC3E}">
        <p14:creationId xmlns:p14="http://schemas.microsoft.com/office/powerpoint/2010/main" val="127934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9</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Design</a:t>
            </a:r>
          </a:p>
        </p:txBody>
      </p:sp>
    </p:spTree>
    <p:extLst>
      <p:ext uri="{BB962C8B-B14F-4D97-AF65-F5344CB8AC3E}">
        <p14:creationId xmlns:p14="http://schemas.microsoft.com/office/powerpoint/2010/main" val="148782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Landscape, Performance and Security</a:t>
            </a:r>
          </a:p>
        </p:txBody>
      </p:sp>
    </p:spTree>
    <p:extLst>
      <p:ext uri="{BB962C8B-B14F-4D97-AF65-F5344CB8AC3E}">
        <p14:creationId xmlns:p14="http://schemas.microsoft.com/office/powerpoint/2010/main" val="428193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2.6, 2.7, 2.8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4"/>
            <a:ext cx="11783981" cy="560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database is a logically modeled cluster of information [data] that is typically stored on a computer or other type of hardware that is easily accessible in various ways.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database management system is a computer program or other piece of software that allows one to access, interact with, and manipulate a database.</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b="1" dirty="0">
                <a:solidFill>
                  <a:prstClr val="black"/>
                </a:solidFill>
                <a:latin typeface="Calibri" panose="020F0502020204030204"/>
              </a:rPr>
              <a:t>Terms</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b="1"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sng" strike="noStrike" kern="1200" cap="none" spc="0" normalizeH="0" baseline="0" noProof="0" dirty="0">
                <a:ln>
                  <a:noFill/>
                </a:ln>
                <a:solidFill>
                  <a:prstClr val="black"/>
                </a:solidFill>
                <a:effectLst/>
                <a:uLnTx/>
                <a:uFillTx/>
                <a:latin typeface="Calibri" panose="020F0502020204030204"/>
                <a:ea typeface="+mn-ea"/>
                <a:cs typeface="+mn-cs"/>
              </a:rPr>
              <a:t>DBMS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GB" sz="1600" dirty="0">
                <a:solidFill>
                  <a:prstClr val="black"/>
                </a:solidFill>
                <a:latin typeface="Calibri" panose="020F0502020204030204"/>
              </a:rPr>
              <a:t>database management system – it’s a computer program or piece of software used to manage a database, it receives instruction from a user and performs an action on a database.</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sng" strike="noStrike" kern="1200" cap="none" spc="0" normalizeH="0" baseline="0" noProof="0" dirty="0">
                <a:ln>
                  <a:noFill/>
                </a:ln>
                <a:solidFill>
                  <a:prstClr val="black"/>
                </a:solidFill>
                <a:effectLst/>
                <a:uLnTx/>
                <a:uFillTx/>
                <a:latin typeface="Calibri" panose="020F0502020204030204"/>
                <a:ea typeface="+mn-ea"/>
                <a:cs typeface="+mn-cs"/>
              </a:rPr>
              <a:t>RDBMS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relational database management system – it’s a DBMS but on a relational database, which is the most common and popular type of database. </a:t>
            </a:r>
            <a:r>
              <a:rPr lang="en-US" sz="1600" dirty="0">
                <a:solidFill>
                  <a:prstClr val="black"/>
                </a:solidFill>
                <a:latin typeface="Calibri" panose="020F0502020204030204"/>
              </a:rPr>
              <a:t>RDBMS's include the Amazon RDS, Oracle, and MySQL, PostgreSQL which all utilize Structured Query Language (SQL) to manipulate the different databases they interact with.</a:t>
            </a: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u="sng" dirty="0">
                <a:solidFill>
                  <a:prstClr val="black"/>
                </a:solidFill>
                <a:latin typeface="Calibri" panose="020F0502020204030204"/>
              </a:rPr>
              <a:t>SQL</a:t>
            </a:r>
            <a:r>
              <a:rPr lang="en-GB" sz="1600" dirty="0">
                <a:solidFill>
                  <a:prstClr val="black"/>
                </a:solidFill>
                <a:latin typeface="Calibri" panose="020F0502020204030204"/>
              </a:rPr>
              <a:t>: structured query language, it’s a way for us to interact with a database management system. The beauty is it works and can interact with a lot of databases. </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F1D5853-FAF7-4994-BA21-41A6B7C1B6F9}"/>
              </a:ext>
            </a:extLst>
          </p:cNvPr>
          <p:cNvSpPr txBox="1"/>
          <p:nvPr/>
        </p:nvSpPr>
        <p:spPr>
          <a:xfrm>
            <a:off x="269475" y="6427113"/>
            <a:ext cx="6094476" cy="461665"/>
          </a:xfrm>
          <a:prstGeom prst="rect">
            <a:avLst/>
          </a:prstGeom>
          <a:noFill/>
        </p:spPr>
        <p:txBody>
          <a:bodyPr wrap="square">
            <a:spAutoFit/>
          </a:bodyPr>
          <a:lstStyle/>
          <a:p>
            <a:r>
              <a:rPr lang="en-GB" sz="1200" i="1" dirty="0">
                <a:hlinkClick r:id="rId3"/>
              </a:rPr>
              <a:t>https://www.exactdata.net/data-blog/databases-vs-database-management-systems</a:t>
            </a:r>
            <a:endParaRPr lang="en-GB" sz="1200" i="1" dirty="0"/>
          </a:p>
          <a:p>
            <a:endParaRPr lang="en-GB" sz="1200" i="1" dirty="0"/>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2.9, 2.10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4"/>
            <a:ext cx="11783981" cy="2144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Relational Database Example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An example of a relational database is shown in the figure below. Here on our ‘Orders’ table we have columns which refer to information in other tables. Customer ID in the orders table is useless without the Customers table which provides information on the name, address etc of each ID.</a:t>
            </a:r>
          </a:p>
        </p:txBody>
      </p:sp>
      <p:pic>
        <p:nvPicPr>
          <p:cNvPr id="4" name="Picture 3">
            <a:extLst>
              <a:ext uri="{FF2B5EF4-FFF2-40B4-BE49-F238E27FC236}">
                <a16:creationId xmlns:a16="http://schemas.microsoft.com/office/drawing/2014/main" id="{A3C6A449-F394-4704-97A9-850CEFCC2F5D}"/>
              </a:ext>
            </a:extLst>
          </p:cNvPr>
          <p:cNvPicPr>
            <a:picLocks noChangeAspect="1"/>
          </p:cNvPicPr>
          <p:nvPr/>
        </p:nvPicPr>
        <p:blipFill>
          <a:blip r:embed="rId3"/>
          <a:stretch>
            <a:fillRect/>
          </a:stretch>
        </p:blipFill>
        <p:spPr>
          <a:xfrm>
            <a:off x="2194559" y="2310908"/>
            <a:ext cx="7522845" cy="4217146"/>
          </a:xfrm>
          <a:prstGeom prst="rect">
            <a:avLst/>
          </a:prstGeom>
        </p:spPr>
      </p:pic>
    </p:spTree>
    <p:extLst>
      <p:ext uri="{BB962C8B-B14F-4D97-AF65-F5344CB8AC3E}">
        <p14:creationId xmlns:p14="http://schemas.microsoft.com/office/powerpoint/2010/main" val="233017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3"/>
            <a:ext cx="11783981" cy="4827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Types of Databases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Relational (e.g.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mySQL</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we’ve just seen an example of this, they support something called asset transactions. Often </a:t>
            </a:r>
            <a:r>
              <a:rPr lang="en-GB" sz="1600" dirty="0">
                <a:solidFill>
                  <a:prstClr val="black"/>
                </a:solidFill>
                <a:latin typeface="Calibri" panose="020F0502020204030204"/>
              </a:rPr>
              <a:t>used with customers or users.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 (e.g. mongoDB) instead of lots of tables, rows and columns, instead data is stored more in a document format with each document holding lots of data inside. Highly scalable. </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lang="en-GB" sz="1600" dirty="0">
                <a:solidFill>
                  <a:prstClr val="black"/>
                </a:solidFill>
                <a:latin typeface="Calibri" panose="020F0502020204030204"/>
              </a:rPr>
              <a:t>Key Value (e.g. </a:t>
            </a:r>
            <a:r>
              <a:rPr lang="en-GB" sz="1600" dirty="0" err="1">
                <a:solidFill>
                  <a:prstClr val="black"/>
                </a:solidFill>
                <a:latin typeface="Calibri" panose="020F0502020204030204"/>
              </a:rPr>
              <a:t>dynamoDB</a:t>
            </a:r>
            <a:r>
              <a:rPr lang="en-GB" sz="1600" dirty="0">
                <a:solidFill>
                  <a:prstClr val="black"/>
                </a:solidFill>
                <a:latin typeface="Calibri" panose="020F0502020204030204"/>
              </a:rPr>
              <a:t>, </a:t>
            </a:r>
            <a:r>
              <a:rPr lang="en-GB" sz="1600" dirty="0" err="1">
                <a:solidFill>
                  <a:prstClr val="black"/>
                </a:solidFill>
                <a:latin typeface="Calibri" panose="020F0502020204030204"/>
              </a:rPr>
              <a:t>redis</a:t>
            </a:r>
            <a:r>
              <a:rPr lang="en-GB" sz="1600" dirty="0">
                <a:solidFill>
                  <a:prstClr val="black"/>
                </a:solidFill>
                <a:latin typeface="Calibri" panose="020F0502020204030204"/>
              </a:rPr>
              <a:t>) simplest form of database where you provide a key and a value is returned, functions like a python dictionary</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lang="en-GB" sz="1600" dirty="0">
              <a:solidFill>
                <a:prstClr val="black"/>
              </a:solidFill>
              <a:latin typeface="Calibri" panose="020F0502020204030204"/>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Graph</a:t>
            </a:r>
            <a:r>
              <a:rPr lang="en-GB" sz="1600" dirty="0">
                <a:solidFill>
                  <a:prstClr val="black"/>
                </a:solidFill>
                <a:latin typeface="Calibri" panose="020F0502020204030204"/>
              </a:rPr>
              <a:t> (e.g. AWS Neptune) much rarer, more complex and very specific. Useful for highly relational data.</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lang="en-GB" sz="1600" dirty="0">
              <a:solidFill>
                <a:prstClr val="black"/>
              </a:solidFill>
              <a:latin typeface="Calibri" panose="020F0502020204030204"/>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Wide Columnar (e.g. Apache Cassandra) fairly new</a:t>
            </a:r>
            <a:r>
              <a:rPr lang="en-GB" sz="1600" dirty="0">
                <a:solidFill>
                  <a:prstClr val="black"/>
                </a:solidFill>
                <a:latin typeface="Calibri" panose="020F0502020204030204"/>
              </a:rPr>
              <a:t>, pioneered by google. </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74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Databases and SQL Fundamentals</a:t>
            </a:r>
          </a:p>
        </p:txBody>
      </p:sp>
    </p:spTree>
    <p:extLst>
      <p:ext uri="{BB962C8B-B14F-4D97-AF65-F5344CB8AC3E}">
        <p14:creationId xmlns:p14="http://schemas.microsoft.com/office/powerpoint/2010/main" val="68276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19">
            <a:extLst>
              <a:ext uri="{FF2B5EF4-FFF2-40B4-BE49-F238E27FC236}">
                <a16:creationId xmlns:a16="http://schemas.microsoft.com/office/drawing/2014/main" id="{48C8ACE1-368B-4F1E-839E-0E5F0139C7F8}"/>
              </a:ext>
            </a:extLst>
          </p:cNvPr>
          <p:cNvPicPr>
            <a:picLocks noChangeAspect="1"/>
          </p:cNvPicPr>
          <p:nvPr/>
        </p:nvPicPr>
        <p:blipFill>
          <a:blip r:embed="rId3"/>
          <a:stretch>
            <a:fillRect/>
          </a:stretch>
        </p:blipFill>
        <p:spPr>
          <a:xfrm>
            <a:off x="6096000" y="1280783"/>
            <a:ext cx="5498828" cy="5396399"/>
          </a:xfrm>
          <a:prstGeom prst="rect">
            <a:avLst/>
          </a:prstGeom>
        </p:spPr>
      </p:pic>
      <p:pic>
        <p:nvPicPr>
          <p:cNvPr id="22" name="Picture 21">
            <a:extLst>
              <a:ext uri="{FF2B5EF4-FFF2-40B4-BE49-F238E27FC236}">
                <a16:creationId xmlns:a16="http://schemas.microsoft.com/office/drawing/2014/main" id="{6944B7F2-BC4D-4C8B-B07D-28C0E11CE289}"/>
              </a:ext>
            </a:extLst>
          </p:cNvPr>
          <p:cNvPicPr>
            <a:picLocks noChangeAspect="1"/>
          </p:cNvPicPr>
          <p:nvPr/>
        </p:nvPicPr>
        <p:blipFill>
          <a:blip r:embed="rId4"/>
          <a:stretch>
            <a:fillRect/>
          </a:stretch>
        </p:blipFill>
        <p:spPr>
          <a:xfrm>
            <a:off x="243411" y="4178463"/>
            <a:ext cx="5559968" cy="2488344"/>
          </a:xfrm>
          <a:prstGeom prst="rect">
            <a:avLst/>
          </a:prstGeom>
        </p:spPr>
      </p:pic>
      <p:sp>
        <p:nvSpPr>
          <p:cNvPr id="23" name="Rectangle 22">
            <a:extLst>
              <a:ext uri="{FF2B5EF4-FFF2-40B4-BE49-F238E27FC236}">
                <a16:creationId xmlns:a16="http://schemas.microsoft.com/office/drawing/2014/main" id="{F7AC61A0-DF14-4908-817C-80F50CBAE213}"/>
              </a:ext>
            </a:extLst>
          </p:cNvPr>
          <p:cNvSpPr/>
          <p:nvPr/>
        </p:nvSpPr>
        <p:spPr>
          <a:xfrm>
            <a:off x="243411" y="1105649"/>
            <a:ext cx="5386607" cy="2140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rPr>
              <a:t>Example to the right shows the formation of a database with a table called ‘User’, along with a few basic SQL queries that return all the data as well as some more reduced queries just looking for specific data dependant on role (employee vs manager).</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rPr>
              <a:t>Note that often all keywords are placed in capitals in SQL. </a:t>
            </a:r>
          </a:p>
        </p:txBody>
      </p:sp>
      <p:sp>
        <p:nvSpPr>
          <p:cNvPr id="25" name="TextBox 24">
            <a:extLst>
              <a:ext uri="{FF2B5EF4-FFF2-40B4-BE49-F238E27FC236}">
                <a16:creationId xmlns:a16="http://schemas.microsoft.com/office/drawing/2014/main" id="{17D30E7B-2000-49C5-A8EF-1430C250F8A2}"/>
              </a:ext>
            </a:extLst>
          </p:cNvPr>
          <p:cNvSpPr txBox="1"/>
          <p:nvPr/>
        </p:nvSpPr>
        <p:spPr>
          <a:xfrm>
            <a:off x="99755" y="3612634"/>
            <a:ext cx="5386607" cy="261610"/>
          </a:xfrm>
          <a:prstGeom prst="rect">
            <a:avLst/>
          </a:prstGeom>
          <a:noFill/>
        </p:spPr>
        <p:txBody>
          <a:bodyPr wrap="square">
            <a:spAutoFit/>
          </a:bodyPr>
          <a:lstStyle/>
          <a:p>
            <a:r>
              <a:rPr lang="en-GB" sz="1100" i="1" dirty="0">
                <a:hlinkClick r:id="rId5"/>
              </a:rPr>
              <a:t>https://www.db-fiddle.com/f/ogAiTgZPjwvDxwVHiVK3Ek/530</a:t>
            </a:r>
            <a:endParaRPr lang="en-GB" sz="1100" i="1" dirty="0"/>
          </a:p>
        </p:txBody>
      </p:sp>
      <p:sp>
        <p:nvSpPr>
          <p:cNvPr id="27" name="TextBox 26">
            <a:extLst>
              <a:ext uri="{FF2B5EF4-FFF2-40B4-BE49-F238E27FC236}">
                <a16:creationId xmlns:a16="http://schemas.microsoft.com/office/drawing/2014/main" id="{32F76AA3-EF09-423A-8E4E-BB1AC1B0170F}"/>
              </a:ext>
            </a:extLst>
          </p:cNvPr>
          <p:cNvSpPr txBox="1"/>
          <p:nvPr/>
        </p:nvSpPr>
        <p:spPr>
          <a:xfrm>
            <a:off x="99755" y="3851504"/>
            <a:ext cx="6094070" cy="253916"/>
          </a:xfrm>
          <a:prstGeom prst="rect">
            <a:avLst/>
          </a:prstGeom>
          <a:noFill/>
        </p:spPr>
        <p:txBody>
          <a:bodyPr wrap="square">
            <a:spAutoFit/>
          </a:bodyPr>
          <a:lstStyle/>
          <a:p>
            <a:r>
              <a:rPr lang="en-GB" sz="1050" i="1" dirty="0">
                <a:hlinkClick r:id="rId6"/>
              </a:rPr>
              <a:t>https://stackoverflow.com/questions/292026/is-there-a-good-reason-to-use-upper-case-for-sql-keywords</a:t>
            </a:r>
            <a:endParaRPr lang="en-GB" sz="1050" i="1" dirty="0"/>
          </a:p>
        </p:txBody>
      </p:sp>
    </p:spTree>
    <p:extLst>
      <p:ext uri="{BB962C8B-B14F-4D97-AF65-F5344CB8AC3E}">
        <p14:creationId xmlns:p14="http://schemas.microsoft.com/office/powerpoint/2010/main" val="352876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3"/>
            <a:ext cx="11328358" cy="3347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Declarative vs Imperative Programming</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b="1"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rPr>
              <a:t>In declarative we say what will happen, but do not define how to achieve this. This is SQL, we say we want all the data on managers in a ‘User’ table using SELECT * FROM ‘User’ WHERE role = ‘manager’. We do not specify to SQL how to perform this task we simply state what we would like.</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rPr>
              <a:t>In imperative programming (e.g. Java), we must state how to achieve something. </a:t>
            </a:r>
            <a:r>
              <a:rPr lang="en-GB" sz="1600" dirty="0">
                <a:solidFill>
                  <a:prstClr val="black"/>
                </a:solidFill>
                <a:latin typeface="Calibri" panose="020F0502020204030204"/>
              </a:rPr>
              <a:t>Therefore we might need to tell the program where to read from a hard drive. In python we can do both declarative and imperative.</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dirty="0">
                <a:solidFill>
                  <a:prstClr val="black"/>
                </a:solidFill>
                <a:latin typeface="Calibri" panose="020F0502020204030204"/>
              </a:rPr>
              <a:t>Declarative is powerful because of its simplicity. Imperative on the other hand is far more flexible.</a:t>
            </a:r>
            <a:endPar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1C67551-6DEB-412F-AF40-FFCFBCCAD49A}"/>
              </a:ext>
            </a:extLst>
          </p:cNvPr>
          <p:cNvPicPr>
            <a:picLocks noChangeAspect="1"/>
          </p:cNvPicPr>
          <p:nvPr/>
        </p:nvPicPr>
        <p:blipFill>
          <a:blip r:embed="rId3"/>
          <a:stretch>
            <a:fillRect/>
          </a:stretch>
        </p:blipFill>
        <p:spPr>
          <a:xfrm>
            <a:off x="3195090" y="4198862"/>
            <a:ext cx="6006783" cy="2386921"/>
          </a:xfrm>
          <a:prstGeom prst="rect">
            <a:avLst/>
          </a:prstGeom>
        </p:spPr>
      </p:pic>
    </p:spTree>
    <p:extLst>
      <p:ext uri="{BB962C8B-B14F-4D97-AF65-F5344CB8AC3E}">
        <p14:creationId xmlns:p14="http://schemas.microsoft.com/office/powerpoint/2010/main" val="381809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2.19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3"/>
            <a:ext cx="11328358" cy="3347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History of SQL</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b="1"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Calibri" panose="020F0502020204030204"/>
                <a:ea typeface="+mn-ea"/>
                <a:cs typeface="+mn-cs"/>
              </a:rPr>
              <a:t>SQL or Sequel? Originally it was called Sequel and stood for structured English query language, but had to change its name due to copywrite conflict. So now its simply structured query language. </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dirty="0">
                <a:solidFill>
                  <a:prstClr val="black"/>
                </a:solidFill>
                <a:latin typeface="Calibri" panose="020F0502020204030204"/>
              </a:rPr>
              <a:t>Originally developed by IBM in the 1980s.</a:t>
            </a:r>
          </a:p>
        </p:txBody>
      </p:sp>
    </p:spTree>
    <p:extLst>
      <p:ext uri="{BB962C8B-B14F-4D97-AF65-F5344CB8AC3E}">
        <p14:creationId xmlns:p14="http://schemas.microsoft.com/office/powerpoint/2010/main" val="300722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Environment Setup</a:t>
            </a:r>
          </a:p>
        </p:txBody>
      </p:sp>
    </p:spTree>
    <p:extLst>
      <p:ext uri="{BB962C8B-B14F-4D97-AF65-F5344CB8AC3E}">
        <p14:creationId xmlns:p14="http://schemas.microsoft.com/office/powerpoint/2010/main" val="199071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2752</TotalTime>
  <Words>920</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160</cp:revision>
  <dcterms:created xsi:type="dcterms:W3CDTF">2021-12-05T12:21:15Z</dcterms:created>
  <dcterms:modified xsi:type="dcterms:W3CDTF">2022-01-11T22:53:39Z</dcterms:modified>
</cp:coreProperties>
</file>