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4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4B53-879F-D34F-8998-455564AD6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2703E-E03B-BE41-828D-91E17FC0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5BD51-9D95-BD4A-80EF-4D753C73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FC3F1-B31B-5C42-A12D-080E30C9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8041-EB87-244F-A3FD-EDC93EE5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CD30-43BA-434D-A392-85980E51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0B949-88F9-E94B-A05F-5B166E233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4969-572F-CD46-8884-FBAB1D6A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219E-D30D-364A-8B18-32C25A3C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0406-D959-344D-BC73-06BB5B8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81AAD-7DB6-0C45-B6C2-48C738F5E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2CCB5-1FCD-C844-AF55-69DBC3A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47F89-399F-3647-B2AA-5D5ABA52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CD0C-938B-7D46-B1B6-8E2849CC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4F67-B7BE-7842-93AB-09F42A36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2D7A-5A48-B34C-BAF9-B00107E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40FF-3FA5-5D4E-9F0A-A422FA45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295A-7993-3A4F-863D-9E3F6D09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006F2-FF32-684B-A8FD-F84E359F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85E4-4DA0-6845-AD96-2AC4AACB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1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3643-25ED-2543-94A2-8CC35996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0E44B-816A-444B-A7AB-689F36E6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051D-73F2-E44E-BDFE-EA3DB549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955D-76CE-694A-A4A9-A334C998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35D7-E470-654B-B206-36E36D15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57E-4E68-004D-AE73-1E37DC35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7DB3-9082-C340-A7FD-6ED3F49F0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BC7FD-C71A-8541-BEDC-5C7481EF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644E6-610A-3A42-A4C6-E69856DA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E876-601C-8546-B4AB-5A8D6334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CA5F-2C30-074A-B646-14526C82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B35F-522E-2042-8B6F-6D524746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83CD9-666F-8C43-A548-7E5EDEA1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171E3-9210-F340-8B1C-D84ACB4F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68696-1CD7-E14E-BD32-BD7D3D77D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AB283-57FA-7347-9DD7-F403095ED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C3F21-455C-A744-A4F2-C1732F50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BFD6F-445B-0C48-9167-4BEC0CF1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D927D-9A19-984B-A828-1975A5A0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000E-F4A9-E147-AE59-8E9E24AE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7F909-B252-024B-B0EA-117C3B10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F6E0B-85DB-5744-8D15-DEECD53B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B417F-83E3-C34C-BDD7-DA7CE20E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8D680-D708-3948-A596-38153E2C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D36E3-FDE9-074F-BC8B-34DCEE28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85FB6-4853-7F4B-8720-9DEEB096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8A0F-E522-B941-AFFD-20DF857B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1177-DEA1-834C-B541-3B68089D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D463F-4458-1D45-98FF-3E503FE2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F4A93-456D-9A46-98BC-E28419C1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872B9-F1DD-744F-9D8A-25A2B5DD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CCD7A-31FF-EA41-8B36-A5CEFFC5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D53B-653E-4B41-BE36-B09241B3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09E64-BE4D-1D42-A6FB-C5625F859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C9EF-4041-7847-AEB1-0D229266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5AFD-99D2-254D-95EE-A76AFF8C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A4AD-DB2E-C148-BDBA-887C41A8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E92D-483E-D143-9498-8F072E1F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7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8C723-C60F-E944-B65D-DFA8AA03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1D2A4-8BC6-0C4D-92BD-A4F983A6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C4BB-5746-4F4D-90BC-B4463CF35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AC3F-BA78-1848-8CE9-8365A0A30B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6BB0-3424-1740-847D-7898EF36D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2ED1-9AD7-B549-89DE-F885ED1AD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5EF4-1E43-AB45-B22E-69A282E6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C7873-F9A3-7547-BCC5-78863FD6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Crippling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ABD87-9CCD-424D-8B6B-0308EB3D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87" y="702361"/>
            <a:ext cx="6780700" cy="4017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A470D-D2AD-814F-88C8-064EAFE01D86}"/>
              </a:ext>
            </a:extLst>
          </p:cNvPr>
          <p:cNvSpPr txBox="1"/>
          <p:nvPr/>
        </p:nvSpPr>
        <p:spPr>
          <a:xfrm>
            <a:off x="4905632" y="4999652"/>
            <a:ext cx="6934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Crippling ratio = 2/3 = 2 birds crippled for every 3 recovered during hunt</a:t>
            </a:r>
          </a:p>
          <a:p>
            <a:endParaRPr lang="en-US" dirty="0">
              <a:highlight>
                <a:srgbClr val="FF0000"/>
              </a:highlight>
            </a:endParaRPr>
          </a:p>
          <a:p>
            <a:r>
              <a:rPr lang="en-US" dirty="0">
                <a:highlight>
                  <a:srgbClr val="FF0000"/>
                </a:highlight>
              </a:rPr>
              <a:t>Underestimated the harvest rate by 10% on real scale (66% increase)</a:t>
            </a:r>
          </a:p>
        </p:txBody>
      </p:sp>
    </p:spTree>
    <p:extLst>
      <p:ext uri="{BB962C8B-B14F-4D97-AF65-F5344CB8AC3E}">
        <p14:creationId xmlns:p14="http://schemas.microsoft.com/office/powerpoint/2010/main" val="128821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FC71-4EA8-A843-81F1-AA5A293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0BE0-AA87-ED4C-AF99-FFDCC1AB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Increasingly important to understand upper limits of sustainable harvest</a:t>
            </a:r>
          </a:p>
          <a:p>
            <a:r>
              <a:rPr lang="en-US" dirty="0"/>
              <a:t>Crippling loss unknown and typically assumed</a:t>
            </a:r>
          </a:p>
          <a:p>
            <a:pPr marL="0" indent="0">
              <a:buNone/>
            </a:pPr>
            <a:r>
              <a:rPr lang="en-US" b="1" dirty="0"/>
              <a:t>What?</a:t>
            </a:r>
          </a:p>
          <a:p>
            <a:r>
              <a:rPr lang="en-US" dirty="0"/>
              <a:t>Crippling rate of bobwhites as estimated through radio-tagged sample</a:t>
            </a:r>
          </a:p>
          <a:p>
            <a:r>
              <a:rPr lang="en-US" dirty="0"/>
              <a:t>Crippling rate of bobwhites as estimated through post hunt survey (e.g., how many do you think were crippled?; how many shots fired?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0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FC71-4EA8-A843-81F1-AA5A293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0BE0-AA87-ED4C-AF99-FFDCC1AB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Minimum</a:t>
            </a:r>
          </a:p>
          <a:p>
            <a:r>
              <a:rPr lang="en-US" dirty="0"/>
              <a:t>Radio tag ~ 40 birds/course at start of hunting season*</a:t>
            </a:r>
          </a:p>
          <a:p>
            <a:r>
              <a:rPr lang="en-US" dirty="0"/>
              <a:t>Minimum of 2 courses per site</a:t>
            </a:r>
          </a:p>
          <a:p>
            <a:r>
              <a:rPr lang="en-US" dirty="0"/>
              <a:t>Track birds (min. survival checks) day before hunt, day after, and 1-4 days after (3x/week)</a:t>
            </a:r>
          </a:p>
          <a:p>
            <a:r>
              <a:rPr lang="en-US" dirty="0"/>
              <a:t>Stagger hunting on courses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Ideal (Minimum +)</a:t>
            </a:r>
          </a:p>
          <a:p>
            <a:r>
              <a:rPr lang="en-US" dirty="0"/>
              <a:t>Track birds during hunt to determine which birds get shot at</a:t>
            </a:r>
          </a:p>
          <a:p>
            <a:r>
              <a:rPr lang="en-US" dirty="0"/>
              <a:t>Capture actual locations while conducting telemetry</a:t>
            </a:r>
          </a:p>
          <a:p>
            <a:r>
              <a:rPr lang="en-US" dirty="0"/>
              <a:t>Information about experience of shooters, guns used, etc.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3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A46876-7FC6-5548-B6D7-3DE13C801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11982"/>
              </p:ext>
            </p:extLst>
          </p:nvPr>
        </p:nvGraphicFramePr>
        <p:xfrm>
          <a:off x="2032000" y="719666"/>
          <a:ext cx="893984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139">
                  <a:extLst>
                    <a:ext uri="{9D8B030D-6E8A-4147-A177-3AD203B41FA5}">
                      <a16:colId xmlns:a16="http://schemas.microsoft.com/office/drawing/2014/main" val="3445991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0883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1127446"/>
                    </a:ext>
                  </a:extLst>
                </a:gridCol>
                <a:gridCol w="1337437">
                  <a:extLst>
                    <a:ext uri="{9D8B030D-6E8A-4147-A177-3AD203B41FA5}">
                      <a16:colId xmlns:a16="http://schemas.microsoft.com/office/drawing/2014/main" val="2669020047"/>
                    </a:ext>
                  </a:extLst>
                </a:gridCol>
                <a:gridCol w="1099884">
                  <a:extLst>
                    <a:ext uri="{9D8B030D-6E8A-4147-A177-3AD203B41FA5}">
                      <a16:colId xmlns:a16="http://schemas.microsoft.com/office/drawing/2014/main" val="1226956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7650549"/>
                    </a:ext>
                  </a:extLst>
                </a:gridCol>
                <a:gridCol w="1072388">
                  <a:extLst>
                    <a:ext uri="{9D8B030D-6E8A-4147-A177-3AD203B41FA5}">
                      <a16:colId xmlns:a16="http://schemas.microsoft.com/office/drawing/2014/main" val="2189898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4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Tuesday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873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A48DC9-3EC9-8947-A706-41697F5CC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7032"/>
              </p:ext>
            </p:extLst>
          </p:nvPr>
        </p:nvGraphicFramePr>
        <p:xfrm>
          <a:off x="2032000" y="2611414"/>
          <a:ext cx="893984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139">
                  <a:extLst>
                    <a:ext uri="{9D8B030D-6E8A-4147-A177-3AD203B41FA5}">
                      <a16:colId xmlns:a16="http://schemas.microsoft.com/office/drawing/2014/main" val="3445991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0883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1127446"/>
                    </a:ext>
                  </a:extLst>
                </a:gridCol>
                <a:gridCol w="1337437">
                  <a:extLst>
                    <a:ext uri="{9D8B030D-6E8A-4147-A177-3AD203B41FA5}">
                      <a16:colId xmlns:a16="http://schemas.microsoft.com/office/drawing/2014/main" val="2669020047"/>
                    </a:ext>
                  </a:extLst>
                </a:gridCol>
                <a:gridCol w="1099884">
                  <a:extLst>
                    <a:ext uri="{9D8B030D-6E8A-4147-A177-3AD203B41FA5}">
                      <a16:colId xmlns:a16="http://schemas.microsoft.com/office/drawing/2014/main" val="1226956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7650549"/>
                    </a:ext>
                  </a:extLst>
                </a:gridCol>
                <a:gridCol w="1072388">
                  <a:extLst>
                    <a:ext uri="{9D8B030D-6E8A-4147-A177-3AD203B41FA5}">
                      <a16:colId xmlns:a16="http://schemas.microsoft.com/office/drawing/2014/main" val="2189898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4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AQP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Tuesday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8738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BFB9128-40A1-3142-9C22-5720E13EF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4067"/>
              </p:ext>
            </p:extLst>
          </p:nvPr>
        </p:nvGraphicFramePr>
        <p:xfrm>
          <a:off x="2032000" y="4638998"/>
          <a:ext cx="893984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139">
                  <a:extLst>
                    <a:ext uri="{9D8B030D-6E8A-4147-A177-3AD203B41FA5}">
                      <a16:colId xmlns:a16="http://schemas.microsoft.com/office/drawing/2014/main" val="3445991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0883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1127446"/>
                    </a:ext>
                  </a:extLst>
                </a:gridCol>
                <a:gridCol w="1337437">
                  <a:extLst>
                    <a:ext uri="{9D8B030D-6E8A-4147-A177-3AD203B41FA5}">
                      <a16:colId xmlns:a16="http://schemas.microsoft.com/office/drawing/2014/main" val="2669020047"/>
                    </a:ext>
                  </a:extLst>
                </a:gridCol>
                <a:gridCol w="1099884">
                  <a:extLst>
                    <a:ext uri="{9D8B030D-6E8A-4147-A177-3AD203B41FA5}">
                      <a16:colId xmlns:a16="http://schemas.microsoft.com/office/drawing/2014/main" val="1226956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7650549"/>
                    </a:ext>
                  </a:extLst>
                </a:gridCol>
                <a:gridCol w="1072388">
                  <a:extLst>
                    <a:ext uri="{9D8B030D-6E8A-4147-A177-3AD203B41FA5}">
                      <a16:colId xmlns:a16="http://schemas.microsoft.com/office/drawing/2014/main" val="2189898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4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Tuesday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873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17C3AC-703A-AB4E-873D-08AC928B8A7B}"/>
              </a:ext>
            </a:extLst>
          </p:cNvPr>
          <p:cNvSpPr txBox="1"/>
          <p:nvPr/>
        </p:nvSpPr>
        <p:spPr>
          <a:xfrm>
            <a:off x="6003634" y="20967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17128-8518-9348-8131-B9C6A31FB265}"/>
              </a:ext>
            </a:extLst>
          </p:cNvPr>
          <p:cNvSpPr txBox="1"/>
          <p:nvPr/>
        </p:nvSpPr>
        <p:spPr>
          <a:xfrm>
            <a:off x="192266" y="1895836"/>
            <a:ext cx="183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 Hunt day</a:t>
            </a:r>
          </a:p>
          <a:p>
            <a:r>
              <a:rPr lang="en-US" dirty="0"/>
              <a:t>T = Telemetry day</a:t>
            </a:r>
          </a:p>
        </p:txBody>
      </p:sp>
    </p:spTree>
    <p:extLst>
      <p:ext uri="{BB962C8B-B14F-4D97-AF65-F5344CB8AC3E}">
        <p14:creationId xmlns:p14="http://schemas.microsoft.com/office/powerpoint/2010/main" val="158319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A46876-7FC6-5548-B6D7-3DE13C801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47831"/>
              </p:ext>
            </p:extLst>
          </p:nvPr>
        </p:nvGraphicFramePr>
        <p:xfrm>
          <a:off x="2032000" y="719666"/>
          <a:ext cx="893984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139">
                  <a:extLst>
                    <a:ext uri="{9D8B030D-6E8A-4147-A177-3AD203B41FA5}">
                      <a16:colId xmlns:a16="http://schemas.microsoft.com/office/drawing/2014/main" val="3445991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0883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1127446"/>
                    </a:ext>
                  </a:extLst>
                </a:gridCol>
                <a:gridCol w="1337437">
                  <a:extLst>
                    <a:ext uri="{9D8B030D-6E8A-4147-A177-3AD203B41FA5}">
                      <a16:colId xmlns:a16="http://schemas.microsoft.com/office/drawing/2014/main" val="2669020047"/>
                    </a:ext>
                  </a:extLst>
                </a:gridCol>
                <a:gridCol w="1099884">
                  <a:extLst>
                    <a:ext uri="{9D8B030D-6E8A-4147-A177-3AD203B41FA5}">
                      <a16:colId xmlns:a16="http://schemas.microsoft.com/office/drawing/2014/main" val="1226956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7650549"/>
                    </a:ext>
                  </a:extLst>
                </a:gridCol>
                <a:gridCol w="1072388">
                  <a:extLst>
                    <a:ext uri="{9D8B030D-6E8A-4147-A177-3AD203B41FA5}">
                      <a16:colId xmlns:a16="http://schemas.microsoft.com/office/drawing/2014/main" val="2189898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4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Tuesday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Course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873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A48DC9-3EC9-8947-A706-41697F5CC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51427"/>
              </p:ext>
            </p:extLst>
          </p:nvPr>
        </p:nvGraphicFramePr>
        <p:xfrm>
          <a:off x="2032000" y="2611414"/>
          <a:ext cx="893984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139">
                  <a:extLst>
                    <a:ext uri="{9D8B030D-6E8A-4147-A177-3AD203B41FA5}">
                      <a16:colId xmlns:a16="http://schemas.microsoft.com/office/drawing/2014/main" val="3445991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0883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1127446"/>
                    </a:ext>
                  </a:extLst>
                </a:gridCol>
                <a:gridCol w="1337437">
                  <a:extLst>
                    <a:ext uri="{9D8B030D-6E8A-4147-A177-3AD203B41FA5}">
                      <a16:colId xmlns:a16="http://schemas.microsoft.com/office/drawing/2014/main" val="2669020047"/>
                    </a:ext>
                  </a:extLst>
                </a:gridCol>
                <a:gridCol w="1099884">
                  <a:extLst>
                    <a:ext uri="{9D8B030D-6E8A-4147-A177-3AD203B41FA5}">
                      <a16:colId xmlns:a16="http://schemas.microsoft.com/office/drawing/2014/main" val="1226956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7650549"/>
                    </a:ext>
                  </a:extLst>
                </a:gridCol>
                <a:gridCol w="1072388">
                  <a:extLst>
                    <a:ext uri="{9D8B030D-6E8A-4147-A177-3AD203B41FA5}">
                      <a16:colId xmlns:a16="http://schemas.microsoft.com/office/drawing/2014/main" val="2189898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4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AQP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Tuesday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Course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8738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BFB9128-40A1-3142-9C22-5720E13EF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22158"/>
              </p:ext>
            </p:extLst>
          </p:nvPr>
        </p:nvGraphicFramePr>
        <p:xfrm>
          <a:off x="2032000" y="4638998"/>
          <a:ext cx="893984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139">
                  <a:extLst>
                    <a:ext uri="{9D8B030D-6E8A-4147-A177-3AD203B41FA5}">
                      <a16:colId xmlns:a16="http://schemas.microsoft.com/office/drawing/2014/main" val="3445991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0883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1127446"/>
                    </a:ext>
                  </a:extLst>
                </a:gridCol>
                <a:gridCol w="1337437">
                  <a:extLst>
                    <a:ext uri="{9D8B030D-6E8A-4147-A177-3AD203B41FA5}">
                      <a16:colId xmlns:a16="http://schemas.microsoft.com/office/drawing/2014/main" val="2669020047"/>
                    </a:ext>
                  </a:extLst>
                </a:gridCol>
                <a:gridCol w="1099884">
                  <a:extLst>
                    <a:ext uri="{9D8B030D-6E8A-4147-A177-3AD203B41FA5}">
                      <a16:colId xmlns:a16="http://schemas.microsoft.com/office/drawing/2014/main" val="1226956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7650549"/>
                    </a:ext>
                  </a:extLst>
                </a:gridCol>
                <a:gridCol w="1072388">
                  <a:extLst>
                    <a:ext uri="{9D8B030D-6E8A-4147-A177-3AD203B41FA5}">
                      <a16:colId xmlns:a16="http://schemas.microsoft.com/office/drawing/2014/main" val="2189898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4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Tuesday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Course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873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F7ED3D-C9F0-DE40-8943-80C94232010A}"/>
              </a:ext>
            </a:extLst>
          </p:cNvPr>
          <p:cNvSpPr txBox="1"/>
          <p:nvPr/>
        </p:nvSpPr>
        <p:spPr>
          <a:xfrm>
            <a:off x="6003634" y="20967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422129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A46876-7FC6-5548-B6D7-3DE13C801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07008"/>
              </p:ext>
            </p:extLst>
          </p:nvPr>
        </p:nvGraphicFramePr>
        <p:xfrm>
          <a:off x="2032000" y="719666"/>
          <a:ext cx="893984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139">
                  <a:extLst>
                    <a:ext uri="{9D8B030D-6E8A-4147-A177-3AD203B41FA5}">
                      <a16:colId xmlns:a16="http://schemas.microsoft.com/office/drawing/2014/main" val="3445991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0883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1127446"/>
                    </a:ext>
                  </a:extLst>
                </a:gridCol>
                <a:gridCol w="1337437">
                  <a:extLst>
                    <a:ext uri="{9D8B030D-6E8A-4147-A177-3AD203B41FA5}">
                      <a16:colId xmlns:a16="http://schemas.microsoft.com/office/drawing/2014/main" val="2669020047"/>
                    </a:ext>
                  </a:extLst>
                </a:gridCol>
                <a:gridCol w="1099884">
                  <a:extLst>
                    <a:ext uri="{9D8B030D-6E8A-4147-A177-3AD203B41FA5}">
                      <a16:colId xmlns:a16="http://schemas.microsoft.com/office/drawing/2014/main" val="1226956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7650549"/>
                    </a:ext>
                  </a:extLst>
                </a:gridCol>
                <a:gridCol w="1072388">
                  <a:extLst>
                    <a:ext uri="{9D8B030D-6E8A-4147-A177-3AD203B41FA5}">
                      <a16:colId xmlns:a16="http://schemas.microsoft.com/office/drawing/2014/main" val="2189898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4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Tuesday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873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A48DC9-3EC9-8947-A706-41697F5CC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0142"/>
              </p:ext>
            </p:extLst>
          </p:nvPr>
        </p:nvGraphicFramePr>
        <p:xfrm>
          <a:off x="2032000" y="2611414"/>
          <a:ext cx="893984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139">
                  <a:extLst>
                    <a:ext uri="{9D8B030D-6E8A-4147-A177-3AD203B41FA5}">
                      <a16:colId xmlns:a16="http://schemas.microsoft.com/office/drawing/2014/main" val="3445991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0883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1127446"/>
                    </a:ext>
                  </a:extLst>
                </a:gridCol>
                <a:gridCol w="1337437">
                  <a:extLst>
                    <a:ext uri="{9D8B030D-6E8A-4147-A177-3AD203B41FA5}">
                      <a16:colId xmlns:a16="http://schemas.microsoft.com/office/drawing/2014/main" val="2669020047"/>
                    </a:ext>
                  </a:extLst>
                </a:gridCol>
                <a:gridCol w="1099884">
                  <a:extLst>
                    <a:ext uri="{9D8B030D-6E8A-4147-A177-3AD203B41FA5}">
                      <a16:colId xmlns:a16="http://schemas.microsoft.com/office/drawing/2014/main" val="1226956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7650549"/>
                    </a:ext>
                  </a:extLst>
                </a:gridCol>
                <a:gridCol w="1072388">
                  <a:extLst>
                    <a:ext uri="{9D8B030D-6E8A-4147-A177-3AD203B41FA5}">
                      <a16:colId xmlns:a16="http://schemas.microsoft.com/office/drawing/2014/main" val="2189898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4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AQP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Tuesday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8738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BFB9128-40A1-3142-9C22-5720E13EF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64314"/>
              </p:ext>
            </p:extLst>
          </p:nvPr>
        </p:nvGraphicFramePr>
        <p:xfrm>
          <a:off x="2032000" y="4638998"/>
          <a:ext cx="893984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139">
                  <a:extLst>
                    <a:ext uri="{9D8B030D-6E8A-4147-A177-3AD203B41FA5}">
                      <a16:colId xmlns:a16="http://schemas.microsoft.com/office/drawing/2014/main" val="3445991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20883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1127446"/>
                    </a:ext>
                  </a:extLst>
                </a:gridCol>
                <a:gridCol w="1337437">
                  <a:extLst>
                    <a:ext uri="{9D8B030D-6E8A-4147-A177-3AD203B41FA5}">
                      <a16:colId xmlns:a16="http://schemas.microsoft.com/office/drawing/2014/main" val="2669020047"/>
                    </a:ext>
                  </a:extLst>
                </a:gridCol>
                <a:gridCol w="1099884">
                  <a:extLst>
                    <a:ext uri="{9D8B030D-6E8A-4147-A177-3AD203B41FA5}">
                      <a16:colId xmlns:a16="http://schemas.microsoft.com/office/drawing/2014/main" val="1226956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7650549"/>
                    </a:ext>
                  </a:extLst>
                </a:gridCol>
                <a:gridCol w="1072388">
                  <a:extLst>
                    <a:ext uri="{9D8B030D-6E8A-4147-A177-3AD203B41FA5}">
                      <a16:colId xmlns:a16="http://schemas.microsoft.com/office/drawing/2014/main" val="2189898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4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Tuesday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2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873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17C3AC-703A-AB4E-873D-08AC928B8A7B}"/>
              </a:ext>
            </a:extLst>
          </p:cNvPr>
          <p:cNvSpPr txBox="1"/>
          <p:nvPr/>
        </p:nvSpPr>
        <p:spPr>
          <a:xfrm>
            <a:off x="6003634" y="20967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53748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361</Words>
  <Application>Microsoft Office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Crippling Loss</vt:lpstr>
      <vt:lpstr>Why?</vt:lpstr>
      <vt:lpstr>How?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Alan Martin</dc:creator>
  <cp:lastModifiedBy>James Martin</cp:lastModifiedBy>
  <cp:revision>11</cp:revision>
  <dcterms:created xsi:type="dcterms:W3CDTF">2021-04-29T14:28:21Z</dcterms:created>
  <dcterms:modified xsi:type="dcterms:W3CDTF">2021-11-15T13:51:01Z</dcterms:modified>
</cp:coreProperties>
</file>