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58" r:id="rId4"/>
    <p:sldId id="257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17DD-D268-4ACF-8560-190515C26D8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4AF0-75C3-4035-95EA-B961820B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6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A2B5-279D-4BD1-BB78-7C7510871F0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BD91-8219-4852-AC5D-5ACDB45E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BD91-8219-4852-AC5D-5ACDB45E8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674D-E670-485B-BF1C-626D781569B5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72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C885-B60E-4252-BBAF-0A6365D00548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B40C-3F64-4B76-9CE6-8F118A9A8658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606-9AD5-426F-A624-D87C11C1CB7B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4F4A-6CF7-420F-BEE3-A154F9C365F1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BA2-BD8B-4385-823F-DBBD75B46012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045-C5A4-4502-B92D-BE8BE3A3F68C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BC1E-4AA5-44BB-8B29-57E439E85DA2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95D-DF1E-4446-BA8C-3BA1AAA2ECA6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47C-7D9F-4F14-A44A-68FBE6730FF1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E0E3-ABC5-447A-919D-ADD9AF018584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BE24-A9CD-4DBC-BD58-B176420084E6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49" y="1586204"/>
            <a:ext cx="10089502" cy="1558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4200"/>
              </a:spcBef>
              <a:spcAft>
                <a:spcPts val="600"/>
              </a:spcAft>
            </a:pPr>
            <a:r>
              <a:rPr lang="fa-IR" sz="5400" dirty="0" smtClean="0">
                <a:latin typeface="Iranian Sans" panose="01000500000000020002" pitchFamily="2" charset="-78"/>
              </a:rPr>
              <a:t>یادگیری ماشین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Iranian Sans" panose="01000500000000020002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3051"/>
            <a:ext cx="9144000" cy="876074"/>
          </a:xfrm>
        </p:spPr>
        <p:txBody>
          <a:bodyPr>
            <a:normAutofit/>
          </a:bodyPr>
          <a:lstStyle/>
          <a:p>
            <a:pPr rtl="1"/>
            <a:r>
              <a:rPr lang="fa-IR" sz="1200" dirty="0" smtClean="0">
                <a:solidFill>
                  <a:schemeClr val="accent3">
                    <a:lumMod val="75000"/>
                  </a:schemeClr>
                </a:solidFill>
              </a:rPr>
              <a:t>بخش اول</a:t>
            </a:r>
          </a:p>
          <a:p>
            <a:pPr rtl="1"/>
            <a:r>
              <a:rPr lang="fa-IR" dirty="0" smtClean="0">
                <a:solidFill>
                  <a:srgbClr val="FF0000"/>
                </a:solidFill>
              </a:rPr>
              <a:t> </a:t>
            </a:r>
            <a:r>
              <a:rPr lang="fa-IR" sz="3500" dirty="0" smtClean="0">
                <a:solidFill>
                  <a:srgbClr val="FF0000"/>
                </a:solidFill>
              </a:rPr>
              <a:t>سرآغاز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011" y="4906189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محمد حسن بشری موحد</a:t>
            </a:r>
          </a:p>
          <a:p>
            <a:pPr algn="ctr"/>
            <a:r>
              <a:rPr lang="fa-IR" dirty="0" smtClean="0"/>
              <a:t>زمستان ۹۷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img.persiangfx.com/main/tutorial/1287986522_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2" r="22014"/>
          <a:stretch/>
        </p:blipFill>
        <p:spPr bwMode="auto">
          <a:xfrm>
            <a:off x="5115834" y="2592453"/>
            <a:ext cx="1971932" cy="19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کلمات کلیدی این بخش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عامل یادگیرنده (</a:t>
            </a:r>
            <a:r>
              <a:rPr lang="en-US" dirty="0" smtClean="0"/>
              <a:t>learning agent</a:t>
            </a:r>
            <a:r>
              <a:rPr lang="fa-IR" dirty="0" smtClean="0"/>
              <a:t>)</a:t>
            </a:r>
          </a:p>
          <a:p>
            <a:r>
              <a:rPr lang="fa-IR" dirty="0" smtClean="0"/>
              <a:t>یادگیری</a:t>
            </a:r>
            <a:r>
              <a:rPr lang="en-US" dirty="0" smtClean="0"/>
              <a:t> </a:t>
            </a:r>
            <a:r>
              <a:rPr lang="fa-IR" dirty="0" smtClean="0"/>
              <a:t>(</a:t>
            </a:r>
            <a:r>
              <a:rPr lang="en-US" dirty="0" smtClean="0"/>
              <a:t>learning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کلیت بخشی(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بازنمایی (</a:t>
            </a:r>
            <a:r>
              <a:rPr lang="en-US" dirty="0" smtClean="0"/>
              <a:t>represent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/>
              <a:t>یادگیری </a:t>
            </a:r>
            <a:r>
              <a:rPr lang="fa-IR" dirty="0" smtClean="0"/>
              <a:t>سطحی</a:t>
            </a:r>
            <a:r>
              <a:rPr lang="en-US" dirty="0" smtClean="0"/>
              <a:t> </a:t>
            </a:r>
            <a:r>
              <a:rPr lang="fa-IR" dirty="0" smtClean="0"/>
              <a:t>(</a:t>
            </a:r>
            <a:r>
              <a:rPr lang="en-US" dirty="0" smtClean="0"/>
              <a:t>shallow learning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یادگیری عمیق (</a:t>
            </a:r>
            <a:r>
              <a:rPr lang="en-US" dirty="0" smtClean="0"/>
              <a:t>deep learning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خودمختاری (</a:t>
            </a:r>
            <a:r>
              <a:rPr lang="en-US" dirty="0" smtClean="0"/>
              <a:t>autonomy</a:t>
            </a:r>
            <a:r>
              <a:rPr lang="fa-I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عامل یادگیرنده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یادگیری چیست؟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یادگیری، کلیت­ بخشی </a:t>
            </a:r>
            <a:endParaRPr lang="fa-IR" dirty="0" smtClean="0"/>
          </a:p>
          <a:p>
            <a:pPr lvl="1"/>
            <a:r>
              <a:rPr lang="en-US" dirty="0"/>
              <a:t>Overfit &amp; </a:t>
            </a:r>
            <a:r>
              <a:rPr lang="en-US" dirty="0" smtClean="0"/>
              <a:t>Underfit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 خودمختاری، ملاک هوشمندی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عمق یادگیری</a:t>
            </a:r>
            <a:endParaRPr lang="fa-IR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عامل یادگیرنده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هر عاملی که فرآیند یادگیری را میتواند انجام دهد:</a:t>
            </a:r>
          </a:p>
          <a:p>
            <a:pPr lvl="1"/>
            <a:r>
              <a:rPr lang="fa-IR" sz="2000" dirty="0" smtClean="0"/>
              <a:t>انسان</a:t>
            </a:r>
          </a:p>
          <a:p>
            <a:pPr lvl="1"/>
            <a:r>
              <a:rPr lang="fa-IR" sz="2000" dirty="0" smtClean="0"/>
              <a:t>حیوان</a:t>
            </a:r>
          </a:p>
          <a:p>
            <a:pPr lvl="1"/>
            <a:r>
              <a:rPr lang="fa-IR" sz="2000" dirty="0" smtClean="0"/>
              <a:t>ماشین</a:t>
            </a:r>
          </a:p>
          <a:p>
            <a:pPr lvl="1"/>
            <a:r>
              <a:rPr lang="fa-IR" sz="2000" dirty="0" smtClean="0"/>
              <a:t>....</a:t>
            </a:r>
            <a:endParaRPr lang="en-US" sz="2000" dirty="0" smtClean="0"/>
          </a:p>
          <a:p>
            <a:r>
              <a:rPr lang="fa-IR" dirty="0" smtClean="0"/>
              <a:t>منظور یادگیری، یادگیری از روی داده‌ها است به نحوی که عملکرد عامل بهبود یابد.</a:t>
            </a:r>
          </a:p>
          <a:p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وقتی عامل یادگیرنده با انبوهی از داده­ ها مواجه می­شود ابتدا به دنبال </a:t>
            </a:r>
            <a:r>
              <a:rPr lang="fa-IR" dirty="0" smtClean="0">
                <a:solidFill>
                  <a:srgbClr val="C00000"/>
                </a:solidFill>
              </a:rPr>
              <a:t>داده ­های مفید</a:t>
            </a:r>
            <a:r>
              <a:rPr lang="fa-IR" dirty="0" smtClean="0"/>
              <a:t> برای یادگیری می­گردد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 درگام دوم سعی می­ کند آن را درون خود 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بازنمایی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a-IR" dirty="0" smtClean="0"/>
              <a:t>کند.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در گام سوم ، ماشین یادگیرنده، پس از آن که داده ­ها را دریافت و در درون خود بازنمایی کرد به دنبال 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کشف قواعد کلی </a:t>
            </a:r>
            <a:r>
              <a:rPr lang="fa-IR" dirty="0" smtClean="0"/>
              <a:t>از روی داده­ ها است.(کلیت بخشی)</a:t>
            </a:r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کلیت بخشی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یک راه ساده: جدا کردن بخشی از داده به عنوان داده‌ی دیده نشده. به این داده، داده‌ی تست گفته می‌شود.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دو اتفاق ممکن است بیفتد.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عملکرد بد روی داده‌ی آموزش (</a:t>
            </a:r>
            <a:r>
              <a:rPr lang="en-US" dirty="0" smtClean="0"/>
              <a:t>Underfit</a:t>
            </a:r>
            <a:r>
              <a:rPr lang="fa-IR" dirty="0" smtClean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عملکرد بد روی داده‌ی تست (</a:t>
            </a:r>
            <a:r>
              <a:rPr lang="en-US" dirty="0" smtClean="0"/>
              <a:t>Overfit</a:t>
            </a:r>
            <a:r>
              <a:rPr lang="fa-I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خودمختاری، ملاک هوشمندی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smtClean="0"/>
              <a:t>هر قدر طراحی عامل به دانش طراح عامل از محیط عمل عامل وابسته باشد خودمختاری کم تر است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عامل محصور در دانش طراح است.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دانش طراح != دانش طراح از محیط عمل</a:t>
            </a:r>
          </a:p>
          <a:p>
            <a:pPr>
              <a:lnSpc>
                <a:spcPct val="100000"/>
              </a:lnSpc>
            </a:pPr>
            <a:r>
              <a:rPr lang="fa-IR" dirty="0" smtClean="0"/>
              <a:t>کلیت بخشی لازمه‌ی خودمختاری است.</a:t>
            </a:r>
          </a:p>
          <a:p>
            <a:pPr>
              <a:lnSpc>
                <a:spcPct val="100000"/>
              </a:lnSpc>
            </a:pPr>
            <a:r>
              <a:rPr lang="fa-IR" dirty="0" smtClean="0"/>
              <a:t>قوانین کلی‌تر مساوی است با انعطاف بیشتر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عمق یادگیری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smtClean="0"/>
              <a:t>هر قدر طراحی عامل به دانش طراح عامل از محیط عمل عامل وابسته باشد خودمختاری کم تر است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عامل محصور در دانش طراح است.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دانش طراح != دانش طراح از محیط عمل</a:t>
            </a:r>
          </a:p>
          <a:p>
            <a:pPr>
              <a:lnSpc>
                <a:spcPct val="100000"/>
              </a:lnSpc>
            </a:pPr>
            <a:r>
              <a:rPr lang="fa-IR" dirty="0" smtClean="0"/>
              <a:t>کلیت بخشی لازمه‌ی خودمختاری است.</a:t>
            </a:r>
          </a:p>
          <a:p>
            <a:pPr>
              <a:lnSpc>
                <a:spcPct val="100000"/>
              </a:lnSpc>
            </a:pPr>
            <a:r>
              <a:rPr lang="fa-IR" dirty="0" smtClean="0"/>
              <a:t>قوانین کلی‌تر مساوی است با انعطاف بیشتر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1">
      <a:majorFont>
        <a:latin typeface="Candara"/>
        <a:ea typeface=""/>
        <a:cs typeface="Sahel Black"/>
      </a:majorFont>
      <a:minorFont>
        <a:latin typeface="Candara"/>
        <a:ea typeface=""/>
        <a:cs typeface="Gando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335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Gandom</vt:lpstr>
      <vt:lpstr>Iranian Sans</vt:lpstr>
      <vt:lpstr>Sahel Black</vt:lpstr>
      <vt:lpstr>Office Theme</vt:lpstr>
      <vt:lpstr>یادگیری ماشین</vt:lpstr>
      <vt:lpstr>PowerPoint Presentation</vt:lpstr>
      <vt:lpstr>کلمات کلیدی این بخش</vt:lpstr>
      <vt:lpstr>فهرست مطالب</vt:lpstr>
      <vt:lpstr>عامل یادگیرنده</vt:lpstr>
      <vt:lpstr>یادگیری  چیست؟</vt:lpstr>
      <vt:lpstr>کلیت بخشی</vt:lpstr>
      <vt:lpstr>خودمختاری، ملاک هوشمندی</vt:lpstr>
      <vt:lpstr>عمق یادگیری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 از ابتدا</dc:title>
  <dc:creator>Windows User</dc:creator>
  <cp:lastModifiedBy>Windows User</cp:lastModifiedBy>
  <cp:revision>21</cp:revision>
  <dcterms:created xsi:type="dcterms:W3CDTF">2018-04-01T14:34:49Z</dcterms:created>
  <dcterms:modified xsi:type="dcterms:W3CDTF">2018-12-30T04:18:52Z</dcterms:modified>
</cp:coreProperties>
</file>