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58" r:id="rId4"/>
    <p:sldId id="257" r:id="rId5"/>
    <p:sldId id="260" r:id="rId6"/>
    <p:sldId id="267" r:id="rId7"/>
    <p:sldId id="261" r:id="rId8"/>
    <p:sldId id="268" r:id="rId9"/>
    <p:sldId id="264" r:id="rId10"/>
    <p:sldId id="265" r:id="rId11"/>
    <p:sldId id="276" r:id="rId12"/>
    <p:sldId id="270" r:id="rId13"/>
    <p:sldId id="275" r:id="rId14"/>
    <p:sldId id="271" r:id="rId15"/>
    <p:sldId id="282" r:id="rId16"/>
    <p:sldId id="269" r:id="rId17"/>
    <p:sldId id="278" r:id="rId18"/>
    <p:sldId id="279" r:id="rId19"/>
    <p:sldId id="280" r:id="rId20"/>
    <p:sldId id="281" r:id="rId21"/>
    <p:sldId id="272" r:id="rId22"/>
    <p:sldId id="28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17DD-D268-4ACF-8560-190515C26D8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4AF0-75C3-4035-95EA-B961820B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6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A2B5-279D-4BD1-BB78-7C7510871F0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BD91-8219-4852-AC5D-5ACDB45E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BD91-8219-4852-AC5D-5ACDB45E8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674D-E670-485B-BF1C-626D781569B5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369C2CB-D173-4720-9A64-BE72B32F6739}" type="slidenum">
              <a:rPr lang="en-US" smtClean="0"/>
              <a:pPr/>
              <a:t>‹#›</a:t>
            </a:fld>
            <a:r>
              <a:rPr lang="fa-IR" dirty="0" smtClean="0"/>
              <a:t> از ۱۵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72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C885-B60E-4252-BBAF-0A6365D00548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B40C-3F64-4B76-9CE6-8F118A9A8658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606-9AD5-426F-A624-D87C11C1CB7B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6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4F4A-6CF7-420F-BEE3-A154F9C365F1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0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BA2-BD8B-4385-823F-DBBD75B46012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045-C5A4-4502-B92D-BE8BE3A3F68C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BC1E-4AA5-44BB-8B29-57E439E85DA2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95D-DF1E-4446-BA8C-3BA1AAA2ECA6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147C-7D9F-4F14-A44A-68FBE6730FF1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E0E3-ABC5-447A-919D-ADD9AF018584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BE24-A9CD-4DBC-BD58-B176420084E6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C2CB-D173-4720-9A64-BE72B32F6739}" type="slidenum">
              <a:rPr lang="en-US" smtClean="0"/>
              <a:pPr/>
              <a:t>‹#›</a:t>
            </a:fld>
            <a:r>
              <a:rPr lang="fa-IR" dirty="0" smtClean="0"/>
              <a:t> از ۱۵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49" y="1586204"/>
            <a:ext cx="10089502" cy="1558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4200"/>
              </a:spcBef>
              <a:spcAft>
                <a:spcPts val="600"/>
              </a:spcAft>
            </a:pPr>
            <a:r>
              <a:rPr lang="fa-IR" sz="5400" dirty="0" smtClean="0">
                <a:latin typeface="Iranian Sans" panose="01000500000000020002" pitchFamily="2" charset="-78"/>
              </a:rPr>
              <a:t>یادگیری ماشین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Iranian Sans" panose="01000500000000020002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3051"/>
            <a:ext cx="9144000" cy="1180874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fa-IR" sz="1200" dirty="0" smtClean="0">
                <a:solidFill>
                  <a:schemeClr val="accent3">
                    <a:lumMod val="75000"/>
                  </a:schemeClr>
                </a:solidFill>
              </a:rPr>
              <a:t>بخش دوم</a:t>
            </a:r>
          </a:p>
          <a:p>
            <a:r>
              <a:rPr lang="fa-IR" sz="3000" dirty="0" smtClean="0">
                <a:solidFill>
                  <a:srgbClr val="FF0000"/>
                </a:solidFill>
              </a:rPr>
              <a:t>مروری </a:t>
            </a:r>
            <a:r>
              <a:rPr lang="fa-IR" sz="3000" dirty="0">
                <a:solidFill>
                  <a:srgbClr val="FF0000"/>
                </a:solidFill>
              </a:rPr>
              <a:t>بر روش های یادگیری </a:t>
            </a:r>
            <a:r>
              <a:rPr lang="fa-IR" sz="3000" dirty="0" smtClean="0">
                <a:solidFill>
                  <a:srgbClr val="FF0000"/>
                </a:solidFill>
              </a:rPr>
              <a:t>ماشین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fa-IR" sz="3000" dirty="0" smtClean="0">
                <a:solidFill>
                  <a:srgbClr val="FF0000"/>
                </a:solidFill>
              </a:rPr>
              <a:t>آغاز </a:t>
            </a:r>
            <a:r>
              <a:rPr lang="fa-IR" sz="3000" dirty="0">
                <a:solidFill>
                  <a:srgbClr val="FF0000"/>
                </a:solidFill>
              </a:rPr>
              <a:t>کار با </a:t>
            </a:r>
            <a:r>
              <a:rPr lang="en-US" sz="3000" dirty="0" err="1" smtClean="0">
                <a:solidFill>
                  <a:srgbClr val="FF0000"/>
                </a:solidFill>
              </a:rPr>
              <a:t>Tensorflow</a:t>
            </a:r>
            <a:endParaRPr lang="en-US" sz="19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011" y="4906189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/>
              <a:t>محمد حسن بشری موحد</a:t>
            </a:r>
          </a:p>
          <a:p>
            <a:pPr algn="ctr"/>
            <a:r>
              <a:rPr lang="fa-IR" dirty="0" smtClean="0"/>
              <a:t>زمستان ۹۷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تقویتی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بر سه اساس بنا شده است: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وجود موجودیتی به نام </a:t>
            </a:r>
            <a:r>
              <a:rPr lang="fa-IR" dirty="0" smtClean="0">
                <a:cs typeface="+mj-cs"/>
              </a:rPr>
              <a:t>محیط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/>
              <a:t>تاثیر عمل عامل بر روی </a:t>
            </a:r>
            <a:r>
              <a:rPr lang="fa-IR" dirty="0" smtClean="0"/>
              <a:t>محیط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عدم تبیین ویژگی های عمل موفق به صورت دقیق و بیان آن به صورت امتیازی</a:t>
            </a:r>
            <a:endParaRPr lang="fa-I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هدف</a:t>
            </a:r>
            <a:r>
              <a:rPr lang="fa-IR" dirty="0" smtClean="0"/>
              <a:t>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توسعه‌ی عامل هایی که از تعامل با محیط خودشان و امتیازی که می‌گیرند دنباله‌ی تصمیمات خودشان را اصلاح می‌کنند.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3626" y="1825624"/>
                <a:ext cx="5210174" cy="3355975"/>
              </a:xfrm>
            </p:spPr>
            <p:txBody>
              <a:bodyPr>
                <a:normAutofit/>
              </a:bodyPr>
              <a:lstStyle/>
              <a:p>
                <a:r>
                  <a:rPr lang="fa-IR" dirty="0" smtClean="0"/>
                  <a:t>یک روش با ناظر به حساب می‌آید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fa-IR" dirty="0" smtClean="0"/>
                  <a:t>تخمین متغیر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روی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با فرض خطی بودن رابطه‌ی بین این دو</a:t>
                </a:r>
              </a:p>
              <a:p>
                <a:endParaRPr lang="fa-IR" dirty="0"/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6" y="1825624"/>
                <a:ext cx="5210174" cy="3355975"/>
              </a:xfrm>
              <a:blipFill rotWithShape="0">
                <a:blip r:embed="rId2"/>
                <a:stretch>
                  <a:fillRect l="-234" t="-3811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رگرسیون خطی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https://www.easymachinelearning.net/wp-content/uploads/2018/05/feature3_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126"/>
            <a:ext cx="49033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رگرسیون خطی</a:t>
            </a:r>
            <a:r>
              <a:rPr lang="en-US" dirty="0" smtClean="0"/>
              <a:t> </a:t>
            </a:r>
            <a:r>
              <a:rPr lang="fa-IR" dirty="0" smtClean="0"/>
              <a:t> به روش کلاسیک (آماری)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82" y="2990157"/>
            <a:ext cx="4420217" cy="11336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https://www.easymachinelearning.net/wp-content/uploads/2018/05/feature3_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00300"/>
            <a:ext cx="5672206" cy="32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/>
          <a:stretch/>
        </p:blipFill>
        <p:spPr>
          <a:xfrm>
            <a:off x="8057676" y="4405498"/>
            <a:ext cx="2362530" cy="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گرادیان نزولی برای بیشینه کردن تابع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 descr="gradient-descent-1.jpg (600Ã37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66" y="2275550"/>
            <a:ext cx="6546734" cy="40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هزینه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6" name="Picture 4" descr="https://uc-r.github.io/public/images/analytics/regression/sq.error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4" y="2172494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هزینه-ادامه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4" y="3009900"/>
            <a:ext cx="6068182" cy="16252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68747470733a2f2f707669676965722e6769746875622e696f2f6d656469612f696d672f70617274312f6772616469656e745f64657363656e742e676966.gif (512Ã384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7249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2292350"/>
            <a:ext cx="5725080" cy="331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9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files.virgool.io/upload/users/7104/posts/a6pg8rjdguax/fjjke6nflz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06" y="2292350"/>
            <a:ext cx="5729014" cy="33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17</a:t>
            </a:fld>
            <a:endParaRPr lang="en-US" dirty="0"/>
          </a:p>
        </p:txBody>
      </p:sp>
      <p:pic>
        <p:nvPicPr>
          <p:cNvPr id="1034" name="Picture 10" descr="https://files.virgool.io/upload/users/7104/posts/a6pg8rjdguax/mc33crslvk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524115"/>
            <a:ext cx="41719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iles.virgool.io/upload/users/7104/posts/a6pg8rjdguax/oijksajr0w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07" y="2292351"/>
            <a:ext cx="5867408" cy="33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a-IR" dirty="0"/>
              <a:t>به طور کلی دو قانون ساده برای مشتق گیری بر روی گراف محاسباتی وجود </a:t>
            </a:r>
            <a:r>
              <a:rPr lang="fa-IR" dirty="0" smtClean="0"/>
              <a:t>دارد.</a:t>
            </a:r>
          </a:p>
          <a:p>
            <a:pPr lvl="1"/>
            <a:r>
              <a:rPr lang="fa-IR" dirty="0" smtClean="0"/>
              <a:t>مشتق </a:t>
            </a:r>
            <a:r>
              <a:rPr lang="fa-IR" dirty="0"/>
              <a:t>های موازی با هم جمع میشوند</a:t>
            </a:r>
          </a:p>
          <a:p>
            <a:pPr lvl="1"/>
            <a:r>
              <a:rPr lang="fa-IR" dirty="0" smtClean="0"/>
              <a:t>مشتق </a:t>
            </a:r>
            <a:r>
              <a:rPr lang="fa-IR" dirty="0"/>
              <a:t>های سری در هم ضرب می شوند.</a:t>
            </a:r>
            <a:endParaRPr lang="en-US" dirty="0"/>
          </a:p>
        </p:txBody>
      </p:sp>
      <p:pic>
        <p:nvPicPr>
          <p:cNvPr id="3074" name="Picture 2" descr="https://files.virgool.io/upload/users/7104/posts/a6pg8rjdguax/tgrdsrkjtv5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4594"/>
            <a:ext cx="5562600" cy="13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files.virgool.io/upload/users/7104/posts/a6pg8rjdguax/dumlis4wn7i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5332573"/>
            <a:ext cx="5359400" cy="8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img.persiangfx.com/main/tutorial/1287986522_5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2" r="22014"/>
          <a:stretch/>
        </p:blipFill>
        <p:spPr bwMode="auto">
          <a:xfrm>
            <a:off x="5115834" y="2592453"/>
            <a:ext cx="1971932" cy="19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محاسباتی-ادامه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39024" y="1825625"/>
            <a:ext cx="3914775" cy="4351338"/>
          </a:xfrm>
        </p:spPr>
        <p:txBody>
          <a:bodyPr/>
          <a:lstStyle/>
          <a:p>
            <a:r>
              <a:rPr lang="fa-IR" dirty="0" smtClean="0"/>
              <a:t>آن چه ما اعلان می کنیم: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63125" y="2869718"/>
            <a:ext cx="3915029" cy="22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04974" y="1825625"/>
            <a:ext cx="3914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آن چه تنسورفلو میسازد:</a:t>
            </a:r>
            <a:endParaRPr lang="en-US" dirty="0"/>
          </a:p>
        </p:txBody>
      </p:sp>
      <p:pic>
        <p:nvPicPr>
          <p:cNvPr id="9" name="Picture 2" descr="https://files.virgool.io/upload/users/7104/posts/a6pg8rjdguax/oijksajr0w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04" y="2865323"/>
            <a:ext cx="4020145" cy="22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تنسورفلو (</a:t>
            </a:r>
            <a:r>
              <a:rPr lang="en-US" dirty="0" smtClean="0"/>
              <a:t> 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a-IR" sz="4000" dirty="0" smtClean="0"/>
              <a:t>با اعلان پیچیده ترین گراف محاسباتی، عملیات مشتق گیری را به راحتی انجام می‌دهد.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محاسبه مشتق با تنسورفلو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"/>
          <a:stretch/>
        </p:blipFill>
        <p:spPr>
          <a:xfrm>
            <a:off x="713909" y="1690688"/>
            <a:ext cx="6372692" cy="504895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8" y="2543051"/>
            <a:ext cx="6411220" cy="177189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0" y="4314948"/>
            <a:ext cx="604921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بخش‌های اصلی یک برنامه‌ی مبتنی بر </a:t>
            </a:r>
            <a:r>
              <a:rPr lang="en-US" dirty="0" err="1" smtClean="0"/>
              <a:t>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012"/>
            <a:ext cx="8957187" cy="4351338"/>
          </a:xfrm>
        </p:spPr>
      </p:pic>
      <p:sp>
        <p:nvSpPr>
          <p:cNvPr id="10" name="Rounded Rectangle 9"/>
          <p:cNvSpPr/>
          <p:nvPr/>
        </p:nvSpPr>
        <p:spPr>
          <a:xfrm>
            <a:off x="1123950" y="2124075"/>
            <a:ext cx="2724150" cy="45720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23950" y="2666999"/>
            <a:ext cx="2990850" cy="45720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3950" y="3190874"/>
            <a:ext cx="2990850" cy="31432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23949" y="3535365"/>
            <a:ext cx="6746422" cy="63182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23948" y="4197351"/>
            <a:ext cx="7753354" cy="2189165"/>
          </a:xfrm>
          <a:prstGeom prst="roundRect">
            <a:avLst>
              <a:gd name="adj" fmla="val 1063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84724" y="212407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Placeholders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0550" y="2666999"/>
            <a:ext cx="188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Variables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0550" y="3107375"/>
            <a:ext cx="188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 Structure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6997" y="3559861"/>
            <a:ext cx="26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Optimization Section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4970" y="4520516"/>
            <a:ext cx="26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Training Section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01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کلمات کلیدی این بخش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یادگیری بدون نظارت ( </a:t>
            </a:r>
            <a:r>
              <a:rPr lang="en-US" dirty="0" smtClean="0"/>
              <a:t>Unsupervised Learning</a:t>
            </a:r>
            <a:r>
              <a:rPr lang="fa-IR" dirty="0" smtClean="0"/>
              <a:t> )</a:t>
            </a:r>
          </a:p>
          <a:p>
            <a:r>
              <a:rPr lang="fa-IR" dirty="0" smtClean="0"/>
              <a:t>یادگیری بانظارت ( </a:t>
            </a:r>
            <a:r>
              <a:rPr lang="en-US" dirty="0" smtClean="0"/>
              <a:t>Supervised Learning</a:t>
            </a:r>
            <a:r>
              <a:rPr lang="fa-IR" dirty="0" smtClean="0"/>
              <a:t> )</a:t>
            </a:r>
            <a:endParaRPr lang="en-US" dirty="0" smtClean="0"/>
          </a:p>
          <a:p>
            <a:r>
              <a:rPr lang="fa-IR" dirty="0" smtClean="0"/>
              <a:t>یادگیری تقویتی (</a:t>
            </a:r>
            <a:r>
              <a:rPr lang="en-US" dirty="0" smtClean="0"/>
              <a:t>Reinforcement Learning</a:t>
            </a:r>
            <a:r>
              <a:rPr lang="fa-IR" dirty="0" smtClean="0"/>
              <a:t>)</a:t>
            </a:r>
          </a:p>
          <a:p>
            <a:r>
              <a:rPr lang="fa-IR" dirty="0" smtClean="0"/>
              <a:t>تابع هزینه (</a:t>
            </a:r>
            <a:r>
              <a:rPr lang="en-US" dirty="0" smtClean="0"/>
              <a:t>Cost function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گرادیان نزولی (</a:t>
            </a:r>
            <a:r>
              <a:rPr lang="en-US" dirty="0" smtClean="0"/>
              <a:t>Gradient Descent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گراف محاسباتی (</a:t>
            </a:r>
            <a:r>
              <a:rPr lang="en-US" dirty="0" smtClean="0"/>
              <a:t> Calculation Graph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رگرسیون خطی (</a:t>
            </a:r>
            <a:r>
              <a:rPr lang="en-US" dirty="0" smtClean="0"/>
              <a:t>Linear Regression</a:t>
            </a:r>
            <a:r>
              <a:rPr lang="fa-I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a-IR" dirty="0" smtClean="0"/>
              <a:t>چرا از یادگیری ماشین استفاده کنیم؟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انواع روش‌های یادگیری ماشین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رگرسیون خطی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تابع هزینه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گراف محاسباتی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پیاده سازی با </a:t>
            </a:r>
            <a:r>
              <a:rPr lang="fa-IR" dirty="0" smtClean="0"/>
              <a:t>تنسورفلو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(چه وقت) از </a:t>
            </a:r>
            <a:r>
              <a:rPr lang="fa-IR" dirty="0"/>
              <a:t>یادگیری ماشین استفاده </a:t>
            </a:r>
            <a:r>
              <a:rPr lang="fa-IR" dirty="0" smtClean="0"/>
              <a:t>کنیم/نکنیم؟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lnSpc>
                <a:spcPct val="170000"/>
              </a:lnSpc>
              <a:spcAft>
                <a:spcPts val="600"/>
              </a:spcAft>
            </a:pPr>
            <a:r>
              <a:rPr lang="fa-IR" dirty="0"/>
              <a:t>هزینه‌ی تنظیم دستی </a:t>
            </a:r>
            <a:r>
              <a:rPr lang="fa-IR" dirty="0" smtClean="0"/>
              <a:t>قوانین(به کار گیری روش های فرمال) </a:t>
            </a:r>
            <a:r>
              <a:rPr lang="fa-IR" dirty="0"/>
              <a:t>بیشتر از جمع‌آوری داده و توسعه‌ی الگوریتم یادگیری ماشین باشد</a:t>
            </a:r>
            <a:r>
              <a:rPr lang="fa-IR" dirty="0" smtClean="0"/>
              <a:t>.</a:t>
            </a:r>
            <a:endParaRPr lang="en-US" dirty="0"/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/>
              <a:t>اگر داده‌ی کافی </a:t>
            </a:r>
            <a:r>
              <a:rPr lang="fa-IR" dirty="0" smtClean="0"/>
              <a:t>قابل جمع‌آوری نیست از </a:t>
            </a:r>
            <a:r>
              <a:rPr lang="fa-IR" dirty="0"/>
              <a:t>یادگیری ماشین صرف نظر کنید</a:t>
            </a:r>
            <a:r>
              <a:rPr lang="fa-IR" dirty="0" smtClean="0"/>
              <a:t>!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به‌طور کلی جمع‌آوری،پاک‌سازی و پیش پردازش داده </a:t>
            </a:r>
            <a:r>
              <a:rPr lang="fa-IR" dirty="0" smtClean="0">
                <a:solidFill>
                  <a:srgbClr val="C00000"/>
                </a:solidFill>
                <a:cs typeface="+mj-cs"/>
              </a:rPr>
              <a:t>۶۰ الی ۷۰ درصد </a:t>
            </a:r>
            <a:r>
              <a:rPr lang="fa-IR" dirty="0" smtClean="0"/>
              <a:t>فرآیند کاری را در بر می‌گیرد.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مابقی به بهینه سازی مدل اختصاص دارد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آموزش مدل هم </a:t>
            </a:r>
            <a:r>
              <a:rPr lang="fa-IR" b="1" dirty="0" smtClean="0">
                <a:solidFill>
                  <a:srgbClr val="C00000"/>
                </a:solidFill>
                <a:cs typeface="+mj-cs"/>
              </a:rPr>
              <a:t>صفر</a:t>
            </a:r>
            <a:r>
              <a:rPr lang="fa-IR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fa-IR" dirty="0"/>
              <a:t>درصد.</a:t>
            </a:r>
          </a:p>
          <a:p>
            <a:pPr marL="914400" lvl="2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کافی بودن داده تابع الگوریتم یاد‌گیری است.</a:t>
            </a:r>
          </a:p>
          <a:p>
            <a:pPr marL="457200" lvl="1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دلیل اصلی متن باز بودن کتابخانه‌های یادگیری ماشین</a:t>
            </a:r>
          </a:p>
          <a:p>
            <a:pPr marL="457200" lvl="1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باید دنبال روشی باشیم که با بضاعت خودمان بتوانیم برای آن داده تهیه کنیم!</a:t>
            </a:r>
          </a:p>
          <a:p>
            <a:pPr marL="457200" lvl="1" indent="-457200">
              <a:spcBef>
                <a:spcPts val="1000"/>
              </a:spcBef>
              <a:spcAft>
                <a:spcPts val="600"/>
              </a:spcAft>
            </a:pPr>
            <a:r>
              <a:rPr lang="fa-IR" dirty="0" smtClean="0"/>
              <a:t>متخصص یادگیری ماشین همان قدر که متخصص الگوریتم است متخصص داده نیز هست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روش‌‌های یادگیری ماشین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یادگیری بانظارت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یادگیری بدون نظارت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یادگیری تقویتی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fa-IR" dirty="0" smtClean="0"/>
              <a:t>تقسیم بندی‌های فرعی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نیمه نظارت شده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فعال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برخط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fa-IR" dirty="0" smtClean="0"/>
              <a:t>یادگیری خود نظارتی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بانظارت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ورودی داده است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خروجی داده است.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هدف: </a:t>
            </a:r>
            <a:r>
              <a:rPr lang="fa-IR" dirty="0" smtClean="0"/>
              <a:t>پیدا کردن تابعی (مدلی) است که داده‌ی ورودی را بگیرد و داده‌ی خروجی متناسب با آن را تولید کند.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شامل دو بخش اصلی</a:t>
            </a:r>
            <a:r>
              <a:rPr lang="fa-IR" dirty="0" smtClean="0"/>
              <a:t>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طبقه بندی | رده بندی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رگرسیون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2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lpforhackers.io/wp-content/uploads/2016/08/text-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625356"/>
            <a:ext cx="10201275" cy="4751876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طبقه‌بندی | رده‌بندی </a:t>
            </a:r>
            <a:r>
              <a:rPr lang="fa-IR" dirty="0" smtClean="0">
                <a:latin typeface="Sahel" panose="020B0603030804020204" pitchFamily="34" charset="-78"/>
                <a:cs typeface="Sahel" panose="020B0603030804020204" pitchFamily="34" charset="-78"/>
              </a:rPr>
              <a:t>(</a:t>
            </a:r>
            <a:r>
              <a:rPr lang="en-US" dirty="0" smtClean="0"/>
              <a:t>Classification</a:t>
            </a:r>
            <a:r>
              <a:rPr lang="fa-IR" dirty="0" smtClean="0">
                <a:latin typeface="Sahel" panose="020B0603030804020204" pitchFamily="34" charset="-78"/>
                <a:cs typeface="Sahel" panose="020B0603030804020204" pitchFamily="34" charset="-78"/>
              </a:rPr>
              <a:t>)</a:t>
            </a:r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</a:t>
            </a:r>
            <a:r>
              <a:rPr lang="en-US" dirty="0" smtClean="0"/>
              <a:t> </a:t>
            </a:r>
            <a:r>
              <a:rPr lang="fa-IR" dirty="0" smtClean="0"/>
              <a:t>بدون نظارت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ورودی داده است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/>
              <a:t>خروجی داده نیست. خروجی یک بازنمایی از داده‌ها یا برقراری یک ساختار بین آن ها است.</a:t>
            </a:r>
            <a:endParaRPr lang="fa-I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هدف</a:t>
            </a:r>
            <a:r>
              <a:rPr lang="fa-IR" dirty="0" smtClean="0"/>
              <a:t>: بیان از جدید از داده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a-IR" dirty="0" smtClean="0">
                <a:cs typeface="+mj-cs"/>
              </a:rPr>
              <a:t>شامل</a:t>
            </a:r>
            <a:r>
              <a:rPr lang="fa-I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خوشه بندی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یادگیری بازنمایی</a:t>
            </a:r>
          </a:p>
          <a:p>
            <a:pPr lvl="1">
              <a:lnSpc>
                <a:spcPct val="100000"/>
              </a:lnSpc>
            </a:pPr>
            <a:r>
              <a:rPr lang="fa-IR" dirty="0" smtClean="0"/>
              <a:t>کاهش ابعاد</a:t>
            </a:r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C2CB-D173-4720-9A64-BE72B32F673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1969" y="180459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FFC000"/>
                </a:solidFill>
                <a:cs typeface="+mj-cs"/>
              </a:rPr>
              <a:t>انواع روش‌‌های یادگیری ماشین</a:t>
            </a:r>
            <a:endParaRPr lang="en-US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8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1">
      <a:majorFont>
        <a:latin typeface="Candara"/>
        <a:ea typeface=""/>
        <a:cs typeface="Sahel Black"/>
      </a:majorFont>
      <a:minorFont>
        <a:latin typeface="Candara"/>
        <a:ea typeface=""/>
        <a:cs typeface="Gando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559</Words>
  <Application>Microsoft Office PowerPoint</Application>
  <PresentationFormat>Widescreen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Candara</vt:lpstr>
      <vt:lpstr>Gandom</vt:lpstr>
      <vt:lpstr>Iranian Sans</vt:lpstr>
      <vt:lpstr>Sahel</vt:lpstr>
      <vt:lpstr>Sahel Black</vt:lpstr>
      <vt:lpstr>Office Theme</vt:lpstr>
      <vt:lpstr>یادگیری ماشین</vt:lpstr>
      <vt:lpstr>PowerPoint Presentation</vt:lpstr>
      <vt:lpstr>کلمات کلیدی این بخش</vt:lpstr>
      <vt:lpstr>فهرست مطالب</vt:lpstr>
      <vt:lpstr>چرا (چه وقت) از یادگیری ماشین استفاده کنیم/نکنیم؟</vt:lpstr>
      <vt:lpstr>انواع روش‌‌های یادگیری ماشین</vt:lpstr>
      <vt:lpstr>یادگیری  بانظارت</vt:lpstr>
      <vt:lpstr>طبقه‌بندی | رده‌بندی (Classification)</vt:lpstr>
      <vt:lpstr>یادگیری  بدون نظارت</vt:lpstr>
      <vt:lpstr>یادگیری  تقویتی</vt:lpstr>
      <vt:lpstr>رگرسیون خطی</vt:lpstr>
      <vt:lpstr>رگرسیون خطی  به روش کلاسیک (آماری)</vt:lpstr>
      <vt:lpstr>گرادیان نزولی برای بیشینه کردن تابع</vt:lpstr>
      <vt:lpstr>تابع هزینه</vt:lpstr>
      <vt:lpstr>تابع هزینه-ادامه</vt:lpstr>
      <vt:lpstr>گراف محاسباتی</vt:lpstr>
      <vt:lpstr>گراف محاسباتی-ادامه</vt:lpstr>
      <vt:lpstr>گراف محاسباتی-ادامه</vt:lpstr>
      <vt:lpstr>گراف محاسباتی-ادامه</vt:lpstr>
      <vt:lpstr>گراف محاسباتی-ادامه</vt:lpstr>
      <vt:lpstr>تنسورفلو ( tf )</vt:lpstr>
      <vt:lpstr>محاسبه مشتق با تنسورفلو</vt:lpstr>
      <vt:lpstr>بخش‌های اصلی یک برنامه‌ی مبتنی بر tf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 از ابتدا</dc:title>
  <dc:creator>Windows User</dc:creator>
  <cp:lastModifiedBy>Windows User</cp:lastModifiedBy>
  <cp:revision>88</cp:revision>
  <dcterms:created xsi:type="dcterms:W3CDTF">2018-04-01T14:34:49Z</dcterms:created>
  <dcterms:modified xsi:type="dcterms:W3CDTF">2019-02-04T21:38:19Z</dcterms:modified>
</cp:coreProperties>
</file>