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3" r:id="rId3"/>
    <p:sldId id="258" r:id="rId4"/>
    <p:sldId id="257" r:id="rId5"/>
    <p:sldId id="260" r:id="rId6"/>
    <p:sldId id="286" r:id="rId7"/>
    <p:sldId id="267" r:id="rId8"/>
    <p:sldId id="288" r:id="rId9"/>
    <p:sldId id="287" r:id="rId10"/>
    <p:sldId id="290" r:id="rId11"/>
    <p:sldId id="289" r:id="rId12"/>
    <p:sldId id="291" r:id="rId13"/>
    <p:sldId id="292" r:id="rId14"/>
    <p:sldId id="293" r:id="rId15"/>
    <p:sldId id="294" r:id="rId16"/>
    <p:sldId id="295" r:id="rId17"/>
    <p:sldId id="296" r:id="rId18"/>
    <p:sldId id="297" r:id="rId19"/>
    <p:sldId id="298" r:id="rId20"/>
    <p:sldId id="299" r:id="rId21"/>
    <p:sldId id="306" r:id="rId22"/>
    <p:sldId id="300" r:id="rId23"/>
    <p:sldId id="301" r:id="rId24"/>
    <p:sldId id="302" r:id="rId25"/>
    <p:sldId id="303"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1" d="100"/>
          <a:sy n="101" d="100"/>
        </p:scale>
        <p:origin x="150" y="306"/>
      </p:cViewPr>
      <p:guideLst/>
    </p:cSldViewPr>
  </p:slideViewPr>
  <p:notesTextViewPr>
    <p:cViewPr>
      <p:scale>
        <a:sx n="1" d="1"/>
        <a:sy n="1" d="1"/>
      </p:scale>
      <p:origin x="0" y="0"/>
    </p:cViewPr>
  </p:notesTextViewPr>
  <p:notesViewPr>
    <p:cSldViewPr snapToGrid="0">
      <p:cViewPr varScale="1">
        <p:scale>
          <a:sx n="86" d="100"/>
          <a:sy n="86" d="100"/>
        </p:scale>
        <p:origin x="314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4E17DD-D268-4ACF-8560-190515C26D8B}" type="datetimeFigureOut">
              <a:rPr lang="en-US" smtClean="0"/>
              <a:t>9/30/2020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C84AF0-75C3-4035-95EA-B961820BE5E0}" type="slidenum">
              <a:rPr lang="en-US" smtClean="0"/>
              <a:t>‹#›</a:t>
            </a:fld>
            <a:endParaRPr lang="en-US"/>
          </a:p>
        </p:txBody>
      </p:sp>
    </p:spTree>
    <p:extLst>
      <p:ext uri="{BB962C8B-B14F-4D97-AF65-F5344CB8AC3E}">
        <p14:creationId xmlns:p14="http://schemas.microsoft.com/office/powerpoint/2010/main" val="2499526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DA2B5-279D-4BD1-BB78-7C7510871F04}"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1BD91-8219-4852-AC5D-5ACDB45E8D9F}" type="slidenum">
              <a:rPr lang="en-US" smtClean="0"/>
              <a:t>‹#›</a:t>
            </a:fld>
            <a:endParaRPr lang="en-US"/>
          </a:p>
        </p:txBody>
      </p:sp>
    </p:spTree>
    <p:extLst>
      <p:ext uri="{BB962C8B-B14F-4D97-AF65-F5344CB8AC3E}">
        <p14:creationId xmlns:p14="http://schemas.microsoft.com/office/powerpoint/2010/main" val="173768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1BD91-8219-4852-AC5D-5ACDB45E8D9F}" type="slidenum">
              <a:rPr lang="en-US" smtClean="0"/>
              <a:t>3</a:t>
            </a:fld>
            <a:endParaRPr lang="en-US"/>
          </a:p>
        </p:txBody>
      </p:sp>
    </p:spTree>
    <p:extLst>
      <p:ext uri="{BB962C8B-B14F-4D97-AF65-F5344CB8AC3E}">
        <p14:creationId xmlns:p14="http://schemas.microsoft.com/office/powerpoint/2010/main" val="192596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00674D-E670-485B-BF1C-626D781569B5}"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1" eaLnBrk="1" fontAlgn="auto" latinLnBrk="0" hangingPunct="1">
              <a:lnSpc>
                <a:spcPct val="100000"/>
              </a:lnSpc>
              <a:spcBef>
                <a:spcPts val="0"/>
              </a:spcBef>
              <a:spcAft>
                <a:spcPts val="0"/>
              </a:spcAft>
              <a:buClrTx/>
              <a:buSzTx/>
              <a:buFontTx/>
              <a:buNone/>
              <a:tabLst/>
              <a:defRPr/>
            </a:lvl1pPr>
          </a:lstStyle>
          <a:p>
            <a:fld id="{6369C2CB-D173-4720-9A64-BE72B32F6739}" type="slidenum">
              <a:rPr lang="en-US" smtClean="0"/>
              <a:pPr/>
              <a:t>‹#›</a:t>
            </a:fld>
            <a:r>
              <a:rPr lang="fa-IR" dirty="0" smtClean="0"/>
              <a:t> از ۱۵</a:t>
            </a:r>
            <a:endParaRPr lang="en-US" dirty="0" smtClean="0"/>
          </a:p>
        </p:txBody>
      </p:sp>
    </p:spTree>
    <p:extLst>
      <p:ext uri="{BB962C8B-B14F-4D97-AF65-F5344CB8AC3E}">
        <p14:creationId xmlns:p14="http://schemas.microsoft.com/office/powerpoint/2010/main" val="36277215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4C885-B60E-4252-BBAF-0A6365D00548}"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241157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E7B40C-3F64-4B76-9CE6-8F118A9A8658}"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213489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500606-9AD5-426F-A624-D87C11C1CB7B}"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9C2CB-D173-4720-9A64-BE72B32F6739}" type="slidenum">
              <a:rPr lang="en-US" smtClean="0"/>
              <a:t>‹#›</a:t>
            </a:fld>
            <a:endParaRPr lang="en-US" dirty="0"/>
          </a:p>
        </p:txBody>
      </p:sp>
    </p:spTree>
    <p:extLst>
      <p:ext uri="{BB962C8B-B14F-4D97-AF65-F5344CB8AC3E}">
        <p14:creationId xmlns:p14="http://schemas.microsoft.com/office/powerpoint/2010/main" val="3662162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BC4F4A-6CF7-420F-BEE3-A154F9C365F1}"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31266094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717BA2-BD8B-4385-823F-DBBD75B46012}"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412693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6B2045-C5A4-4502-B92D-BE8BE3A3F68C}" type="datetime1">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7642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FCBC1E-4AA5-44BB-8B29-57E439E85DA2}" type="datetime1">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155662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0495D-DF1E-4446-BA8C-3BA1AAA2ECA6}" type="datetime1">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429177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147C-7D9F-4F14-A44A-68FBE6730FF1}"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926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CE0E3-ABC5-447A-919D-ADD9AF018584}"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9C2CB-D173-4720-9A64-BE72B32F6739}" type="slidenum">
              <a:rPr lang="en-US" smtClean="0"/>
              <a:t>‹#›</a:t>
            </a:fld>
            <a:endParaRPr lang="en-US"/>
          </a:p>
        </p:txBody>
      </p:sp>
    </p:spTree>
    <p:extLst>
      <p:ext uri="{BB962C8B-B14F-4D97-AF65-F5344CB8AC3E}">
        <p14:creationId xmlns:p14="http://schemas.microsoft.com/office/powerpoint/2010/main" val="12713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DCB0BE24-A9CD-4DBC-BD58-B176420084E6}" type="datetime1">
              <a:rPr lang="en-US" smtClean="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6369C2CB-D173-4720-9A64-BE72B32F6739}" type="slidenum">
              <a:rPr lang="en-US" smtClean="0"/>
              <a:pPr/>
              <a:t>‹#›</a:t>
            </a:fld>
            <a:r>
              <a:rPr lang="fa-IR" dirty="0" smtClean="0"/>
              <a:t> از ۱۵</a:t>
            </a:r>
            <a:endParaRPr lang="en-US" dirty="0"/>
          </a:p>
        </p:txBody>
      </p:sp>
    </p:spTree>
    <p:extLst>
      <p:ext uri="{BB962C8B-B14F-4D97-AF65-F5344CB8AC3E}">
        <p14:creationId xmlns:p14="http://schemas.microsoft.com/office/powerpoint/2010/main" val="230009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249" y="1586204"/>
            <a:ext cx="10089502" cy="1558633"/>
          </a:xfrm>
        </p:spPr>
        <p:txBody>
          <a:bodyPr>
            <a:normAutofit/>
          </a:bodyPr>
          <a:lstStyle/>
          <a:p>
            <a:pPr>
              <a:lnSpc>
                <a:spcPct val="150000"/>
              </a:lnSpc>
              <a:spcBef>
                <a:spcPts val="4200"/>
              </a:spcBef>
              <a:spcAft>
                <a:spcPts val="600"/>
              </a:spcAft>
            </a:pPr>
            <a:r>
              <a:rPr lang="fa-IR" sz="5400" dirty="0" smtClean="0">
                <a:latin typeface="Iranian Sans" panose="01000500000000020002" pitchFamily="2" charset="-78"/>
              </a:rPr>
              <a:t>یادگیری ماشین</a:t>
            </a:r>
            <a:endParaRPr lang="en-US" sz="4000" b="1" dirty="0">
              <a:solidFill>
                <a:schemeClr val="bg2">
                  <a:lumMod val="75000"/>
                </a:schemeClr>
              </a:solidFill>
              <a:latin typeface="Iranian Sans" panose="01000500000000020002" pitchFamily="2" charset="-78"/>
            </a:endParaRPr>
          </a:p>
        </p:txBody>
      </p:sp>
      <p:sp>
        <p:nvSpPr>
          <p:cNvPr id="3" name="Subtitle 2"/>
          <p:cNvSpPr>
            <a:spLocks noGrp="1"/>
          </p:cNvSpPr>
          <p:nvPr>
            <p:ph type="subTitle" idx="1"/>
          </p:nvPr>
        </p:nvSpPr>
        <p:spPr>
          <a:xfrm>
            <a:off x="1524000" y="3553051"/>
            <a:ext cx="9144000" cy="1180874"/>
          </a:xfrm>
        </p:spPr>
        <p:txBody>
          <a:bodyPr>
            <a:normAutofit/>
          </a:bodyPr>
          <a:lstStyle/>
          <a:p>
            <a:r>
              <a:rPr lang="fa-IR" sz="3000" dirty="0" smtClean="0">
                <a:solidFill>
                  <a:srgbClr val="FF0000"/>
                </a:solidFill>
              </a:rPr>
              <a:t>شبکه‌های بازگشتی</a:t>
            </a:r>
          </a:p>
          <a:p>
            <a:r>
              <a:rPr lang="fa-IR" sz="3000" dirty="0" smtClean="0">
                <a:solidFill>
                  <a:srgbClr val="FF0000"/>
                </a:solidFill>
              </a:rPr>
              <a:t>پردازش متن</a:t>
            </a:r>
            <a:endParaRPr lang="en-US" sz="1900" dirty="0" smtClean="0">
              <a:solidFill>
                <a:srgbClr val="FF0000"/>
              </a:solidFill>
            </a:endParaRPr>
          </a:p>
          <a:p>
            <a:endParaRPr lang="en-US" dirty="0"/>
          </a:p>
        </p:txBody>
      </p:sp>
      <p:sp>
        <p:nvSpPr>
          <p:cNvPr id="7" name="TextBox 6"/>
          <p:cNvSpPr txBox="1"/>
          <p:nvPr/>
        </p:nvSpPr>
        <p:spPr>
          <a:xfrm>
            <a:off x="5663830" y="4906189"/>
            <a:ext cx="864339" cy="369332"/>
          </a:xfrm>
          <a:prstGeom prst="rect">
            <a:avLst/>
          </a:prstGeom>
          <a:noFill/>
        </p:spPr>
        <p:txBody>
          <a:bodyPr wrap="none" rtlCol="0">
            <a:spAutoFit/>
          </a:bodyPr>
          <a:lstStyle/>
          <a:p>
            <a:pPr algn="ctr"/>
            <a:r>
              <a:rPr lang="fa-IR" smtClean="0"/>
              <a:t>پاییز۹۹</a:t>
            </a:r>
            <a:endParaRPr lang="en-US" dirty="0"/>
          </a:p>
        </p:txBody>
      </p:sp>
      <p:sp>
        <p:nvSpPr>
          <p:cNvPr id="9" name="Slide Number Placeholder 8"/>
          <p:cNvSpPr>
            <a:spLocks noGrp="1"/>
          </p:cNvSpPr>
          <p:nvPr>
            <p:ph type="sldNum" sz="quarter" idx="12"/>
          </p:nvPr>
        </p:nvSpPr>
        <p:spPr/>
        <p:txBody>
          <a:bodyPr/>
          <a:lstStyle/>
          <a:p>
            <a:fld id="{6369C2CB-D173-4720-9A64-BE72B32F6739}" type="slidenum">
              <a:rPr lang="en-US" smtClean="0"/>
              <a:t>1</a:t>
            </a:fld>
            <a:endParaRPr lang="en-US"/>
          </a:p>
        </p:txBody>
      </p:sp>
    </p:spTree>
    <p:extLst>
      <p:ext uri="{BB962C8B-B14F-4D97-AF65-F5344CB8AC3E}">
        <p14:creationId xmlns:p14="http://schemas.microsoft.com/office/powerpoint/2010/main" val="3862751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hazm</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96" y="2649538"/>
            <a:ext cx="8344608" cy="2703512"/>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6369C2CB-D173-4720-9A64-BE72B32F6739}" type="slidenum">
              <a:rPr lang="en-US" smtClean="0"/>
              <a:t>10</a:t>
            </a:fld>
            <a:endParaRPr lang="en-US" dirty="0"/>
          </a:p>
        </p:txBody>
      </p:sp>
    </p:spTree>
    <p:extLst>
      <p:ext uri="{BB962C8B-B14F-4D97-AF65-F5344CB8AC3E}">
        <p14:creationId xmlns:p14="http://schemas.microsoft.com/office/powerpoint/2010/main" val="300521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ngram</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1483" y="2335212"/>
            <a:ext cx="8029034" cy="3332164"/>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6369C2CB-D173-4720-9A64-BE72B32F6739}" type="slidenum">
              <a:rPr lang="en-US" smtClean="0"/>
              <a:t>11</a:t>
            </a:fld>
            <a:endParaRPr lang="en-US" dirty="0"/>
          </a:p>
        </p:txBody>
      </p:sp>
    </p:spTree>
    <p:extLst>
      <p:ext uri="{BB962C8B-B14F-4D97-AF65-F5344CB8AC3E}">
        <p14:creationId xmlns:p14="http://schemas.microsoft.com/office/powerpoint/2010/main" val="205200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Vectorization(One-hot </a:t>
            </a:r>
            <a:r>
              <a:rPr lang="en-US" dirty="0" smtClean="0"/>
              <a:t>encoding)</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451" y="2172439"/>
            <a:ext cx="1771897" cy="781159"/>
          </a:xfrm>
        </p:spPr>
      </p:pic>
      <p:sp>
        <p:nvSpPr>
          <p:cNvPr id="4" name="Slide Number Placeholder 3"/>
          <p:cNvSpPr>
            <a:spLocks noGrp="1"/>
          </p:cNvSpPr>
          <p:nvPr>
            <p:ph type="sldNum" sz="quarter" idx="12"/>
          </p:nvPr>
        </p:nvSpPr>
        <p:spPr/>
        <p:txBody>
          <a:bodyPr/>
          <a:lstStyle/>
          <a:p>
            <a:fld id="{6369C2CB-D173-4720-9A64-BE72B32F6739}" type="slidenum">
              <a:rPr lang="en-US" smtClean="0"/>
              <a:t>12</a:t>
            </a:fld>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213" y="2915498"/>
            <a:ext cx="1762371" cy="2600688"/>
          </a:xfrm>
          <a:prstGeom prst="rect">
            <a:avLst/>
          </a:prstGeom>
        </p:spPr>
      </p:pic>
    </p:spTree>
    <p:extLst>
      <p:ext uri="{BB962C8B-B14F-4D97-AF65-F5344CB8AC3E}">
        <p14:creationId xmlns:p14="http://schemas.microsoft.com/office/powerpoint/2010/main" val="62806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Vectorization(word-embedding)</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13</a:t>
            </a:fld>
            <a:endParaRPr lang="en-US" dirty="0"/>
          </a:p>
        </p:txBody>
      </p:sp>
      <p:pic>
        <p:nvPicPr>
          <p:cNvPr id="1026" name="Picture 2" descr="https://www.samyzaf.com/ML/nlp/word2vec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323" y="1768475"/>
            <a:ext cx="82502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27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Vectorization(</a:t>
            </a:r>
            <a:r>
              <a:rPr lang="en-US" dirty="0" err="1" smtClean="0"/>
              <a:t>pretrain</a:t>
            </a:r>
            <a:r>
              <a:rPr lang="en-US" dirty="0" smtClean="0"/>
              <a:t>)</a:t>
            </a:r>
            <a:endParaRPr lang="en-US" dirty="0"/>
          </a:p>
        </p:txBody>
      </p:sp>
      <p:sp>
        <p:nvSpPr>
          <p:cNvPr id="3" name="Content Placeholder 2"/>
          <p:cNvSpPr>
            <a:spLocks noGrp="1"/>
          </p:cNvSpPr>
          <p:nvPr>
            <p:ph idx="1"/>
          </p:nvPr>
        </p:nvSpPr>
        <p:spPr/>
        <p:txBody>
          <a:bodyPr/>
          <a:lstStyle/>
          <a:p>
            <a:r>
              <a:rPr lang="en-US" dirty="0" smtClean="0"/>
              <a:t>Word2vec</a:t>
            </a:r>
          </a:p>
          <a:p>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14</a:t>
            </a:fld>
            <a:endParaRPr lang="en-US" dirty="0"/>
          </a:p>
        </p:txBody>
      </p:sp>
      <p:pic>
        <p:nvPicPr>
          <p:cNvPr id="2052"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1797462"/>
            <a:ext cx="7512050" cy="4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3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word embedding by building a</a:t>
            </a:r>
            <a:br>
              <a:rPr lang="en-US" dirty="0"/>
            </a:br>
            <a:r>
              <a:rPr lang="en-US" dirty="0"/>
              <a:t>sentiment classifier</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15</a:t>
            </a:fld>
            <a:endParaRPr lang="en-US" dirty="0"/>
          </a:p>
        </p:txBody>
      </p:sp>
      <p:sp>
        <p:nvSpPr>
          <p:cNvPr id="5" name="Rectangle 4"/>
          <p:cNvSpPr/>
          <p:nvPr/>
        </p:nvSpPr>
        <p:spPr>
          <a:xfrm>
            <a:off x="3886200" y="3086894"/>
            <a:ext cx="16573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Embedding Layer</a:t>
            </a:r>
            <a:endParaRPr lang="en-US" dirty="0"/>
          </a:p>
        </p:txBody>
      </p:sp>
      <p:sp>
        <p:nvSpPr>
          <p:cNvPr id="6" name="Rectangle 5"/>
          <p:cNvSpPr/>
          <p:nvPr/>
        </p:nvSpPr>
        <p:spPr>
          <a:xfrm>
            <a:off x="6443662" y="3067050"/>
            <a:ext cx="16573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Sentiment Classifier</a:t>
            </a:r>
            <a:endParaRPr lang="en-US" dirty="0"/>
          </a:p>
        </p:txBody>
      </p:sp>
      <p:cxnSp>
        <p:nvCxnSpPr>
          <p:cNvPr id="8" name="Straight Arrow Connector 7"/>
          <p:cNvCxnSpPr>
            <a:stCxn id="5" idx="3"/>
            <a:endCxn id="6" idx="1"/>
          </p:cNvCxnSpPr>
          <p:nvPr/>
        </p:nvCxnSpPr>
        <p:spPr>
          <a:xfrm flipV="1">
            <a:off x="5543550" y="3981450"/>
            <a:ext cx="900112" cy="1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33525" y="3067050"/>
            <a:ext cx="1657350"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Input Sentence</a:t>
            </a:r>
            <a:endParaRPr lang="en-US" dirty="0"/>
          </a:p>
        </p:txBody>
      </p:sp>
      <p:cxnSp>
        <p:nvCxnSpPr>
          <p:cNvPr id="16" name="Straight Arrow Connector 15"/>
          <p:cNvCxnSpPr>
            <a:stCxn id="14" idx="3"/>
            <a:endCxn id="5" idx="1"/>
          </p:cNvCxnSpPr>
          <p:nvPr/>
        </p:nvCxnSpPr>
        <p:spPr>
          <a:xfrm>
            <a:off x="3190875" y="3981450"/>
            <a:ext cx="695325" cy="1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p:cNvCxnSpPr>
          <p:nvPr/>
        </p:nvCxnSpPr>
        <p:spPr>
          <a:xfrm>
            <a:off x="8101012" y="3981450"/>
            <a:ext cx="1090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191625" y="3086894"/>
            <a:ext cx="1657350" cy="1828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Class Label</a:t>
            </a:r>
            <a:endParaRPr lang="en-US" dirty="0"/>
          </a:p>
        </p:txBody>
      </p:sp>
    </p:spTree>
    <p:extLst>
      <p:ext uri="{BB962C8B-B14F-4D97-AF65-F5344CB8AC3E}">
        <p14:creationId xmlns:p14="http://schemas.microsoft.com/office/powerpoint/2010/main" val="3201186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Recurrent Neural Networks</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16</a:t>
            </a:fld>
            <a:endParaRPr lang="en-US" dirty="0"/>
          </a:p>
        </p:txBody>
      </p:sp>
      <p:pic>
        <p:nvPicPr>
          <p:cNvPr id="3074" name="Picture 2" descr="http://karpathy.github.io/assets/rnn/diags.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525" y="1690688"/>
            <a:ext cx="10515600" cy="32915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19162" y="5176094"/>
            <a:ext cx="10353675" cy="1277273"/>
          </a:xfrm>
          <a:prstGeom prst="rect">
            <a:avLst/>
          </a:prstGeom>
        </p:spPr>
        <p:txBody>
          <a:bodyPr wrap="square">
            <a:spAutoFit/>
          </a:bodyPr>
          <a:lstStyle/>
          <a:p>
            <a:r>
              <a:rPr lang="en-US" sz="1100" dirty="0">
                <a:solidFill>
                  <a:srgbClr val="555555"/>
                </a:solidFill>
                <a:latin typeface="Helvetica" panose="020B0604020202020204" pitchFamily="34" charset="0"/>
              </a:rPr>
              <a:t>Each rectangle is a vector and arrows represent functions (e.g. matrix multiply). Input vectors are in red, output vectors are in blue and green vectors hold the RNN's state (more on this soon). From left to right: </a:t>
            </a:r>
            <a:r>
              <a:rPr lang="en-US" sz="1100" b="1" dirty="0">
                <a:solidFill>
                  <a:srgbClr val="555555"/>
                </a:solidFill>
                <a:latin typeface="Helvetica" panose="020B0604020202020204" pitchFamily="34" charset="0"/>
              </a:rPr>
              <a:t>(1)</a:t>
            </a:r>
            <a:r>
              <a:rPr lang="en-US" sz="1100" dirty="0">
                <a:solidFill>
                  <a:srgbClr val="555555"/>
                </a:solidFill>
                <a:latin typeface="Helvetica" panose="020B0604020202020204" pitchFamily="34" charset="0"/>
              </a:rPr>
              <a:t> Vanilla mode of processing without RNN, from fixed-sized input to fixed-sized output (e.g. image classification). </a:t>
            </a:r>
            <a:r>
              <a:rPr lang="en-US" sz="1100" b="1" dirty="0">
                <a:solidFill>
                  <a:srgbClr val="555555"/>
                </a:solidFill>
                <a:latin typeface="Helvetica" panose="020B0604020202020204" pitchFamily="34" charset="0"/>
              </a:rPr>
              <a:t>(2)</a:t>
            </a:r>
            <a:r>
              <a:rPr lang="en-US" sz="1100" dirty="0">
                <a:solidFill>
                  <a:srgbClr val="555555"/>
                </a:solidFill>
                <a:latin typeface="Helvetica" panose="020B0604020202020204" pitchFamily="34" charset="0"/>
              </a:rPr>
              <a:t> Sequence output (e.g. image captioning takes an image and outputs a sentence of words). </a:t>
            </a:r>
            <a:r>
              <a:rPr lang="en-US" sz="1100" b="1" dirty="0">
                <a:solidFill>
                  <a:srgbClr val="555555"/>
                </a:solidFill>
                <a:latin typeface="Helvetica" panose="020B0604020202020204" pitchFamily="34" charset="0"/>
              </a:rPr>
              <a:t>(3)</a:t>
            </a:r>
            <a:r>
              <a:rPr lang="en-US" sz="1100" dirty="0">
                <a:solidFill>
                  <a:srgbClr val="555555"/>
                </a:solidFill>
                <a:latin typeface="Helvetica" panose="020B0604020202020204" pitchFamily="34" charset="0"/>
              </a:rPr>
              <a:t> Sequence input (e.g. sentiment analysis where a given sentence is classified as expressing positive or negative sentiment). </a:t>
            </a:r>
            <a:r>
              <a:rPr lang="en-US" sz="1100" b="1" dirty="0">
                <a:solidFill>
                  <a:srgbClr val="555555"/>
                </a:solidFill>
                <a:latin typeface="Helvetica" panose="020B0604020202020204" pitchFamily="34" charset="0"/>
              </a:rPr>
              <a:t>(4)</a:t>
            </a:r>
            <a:r>
              <a:rPr lang="en-US" sz="1100" dirty="0">
                <a:solidFill>
                  <a:srgbClr val="555555"/>
                </a:solidFill>
                <a:latin typeface="Helvetica" panose="020B0604020202020204" pitchFamily="34" charset="0"/>
              </a:rPr>
              <a:t> Sequence input and sequence output (e.g. Machine Translation: an RNN reads a sentence in English and then outputs a sentence in French). </a:t>
            </a:r>
            <a:r>
              <a:rPr lang="en-US" sz="1100" b="1" dirty="0">
                <a:solidFill>
                  <a:srgbClr val="555555"/>
                </a:solidFill>
                <a:latin typeface="Helvetica" panose="020B0604020202020204" pitchFamily="34" charset="0"/>
              </a:rPr>
              <a:t>(5)</a:t>
            </a:r>
            <a:r>
              <a:rPr lang="en-US" sz="1100" dirty="0">
                <a:solidFill>
                  <a:srgbClr val="555555"/>
                </a:solidFill>
                <a:latin typeface="Helvetica" panose="020B0604020202020204" pitchFamily="34" charset="0"/>
              </a:rPr>
              <a:t> Synced sequence input and output (e.g. video classification where we wish to label each frame of the video). Notice that in every case are no pre-specified constraints on the lengths sequences because the recurrent transformation (green) is fixed and can be applied as many times as we like.</a:t>
            </a:r>
            <a:endParaRPr lang="en-US" sz="1100" dirty="0"/>
          </a:p>
        </p:txBody>
      </p:sp>
    </p:spTree>
    <p:extLst>
      <p:ext uri="{BB962C8B-B14F-4D97-AF65-F5344CB8AC3E}">
        <p14:creationId xmlns:p14="http://schemas.microsoft.com/office/powerpoint/2010/main" val="275033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Unfolding RNN</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17</a:t>
            </a:fld>
            <a:endParaRPr lang="en-US" dirty="0"/>
          </a:p>
        </p:txBody>
      </p:sp>
      <p:pic>
        <p:nvPicPr>
          <p:cNvPr id="4100" name="Picture 4" descr="http://colah.github.io/posts/2015-08-Understanding-LSTMs/img/RNN-rol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575" y="1690688"/>
            <a:ext cx="2482850" cy="385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9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Unfolding RNN</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18</a:t>
            </a:fld>
            <a:endParaRPr lang="en-US" dirty="0"/>
          </a:p>
        </p:txBody>
      </p:sp>
      <p:pic>
        <p:nvPicPr>
          <p:cNvPr id="6150" name="Picture 6" descr="An unrolled recurrent neural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71488"/>
            <a:ext cx="10024424" cy="263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8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Long-Term Dependency</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19</a:t>
            </a:fld>
            <a:endParaRPr lang="en-US" dirty="0"/>
          </a:p>
        </p:txBody>
      </p:sp>
      <p:pic>
        <p:nvPicPr>
          <p:cNvPr id="6" name="Picture 2" descr="Neural networks struggle with long term dependenc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67277"/>
            <a:ext cx="9816252" cy="338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369C2CB-D173-4720-9A64-BE72B32F6739}" type="slidenum">
              <a:rPr lang="en-US" smtClean="0"/>
              <a:t>2</a:t>
            </a:fld>
            <a:endParaRPr lang="en-US"/>
          </a:p>
        </p:txBody>
      </p:sp>
      <p:pic>
        <p:nvPicPr>
          <p:cNvPr id="1026" name="Picture 2" descr="http://img.persiangfx.com/main/tutorial/1287986522_55.jpg"/>
          <p:cNvPicPr>
            <a:picLocks noChangeAspect="1" noChangeArrowheads="1"/>
          </p:cNvPicPr>
          <p:nvPr/>
        </p:nvPicPr>
        <p:blipFill rotWithShape="1">
          <a:blip r:embed="rId2">
            <a:extLst>
              <a:ext uri="{28A0092B-C50C-407E-A947-70E740481C1C}">
                <a14:useLocalDpi xmlns:a14="http://schemas.microsoft.com/office/drawing/2010/main" val="0"/>
              </a:ext>
            </a:extLst>
          </a:blip>
          <a:srcRect l="20122" r="22014"/>
          <a:stretch/>
        </p:blipFill>
        <p:spPr bwMode="auto">
          <a:xfrm>
            <a:off x="5115834" y="2592453"/>
            <a:ext cx="1971932" cy="194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713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Vanilla RNN</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20</a:t>
            </a:fld>
            <a:endParaRPr lang="en-US" dirty="0"/>
          </a:p>
        </p:txBody>
      </p:sp>
      <p:pic>
        <p:nvPicPr>
          <p:cNvPr id="8196" name="Picture 4" descr="http://colah.github.io/posts/2015-08-Understanding-LSTMs/img/LSTM2-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olah.github.io/posts/2015-08-Understanding-LSTMs/img/LSTM3-SimpleR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44" y="2028748"/>
            <a:ext cx="10610410" cy="397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62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Vanilla RNN</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21</a:t>
            </a:fld>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7"/>
            <a:ext cx="7559177" cy="43472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6734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LSTM (Long-Short Term Memory)</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22</a:t>
            </a:fld>
            <a:endParaRPr lang="en-US" dirty="0"/>
          </a:p>
        </p:txBody>
      </p:sp>
      <p:pic>
        <p:nvPicPr>
          <p:cNvPr id="6" name="Picture 2" descr="A LSTM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46" y="2033543"/>
            <a:ext cx="10489523" cy="39412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91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LSTM (Cell State)</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23</a:t>
            </a:fld>
            <a:endParaRPr lang="en-US" dirty="0"/>
          </a:p>
        </p:txBody>
      </p:sp>
      <p:pic>
        <p:nvPicPr>
          <p:cNvPr id="10242" name="Picture 2" descr="http://colah.github.io/posts/2015-08-Understanding-LSTMs/img/LSTM3-C-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4" y="2104569"/>
            <a:ext cx="11418891" cy="35269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24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LSTM (</a:t>
            </a:r>
            <a:r>
              <a:rPr lang="en-US" dirty="0"/>
              <a:t>forget gate layer</a:t>
            </a:r>
            <a:r>
              <a:rPr lang="en-US" dirty="0" smtClean="0"/>
              <a:t>)</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24</a:t>
            </a:fld>
            <a:endParaRPr lang="en-US" dirty="0"/>
          </a:p>
        </p:txBody>
      </p:sp>
      <p:pic>
        <p:nvPicPr>
          <p:cNvPr id="11266" name="Picture 2" descr="http://colah.github.io/posts/2015-08-Understanding-LSTMs/img/LSTM3-focu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00755"/>
            <a:ext cx="10352767" cy="3197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LSTM (</a:t>
            </a:r>
            <a:r>
              <a:rPr lang="en-US" dirty="0"/>
              <a:t>input gate layer</a:t>
            </a:r>
            <a:r>
              <a:rPr lang="en-US" dirty="0" smtClean="0"/>
              <a:t>)</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25</a:t>
            </a:fld>
            <a:endParaRPr lang="en-US" dirty="0"/>
          </a:p>
        </p:txBody>
      </p:sp>
      <p:pic>
        <p:nvPicPr>
          <p:cNvPr id="12290" name="Picture 2" descr="http://colah.github.io/posts/2015-08-Understanding-LSTMs/img/LSTM3-focu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62" y="2394177"/>
            <a:ext cx="10550275" cy="32586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37991" y="6208936"/>
            <a:ext cx="4411785" cy="307777"/>
          </a:xfrm>
          <a:prstGeom prst="rect">
            <a:avLst/>
          </a:prstGeom>
        </p:spPr>
        <p:txBody>
          <a:bodyPr wrap="none">
            <a:spAutoFit/>
          </a:bodyPr>
          <a:lstStyle/>
          <a:p>
            <a:r>
              <a:rPr lang="en-US" sz="1400" dirty="0">
                <a:solidFill>
                  <a:srgbClr val="333333"/>
                </a:solidFill>
                <a:latin typeface="CMS"/>
              </a:rPr>
              <a:t>a </a:t>
            </a:r>
            <a:r>
              <a:rPr lang="en-US" sz="1400" dirty="0" err="1">
                <a:solidFill>
                  <a:srgbClr val="333333"/>
                </a:solidFill>
                <a:latin typeface="CMS"/>
              </a:rPr>
              <a:t>tanh</a:t>
            </a:r>
            <a:r>
              <a:rPr lang="en-US" sz="1400" dirty="0">
                <a:solidFill>
                  <a:srgbClr val="333333"/>
                </a:solidFill>
                <a:latin typeface="CMS"/>
              </a:rPr>
              <a:t> layer creates a vector of new candidate values</a:t>
            </a:r>
            <a:endParaRPr lang="en-US" sz="1400" dirty="0"/>
          </a:p>
        </p:txBody>
      </p:sp>
      <p:pic>
        <p:nvPicPr>
          <p:cNvPr id="8"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814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Cell State Final Value</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26</a:t>
            </a:fld>
            <a:endParaRPr lang="en-US" dirty="0"/>
          </a:p>
        </p:txBody>
      </p:sp>
      <p:pic>
        <p:nvPicPr>
          <p:cNvPr id="13314" name="Picture 2" descr="http://colah.github.io/posts/2015-08-Understanding-LSTMs/img/LSTM3-focus-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22286"/>
            <a:ext cx="10690982" cy="3302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78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Output Value</a:t>
            </a:r>
            <a:endParaRPr lang="en-US" dirty="0"/>
          </a:p>
        </p:txBody>
      </p:sp>
      <p:sp>
        <p:nvSpPr>
          <p:cNvPr id="4" name="Slide Number Placeholder 3"/>
          <p:cNvSpPr>
            <a:spLocks noGrp="1"/>
          </p:cNvSpPr>
          <p:nvPr>
            <p:ph type="sldNum" sz="quarter" idx="12"/>
          </p:nvPr>
        </p:nvSpPr>
        <p:spPr/>
        <p:txBody>
          <a:bodyPr/>
          <a:lstStyle/>
          <a:p>
            <a:fld id="{6369C2CB-D173-4720-9A64-BE72B32F6739}" type="slidenum">
              <a:rPr lang="en-US" smtClean="0"/>
              <a:t>27</a:t>
            </a:fld>
            <a:endParaRPr lang="en-US" dirty="0"/>
          </a:p>
        </p:txBody>
      </p:sp>
      <p:pic>
        <p:nvPicPr>
          <p:cNvPr id="14338" name="Picture 2" descr="http://colah.github.io/posts/2015-08-Understanding-LSTMs/img/LSTM3-focus-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4734"/>
            <a:ext cx="10684255" cy="3300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olah.github.io/posts/2015-08-Understanding-LSTMs/img/LSTM2-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6004175"/>
            <a:ext cx="3849914" cy="71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کلمات کلیدی این بخش</a:t>
            </a:r>
            <a:endParaRPr lang="en-US" dirty="0"/>
          </a:p>
        </p:txBody>
      </p:sp>
      <p:sp>
        <p:nvSpPr>
          <p:cNvPr id="3" name="Content Placeholder 2"/>
          <p:cNvSpPr>
            <a:spLocks noGrp="1"/>
          </p:cNvSpPr>
          <p:nvPr>
            <p:ph idx="1"/>
          </p:nvPr>
        </p:nvSpPr>
        <p:spPr/>
        <p:txBody>
          <a:bodyPr/>
          <a:lstStyle/>
          <a:p>
            <a:r>
              <a:rPr lang="en-US" dirty="0" smtClean="0"/>
              <a:t>Tokenization</a:t>
            </a:r>
          </a:p>
          <a:p>
            <a:r>
              <a:rPr lang="en-US" smtClean="0"/>
              <a:t>Word Embedding</a:t>
            </a:r>
          </a:p>
          <a:p>
            <a:r>
              <a:rPr lang="en-US" dirty="0" smtClean="0"/>
              <a:t> </a:t>
            </a:r>
            <a:r>
              <a:rPr lang="en-US" dirty="0"/>
              <a:t>recurrent neural networks (RNNs</a:t>
            </a:r>
            <a:r>
              <a:rPr lang="en-US" dirty="0" smtClean="0"/>
              <a:t>)</a:t>
            </a:r>
            <a:endParaRPr lang="fa-IR" dirty="0" smtClean="0"/>
          </a:p>
          <a:p>
            <a:r>
              <a:rPr lang="en-US" dirty="0"/>
              <a:t>Long Short-Term Memory (LSTM</a:t>
            </a:r>
            <a:r>
              <a:rPr lang="en-US" dirty="0" smtClean="0"/>
              <a:t>)</a:t>
            </a:r>
            <a:endParaRPr lang="fa-IR" dirty="0" smtClean="0"/>
          </a:p>
          <a:p>
            <a:endParaRPr lang="en-US" dirty="0" smtClean="0"/>
          </a:p>
          <a:p>
            <a:pPr marL="0" indent="0">
              <a:buNone/>
            </a:pPr>
            <a:endParaRPr lang="en-US" dirty="0" smtClean="0"/>
          </a:p>
        </p:txBody>
      </p:sp>
      <p:sp>
        <p:nvSpPr>
          <p:cNvPr id="5" name="Slide Number Placeholder 4"/>
          <p:cNvSpPr>
            <a:spLocks noGrp="1"/>
          </p:cNvSpPr>
          <p:nvPr>
            <p:ph type="sldNum" sz="quarter" idx="12"/>
          </p:nvPr>
        </p:nvSpPr>
        <p:spPr/>
        <p:txBody>
          <a:bodyPr/>
          <a:lstStyle/>
          <a:p>
            <a:fld id="{6369C2CB-D173-4720-9A64-BE72B32F6739}" type="slidenum">
              <a:rPr lang="en-US" smtClean="0"/>
              <a:t>3</a:t>
            </a:fld>
            <a:endParaRPr lang="en-US"/>
          </a:p>
        </p:txBody>
      </p:sp>
    </p:spTree>
    <p:extLst>
      <p:ext uri="{BB962C8B-B14F-4D97-AF65-F5344CB8AC3E}">
        <p14:creationId xmlns:p14="http://schemas.microsoft.com/office/powerpoint/2010/main" val="2184386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فهرست مطالب</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fa-IR" dirty="0" smtClean="0"/>
              <a:t>کلیات پردازش متن</a:t>
            </a:r>
          </a:p>
          <a:p>
            <a:pPr marL="971550" lvl="1" indent="-514350">
              <a:buFont typeface="+mj-lt"/>
              <a:buAutoNum type="arabicPeriod"/>
            </a:pPr>
            <a:r>
              <a:rPr lang="en-US" dirty="0" smtClean="0"/>
              <a:t>Tokenization</a:t>
            </a:r>
          </a:p>
          <a:p>
            <a:pPr marL="971550" lvl="1" indent="-514350">
              <a:buFont typeface="+mj-lt"/>
              <a:buAutoNum type="arabicPeriod"/>
            </a:pPr>
            <a:r>
              <a:rPr lang="en-US" dirty="0" smtClean="0"/>
              <a:t>N-gram</a:t>
            </a:r>
            <a:endParaRPr lang="fa-IR" dirty="0" smtClean="0"/>
          </a:p>
          <a:p>
            <a:pPr marL="514350" indent="-514350">
              <a:buFont typeface="+mj-lt"/>
              <a:buAutoNum type="arabicPeriod"/>
            </a:pPr>
            <a:r>
              <a:rPr lang="en-US" dirty="0" smtClean="0"/>
              <a:t>Vectorization</a:t>
            </a:r>
          </a:p>
          <a:p>
            <a:pPr marL="971550" lvl="1" indent="-514350">
              <a:buFont typeface="+mj-lt"/>
              <a:buAutoNum type="arabicPeriod"/>
            </a:pPr>
            <a:r>
              <a:rPr lang="en-US" dirty="0" smtClean="0"/>
              <a:t>One-hot</a:t>
            </a:r>
          </a:p>
          <a:p>
            <a:pPr marL="971550" lvl="1" indent="-514350">
              <a:buFont typeface="+mj-lt"/>
              <a:buAutoNum type="arabicPeriod"/>
            </a:pPr>
            <a:r>
              <a:rPr lang="en-US" dirty="0"/>
              <a:t>Word </a:t>
            </a:r>
            <a:r>
              <a:rPr lang="en-US" dirty="0" smtClean="0"/>
              <a:t>embedding</a:t>
            </a:r>
          </a:p>
          <a:p>
            <a:pPr marL="1428750" lvl="2" indent="-514350">
              <a:buFont typeface="+mj-lt"/>
              <a:buAutoNum type="arabicPeriod"/>
            </a:pPr>
            <a:r>
              <a:rPr lang="en-US" dirty="0" err="1" smtClean="0"/>
              <a:t>Pretrain</a:t>
            </a:r>
            <a:endParaRPr lang="en-US" dirty="0" smtClean="0"/>
          </a:p>
          <a:p>
            <a:pPr marL="1428750" lvl="2" indent="-514350">
              <a:buFont typeface="+mj-lt"/>
              <a:buAutoNum type="arabicPeriod"/>
            </a:pPr>
            <a:r>
              <a:rPr lang="en-US" dirty="0" smtClean="0"/>
              <a:t>Train</a:t>
            </a:r>
            <a:endParaRPr lang="fa-IR" dirty="0" smtClean="0"/>
          </a:p>
          <a:p>
            <a:pPr marL="514350" indent="-514350">
              <a:buFont typeface="+mj-lt"/>
              <a:buAutoNum type="arabicPeriod"/>
            </a:pPr>
            <a:r>
              <a:rPr lang="en-US" dirty="0" smtClean="0"/>
              <a:t>Recurrent Neural Networks</a:t>
            </a:r>
            <a:endParaRPr lang="fa-IR" dirty="0" smtClean="0"/>
          </a:p>
          <a:p>
            <a:pPr marL="514350" indent="-514350">
              <a:buFont typeface="+mj-lt"/>
              <a:buAutoNum type="arabicPeriod"/>
            </a:pPr>
            <a:r>
              <a:rPr lang="en-US" dirty="0" smtClean="0"/>
              <a:t>LSTM</a:t>
            </a:r>
            <a:endParaRPr lang="fa-IR" dirty="0" smtClean="0"/>
          </a:p>
          <a:p>
            <a:pPr marL="514350" indent="-514350">
              <a:buFont typeface="+mj-lt"/>
              <a:buAutoNum type="arabicPeriod"/>
            </a:pPr>
            <a:r>
              <a:rPr lang="en-US" dirty="0" smtClean="0"/>
              <a:t>CNN &amp; Text</a:t>
            </a:r>
            <a:endParaRPr lang="fa-IR" dirty="0" smtClean="0"/>
          </a:p>
          <a:p>
            <a:pPr marL="514350" indent="-514350">
              <a:buFont typeface="+mj-lt"/>
              <a:buAutoNum type="arabicPeriod"/>
            </a:pPr>
            <a:r>
              <a:rPr lang="fa-IR" dirty="0" smtClean="0"/>
              <a:t>پیاده سازی با تنسورفلو</a:t>
            </a:r>
          </a:p>
          <a:p>
            <a:pPr marL="514350" indent="-514350">
              <a:buFont typeface="+mj-lt"/>
              <a:buAutoNum type="arabicPeriod"/>
            </a:pPr>
            <a:endParaRPr lang="fa-IR" dirty="0" smtClean="0"/>
          </a:p>
          <a:p>
            <a:pPr marL="514350" indent="-514350">
              <a:buFont typeface="+mj-lt"/>
              <a:buAutoNum type="arabicPeriod"/>
            </a:pPr>
            <a:endParaRPr lang="fa-IR" dirty="0" smtClean="0"/>
          </a:p>
          <a:p>
            <a:pPr marL="514350" indent="-514350">
              <a:buFont typeface="+mj-lt"/>
              <a:buAutoNum type="arabicPeriod"/>
            </a:pPr>
            <a:endParaRPr lang="fa-IR" dirty="0" smtClean="0"/>
          </a:p>
          <a:p>
            <a:endParaRPr lang="en-US" dirty="0" smtClean="0"/>
          </a:p>
        </p:txBody>
      </p:sp>
      <p:sp>
        <p:nvSpPr>
          <p:cNvPr id="5" name="Slide Number Placeholder 4"/>
          <p:cNvSpPr>
            <a:spLocks noGrp="1"/>
          </p:cNvSpPr>
          <p:nvPr>
            <p:ph type="sldNum" sz="quarter" idx="12"/>
          </p:nvPr>
        </p:nvSpPr>
        <p:spPr/>
        <p:txBody>
          <a:bodyPr/>
          <a:lstStyle/>
          <a:p>
            <a:fld id="{6369C2CB-D173-4720-9A64-BE72B32F6739}" type="slidenum">
              <a:rPr lang="en-US" smtClean="0"/>
              <a:t>4</a:t>
            </a:fld>
            <a:endParaRPr lang="en-US"/>
          </a:p>
        </p:txBody>
      </p:sp>
    </p:spTree>
    <p:extLst>
      <p:ext uri="{BB962C8B-B14F-4D97-AF65-F5344CB8AC3E}">
        <p14:creationId xmlns:p14="http://schemas.microsoft.com/office/powerpoint/2010/main" val="3745780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کلیات پردازش متن</a:t>
            </a:r>
            <a:endParaRPr lang="fa-IR" dirty="0"/>
          </a:p>
        </p:txBody>
      </p:sp>
      <p:sp>
        <p:nvSpPr>
          <p:cNvPr id="3" name="Content Placeholder 2"/>
          <p:cNvSpPr>
            <a:spLocks noGrp="1"/>
          </p:cNvSpPr>
          <p:nvPr>
            <p:ph idx="1"/>
          </p:nvPr>
        </p:nvSpPr>
        <p:spPr/>
        <p:txBody>
          <a:bodyPr>
            <a:normAutofit/>
          </a:bodyPr>
          <a:lstStyle/>
          <a:p>
            <a:pPr>
              <a:lnSpc>
                <a:spcPct val="170000"/>
              </a:lnSpc>
              <a:spcAft>
                <a:spcPts val="600"/>
              </a:spcAft>
            </a:pPr>
            <a:r>
              <a:rPr lang="fa-IR" dirty="0" smtClean="0"/>
              <a:t>تلاش برای فهم زبان طبیعی(</a:t>
            </a:r>
            <a:r>
              <a:rPr lang="en-US" dirty="0" smtClean="0"/>
              <a:t>NLU</a:t>
            </a:r>
            <a:r>
              <a:rPr lang="fa-IR" dirty="0" smtClean="0"/>
              <a:t>)</a:t>
            </a:r>
            <a:endParaRPr lang="en-US" dirty="0" smtClean="0"/>
          </a:p>
          <a:p>
            <a:pPr>
              <a:lnSpc>
                <a:spcPct val="170000"/>
              </a:lnSpc>
              <a:spcAft>
                <a:spcPts val="600"/>
              </a:spcAft>
            </a:pPr>
            <a:r>
              <a:rPr lang="fa-IR" dirty="0" smtClean="0"/>
              <a:t>در زبان طبیعی ترتیب کلمات در دنباله‌ها اهمیت بسیاری دارد</a:t>
            </a:r>
            <a:endParaRPr lang="en-US" dirty="0" smtClean="0"/>
          </a:p>
          <a:p>
            <a:pPr marL="0" indent="0">
              <a:lnSpc>
                <a:spcPct val="170000"/>
              </a:lnSpc>
              <a:spcAft>
                <a:spcPts val="600"/>
              </a:spcAft>
              <a:buNone/>
            </a:pPr>
            <a:r>
              <a:rPr lang="en-US" dirty="0"/>
              <a:t>	</a:t>
            </a:r>
            <a:r>
              <a:rPr lang="fa-IR" dirty="0" smtClean="0"/>
              <a:t>با این که کیفیت صداش </a:t>
            </a:r>
            <a:r>
              <a:rPr lang="fa-IR" u="sng" dirty="0" smtClean="0"/>
              <a:t>افتزاح</a:t>
            </a:r>
            <a:r>
              <a:rPr lang="fa-IR" dirty="0" smtClean="0"/>
              <a:t> بود ولی در کل </a:t>
            </a:r>
            <a:r>
              <a:rPr lang="fa-IR" u="sng" dirty="0" smtClean="0"/>
              <a:t>خوب</a:t>
            </a:r>
            <a:r>
              <a:rPr lang="fa-IR" dirty="0" smtClean="0"/>
              <a:t> بود</a:t>
            </a:r>
            <a:r>
              <a:rPr lang="fa-IR" dirty="0" smtClean="0">
                <a:solidFill>
                  <a:srgbClr val="FF0000"/>
                </a:solidFill>
              </a:rPr>
              <a:t>.(نظر مثبت)</a:t>
            </a:r>
          </a:p>
          <a:p>
            <a:pPr marL="0" indent="0">
              <a:lnSpc>
                <a:spcPct val="170000"/>
              </a:lnSpc>
              <a:spcAft>
                <a:spcPts val="600"/>
              </a:spcAft>
              <a:buNone/>
            </a:pPr>
            <a:r>
              <a:rPr lang="fa-IR" dirty="0"/>
              <a:t>	</a:t>
            </a:r>
            <a:r>
              <a:rPr lang="fa-IR" dirty="0" smtClean="0"/>
              <a:t>با این که کیفیت صداش </a:t>
            </a:r>
            <a:r>
              <a:rPr lang="fa-IR" u="sng" dirty="0" smtClean="0"/>
              <a:t>خوب</a:t>
            </a:r>
            <a:r>
              <a:rPr lang="fa-IR" dirty="0" smtClean="0"/>
              <a:t> بود ولی در کل </a:t>
            </a:r>
            <a:r>
              <a:rPr lang="fa-IR" u="sng" dirty="0" smtClean="0"/>
              <a:t>افتزاح</a:t>
            </a:r>
            <a:r>
              <a:rPr lang="fa-IR" dirty="0" smtClean="0"/>
              <a:t> بود</a:t>
            </a:r>
            <a:r>
              <a:rPr lang="fa-IR" dirty="0" smtClean="0">
                <a:solidFill>
                  <a:srgbClr val="FF0000"/>
                </a:solidFill>
              </a:rPr>
              <a:t>.(نظر منفی)</a:t>
            </a:r>
            <a:endParaRPr lang="en-US" dirty="0">
              <a:solidFill>
                <a:srgbClr val="FF0000"/>
              </a:solidFill>
            </a:endParaRPr>
          </a:p>
          <a:p>
            <a:pPr marL="0" indent="0">
              <a:buNone/>
            </a:pPr>
            <a:endParaRPr lang="en-US" dirty="0" smtClean="0"/>
          </a:p>
          <a:p>
            <a:pPr marL="0" indent="0">
              <a:buNone/>
            </a:pPr>
            <a:endParaRPr lang="fa-IR" dirty="0" smtClean="0"/>
          </a:p>
          <a:p>
            <a:pPr marL="0" indent="0">
              <a:buNone/>
            </a:pPr>
            <a:endParaRPr lang="fa-IR" dirty="0" smtClean="0"/>
          </a:p>
        </p:txBody>
      </p:sp>
      <p:sp>
        <p:nvSpPr>
          <p:cNvPr id="5" name="Slide Number Placeholder 4"/>
          <p:cNvSpPr>
            <a:spLocks noGrp="1"/>
          </p:cNvSpPr>
          <p:nvPr>
            <p:ph type="sldNum" sz="quarter" idx="12"/>
          </p:nvPr>
        </p:nvSpPr>
        <p:spPr/>
        <p:txBody>
          <a:bodyPr/>
          <a:lstStyle/>
          <a:p>
            <a:fld id="{6369C2CB-D173-4720-9A64-BE72B32F6739}" type="slidenum">
              <a:rPr lang="en-US" smtClean="0"/>
              <a:t>5</a:t>
            </a:fld>
            <a:endParaRPr lang="en-US"/>
          </a:p>
        </p:txBody>
      </p:sp>
    </p:spTree>
    <p:extLst>
      <p:ext uri="{BB962C8B-B14F-4D97-AF65-F5344CB8AC3E}">
        <p14:creationId xmlns:p14="http://schemas.microsoft.com/office/powerpoint/2010/main" val="113684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کلیات پردازش متن-تبدیل متن به ...؟</a:t>
            </a:r>
            <a:endParaRPr lang="fa-IR" dirty="0"/>
          </a:p>
        </p:txBody>
      </p:sp>
      <p:sp>
        <p:nvSpPr>
          <p:cNvPr id="3" name="Content Placeholder 2"/>
          <p:cNvSpPr>
            <a:spLocks noGrp="1"/>
          </p:cNvSpPr>
          <p:nvPr>
            <p:ph idx="1"/>
          </p:nvPr>
        </p:nvSpPr>
        <p:spPr/>
        <p:txBody>
          <a:bodyPr>
            <a:normAutofit/>
          </a:bodyPr>
          <a:lstStyle/>
          <a:p>
            <a:pPr>
              <a:lnSpc>
                <a:spcPct val="170000"/>
              </a:lnSpc>
              <a:spcAft>
                <a:spcPts val="600"/>
              </a:spcAft>
            </a:pPr>
            <a:r>
              <a:rPr lang="fa-IR" dirty="0" smtClean="0"/>
              <a:t>برخلاف </a:t>
            </a:r>
            <a:r>
              <a:rPr lang="fa-IR" b="1" u="sng" dirty="0" smtClean="0"/>
              <a:t>تصویر</a:t>
            </a:r>
            <a:r>
              <a:rPr lang="fa-IR" dirty="0" smtClean="0"/>
              <a:t> که داده‌ای بسیار با معنا برای ماشین است </a:t>
            </a:r>
            <a:r>
              <a:rPr lang="fa-IR" b="1" u="sng" dirty="0" smtClean="0"/>
              <a:t>متن</a:t>
            </a:r>
            <a:r>
              <a:rPr lang="fa-IR" dirty="0" smtClean="0"/>
              <a:t> یک داده‌ی سخت‌فهم است.</a:t>
            </a:r>
          </a:p>
          <a:p>
            <a:pPr lvl="1">
              <a:lnSpc>
                <a:spcPct val="170000"/>
              </a:lnSpc>
              <a:spcAft>
                <a:spcPts val="600"/>
              </a:spcAft>
            </a:pPr>
            <a:r>
              <a:rPr lang="fa-IR" dirty="0" smtClean="0"/>
              <a:t>بردار کلمات</a:t>
            </a:r>
          </a:p>
          <a:p>
            <a:pPr lvl="1">
              <a:lnSpc>
                <a:spcPct val="170000"/>
              </a:lnSpc>
              <a:spcAft>
                <a:spcPts val="600"/>
              </a:spcAft>
            </a:pPr>
            <a:r>
              <a:rPr lang="fa-IR" dirty="0" smtClean="0"/>
              <a:t>بردار کاراکتر‌ها</a:t>
            </a:r>
          </a:p>
          <a:p>
            <a:pPr lvl="1">
              <a:lnSpc>
                <a:spcPct val="170000"/>
              </a:lnSpc>
              <a:spcAft>
                <a:spcPts val="600"/>
              </a:spcAft>
            </a:pPr>
            <a:r>
              <a:rPr lang="fa-IR" dirty="0" smtClean="0"/>
              <a:t>بردار </a:t>
            </a:r>
            <a:r>
              <a:rPr lang="en-US" dirty="0" err="1" smtClean="0"/>
              <a:t>ngram</a:t>
            </a:r>
            <a:r>
              <a:rPr lang="fa-IR" dirty="0" smtClean="0"/>
              <a:t> ها (کم کاربرد)</a:t>
            </a:r>
          </a:p>
          <a:p>
            <a:pPr>
              <a:lnSpc>
                <a:spcPct val="170000"/>
              </a:lnSpc>
              <a:spcAft>
                <a:spcPts val="600"/>
              </a:spcAft>
            </a:pPr>
            <a:endParaRPr lang="en-US" dirty="0">
              <a:solidFill>
                <a:srgbClr val="FF0000"/>
              </a:solidFill>
            </a:endParaRPr>
          </a:p>
          <a:p>
            <a:pPr marL="0" indent="0">
              <a:buNone/>
            </a:pPr>
            <a:endParaRPr lang="en-US" dirty="0" smtClean="0"/>
          </a:p>
          <a:p>
            <a:pPr marL="0" indent="0">
              <a:buNone/>
            </a:pPr>
            <a:endParaRPr lang="fa-IR" dirty="0" smtClean="0"/>
          </a:p>
          <a:p>
            <a:pPr marL="0" indent="0">
              <a:buNone/>
            </a:pPr>
            <a:endParaRPr lang="fa-IR" dirty="0" smtClean="0"/>
          </a:p>
        </p:txBody>
      </p:sp>
      <p:sp>
        <p:nvSpPr>
          <p:cNvPr id="5" name="Slide Number Placeholder 4"/>
          <p:cNvSpPr>
            <a:spLocks noGrp="1"/>
          </p:cNvSpPr>
          <p:nvPr>
            <p:ph type="sldNum" sz="quarter" idx="12"/>
          </p:nvPr>
        </p:nvSpPr>
        <p:spPr/>
        <p:txBody>
          <a:bodyPr/>
          <a:lstStyle/>
          <a:p>
            <a:fld id="{6369C2CB-D173-4720-9A64-BE72B32F6739}" type="slidenum">
              <a:rPr lang="en-US" smtClean="0"/>
              <a:t>6</a:t>
            </a:fld>
            <a:endParaRPr lang="en-US"/>
          </a:p>
        </p:txBody>
      </p:sp>
      <p:sp>
        <p:nvSpPr>
          <p:cNvPr id="4" name="Rectangle 3"/>
          <p:cNvSpPr/>
          <p:nvPr/>
        </p:nvSpPr>
        <p:spPr>
          <a:xfrm>
            <a:off x="1666875" y="3714750"/>
            <a:ext cx="2886075" cy="1352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Tokenization</a:t>
            </a:r>
            <a:endParaRPr lang="en-US" sz="3600" dirty="0"/>
          </a:p>
        </p:txBody>
      </p:sp>
    </p:spTree>
    <p:extLst>
      <p:ext uri="{BB962C8B-B14F-4D97-AF65-F5344CB8AC3E}">
        <p14:creationId xmlns:p14="http://schemas.microsoft.com/office/powerpoint/2010/main" val="4004217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r>
              <a:rPr lang="en-US" dirty="0"/>
              <a:t>word</a:t>
            </a:r>
            <a:r>
              <a:rPr lang="en-US" dirty="0" smtClean="0"/>
              <a:t>)</a:t>
            </a:r>
            <a:endParaRPr lang="fa-IR"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2939"/>
          <a:stretch/>
        </p:blipFill>
        <p:spPr>
          <a:xfrm>
            <a:off x="1956843" y="1762667"/>
            <a:ext cx="7802064" cy="3495133"/>
          </a:xfrm>
        </p:spPr>
      </p:pic>
      <p:sp>
        <p:nvSpPr>
          <p:cNvPr id="5" name="Slide Number Placeholder 4"/>
          <p:cNvSpPr>
            <a:spLocks noGrp="1"/>
          </p:cNvSpPr>
          <p:nvPr>
            <p:ph type="sldNum" sz="quarter" idx="12"/>
          </p:nvPr>
        </p:nvSpPr>
        <p:spPr/>
        <p:txBody>
          <a:bodyPr/>
          <a:lstStyle/>
          <a:p>
            <a:fld id="{6369C2CB-D173-4720-9A64-BE72B32F6739}" type="slidenum">
              <a:rPr lang="en-US" smtClean="0"/>
              <a:t>7</a:t>
            </a:fld>
            <a:endParaRPr lang="en-US"/>
          </a:p>
        </p:txBody>
      </p:sp>
    </p:spTree>
    <p:extLst>
      <p:ext uri="{BB962C8B-B14F-4D97-AF65-F5344CB8AC3E}">
        <p14:creationId xmlns:p14="http://schemas.microsoft.com/office/powerpoint/2010/main" val="1824333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r>
              <a:rPr lang="en-US" dirty="0"/>
              <a:t>word</a:t>
            </a:r>
            <a:r>
              <a:rPr lang="en-US" dirty="0" smtClean="0"/>
              <a:t>)</a:t>
            </a:r>
            <a:endParaRPr lang="fa-IR" dirty="0"/>
          </a:p>
        </p:txBody>
      </p:sp>
      <p:sp>
        <p:nvSpPr>
          <p:cNvPr id="5" name="Slide Number Placeholder 4"/>
          <p:cNvSpPr>
            <a:spLocks noGrp="1"/>
          </p:cNvSpPr>
          <p:nvPr>
            <p:ph type="sldNum" sz="quarter" idx="12"/>
          </p:nvPr>
        </p:nvSpPr>
        <p:spPr/>
        <p:txBody>
          <a:bodyPr/>
          <a:lstStyle/>
          <a:p>
            <a:fld id="{6369C2CB-D173-4720-9A64-BE72B32F6739}" type="slidenum">
              <a:rPr lang="en-US" smtClean="0"/>
              <a:t>8</a:t>
            </a:fld>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612" y="2758154"/>
            <a:ext cx="6811326" cy="18195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5826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Tokenization(character)</a:t>
            </a:r>
            <a:endParaRPr lang="fa-IR" dirty="0"/>
          </a:p>
        </p:txBody>
      </p:sp>
      <p:sp>
        <p:nvSpPr>
          <p:cNvPr id="5" name="Slide Number Placeholder 4"/>
          <p:cNvSpPr>
            <a:spLocks noGrp="1"/>
          </p:cNvSpPr>
          <p:nvPr>
            <p:ph type="sldNum" sz="quarter" idx="12"/>
          </p:nvPr>
        </p:nvSpPr>
        <p:spPr/>
        <p:txBody>
          <a:bodyPr/>
          <a:lstStyle/>
          <a:p>
            <a:fld id="{6369C2CB-D173-4720-9A64-BE72B32F6739}" type="slidenum">
              <a:rPr lang="en-US" smtClean="0"/>
              <a:t>9</a:t>
            </a:fld>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7650"/>
            <a:ext cx="8248650" cy="1303988"/>
          </a:xfrm>
          <a:prstGeom prst="rect">
            <a:avLst/>
          </a:prstGeom>
          <a:ln>
            <a:noFill/>
          </a:ln>
          <a:effectLst>
            <a:outerShdw blurRad="190500" algn="tl" rotWithShape="0">
              <a:srgbClr val="000000">
                <a:alpha val="70000"/>
              </a:srgbClr>
            </a:out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55026"/>
            <a:ext cx="7572375" cy="3318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453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1">
      <a:majorFont>
        <a:latin typeface="Candara"/>
        <a:ea typeface=""/>
        <a:cs typeface="Sahel Black"/>
      </a:majorFont>
      <a:minorFont>
        <a:latin typeface="Candara"/>
        <a:ea typeface=""/>
        <a:cs typeface="Gando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259</Words>
  <Application>Microsoft Office PowerPoint</Application>
  <PresentationFormat>Widescreen</PresentationFormat>
  <Paragraphs>94</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Candara</vt:lpstr>
      <vt:lpstr>CMS</vt:lpstr>
      <vt:lpstr>Gandom</vt:lpstr>
      <vt:lpstr>Helvetica</vt:lpstr>
      <vt:lpstr>Iranian Sans</vt:lpstr>
      <vt:lpstr>Sahel Black</vt:lpstr>
      <vt:lpstr>Office Theme</vt:lpstr>
      <vt:lpstr>یادگیری ماشین</vt:lpstr>
      <vt:lpstr>PowerPoint Presentation</vt:lpstr>
      <vt:lpstr>کلمات کلیدی این بخش</vt:lpstr>
      <vt:lpstr>فهرست مطالب</vt:lpstr>
      <vt:lpstr>کلیات پردازش متن</vt:lpstr>
      <vt:lpstr>کلیات پردازش متن-تبدیل متن به ...؟</vt:lpstr>
      <vt:lpstr>Tokenization(word)</vt:lpstr>
      <vt:lpstr>Tokenization(word)</vt:lpstr>
      <vt:lpstr>Tokenization(character)</vt:lpstr>
      <vt:lpstr>hazm</vt:lpstr>
      <vt:lpstr>ngram</vt:lpstr>
      <vt:lpstr>Vectorization(One-hot encoding)</vt:lpstr>
      <vt:lpstr>Vectorization(word-embedding)</vt:lpstr>
      <vt:lpstr>Vectorization(pretrain)</vt:lpstr>
      <vt:lpstr>Training word embedding by building a sentiment classifier</vt:lpstr>
      <vt:lpstr>Recurrent Neural Networks</vt:lpstr>
      <vt:lpstr>Unfolding RNN</vt:lpstr>
      <vt:lpstr>Unfolding RNN</vt:lpstr>
      <vt:lpstr>Long-Term Dependency</vt:lpstr>
      <vt:lpstr>Vanilla RNN</vt:lpstr>
      <vt:lpstr>Vanilla RNN</vt:lpstr>
      <vt:lpstr>LSTM (Long-Short Term Memory)</vt:lpstr>
      <vt:lpstr>LSTM (Cell State)</vt:lpstr>
      <vt:lpstr>LSTM (forget gate layer)</vt:lpstr>
      <vt:lpstr>LSTM (input gate layer)</vt:lpstr>
      <vt:lpstr>Cell State Final Value</vt:lpstr>
      <vt:lpstr>Output Value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یادگیری ماشین از ابتدا</dc:title>
  <dc:creator>Windows User</dc:creator>
  <cp:lastModifiedBy>Windows User</cp:lastModifiedBy>
  <cp:revision>120</cp:revision>
  <dcterms:created xsi:type="dcterms:W3CDTF">2018-04-01T14:34:49Z</dcterms:created>
  <dcterms:modified xsi:type="dcterms:W3CDTF">2020-09-29T23:04:38Z</dcterms:modified>
</cp:coreProperties>
</file>