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58" r:id="rId7"/>
    <p:sldId id="262" r:id="rId8"/>
    <p:sldId id="260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46805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52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52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42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4000">
                <a:latin typeface="Accord Heavy SF" panose="020BE200000000000000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>
              <a:defRPr>
                <a:latin typeface="Accord Light SF" pitchFamily="2" charset="0"/>
              </a:defRPr>
            </a:lvl1pPr>
            <a:lvl2pPr>
              <a:defRPr>
                <a:latin typeface="Accord Light SF" pitchFamily="2" charset="0"/>
              </a:defRPr>
            </a:lvl2pPr>
            <a:lvl3pPr>
              <a:defRPr>
                <a:latin typeface="Accord Light SF" pitchFamily="2" charset="0"/>
              </a:defRPr>
            </a:lvl3pPr>
            <a:lvl4pPr>
              <a:defRPr>
                <a:latin typeface="Accord Light SF" pitchFamily="2" charset="0"/>
              </a:defRPr>
            </a:lvl4pPr>
            <a:lvl5pPr>
              <a:defRPr>
                <a:latin typeface="Accord Light SF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7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30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06/09/2015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07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06/09/2015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99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06/09/2015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75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06/09/2015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18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06/09/2015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59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06/09/2015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83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4B1D-ADB2-4F15-8389-44110F300007}" type="datetimeFigureOut">
              <a:rPr lang="en-GB" smtClean="0"/>
              <a:t>06/09/2015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88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4968552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 Down:</a:t>
            </a:r>
            <a:br>
              <a:rPr lang="en-GB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Teaching Students to Encode Their Close Reading</a:t>
            </a:r>
            <a:r>
              <a:rPr lang="en-GB" sz="3100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3100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/>
              <a:t>M. H. Beals</a:t>
            </a:r>
            <a:br>
              <a:rPr lang="en-GB" sz="2400" dirty="0"/>
            </a:b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@MHBEALS</a:t>
            </a:r>
            <a:br>
              <a:rPr lang="en-GB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m.h.beals@lboro.ac.uk</a:t>
            </a:r>
            <a:br>
              <a:rPr lang="en-GB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Loughborough University</a:t>
            </a:r>
            <a:r>
              <a:rPr lang="en-GB" sz="24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GB" sz="2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GB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(with special thanks to Merv Lewis, Chris Corker </a:t>
            </a:r>
            <a:b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and Sarah Holland of Sheffield Hallam University)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Brought to You By</a:t>
            </a:r>
            <a:endParaRPr lang="en-GB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4424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GB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483470" y="6165304"/>
            <a:ext cx="5041280" cy="26285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1100" dirty="0">
                <a:solidFill>
                  <a:schemeClr val="bg2">
                    <a:lumMod val="10000"/>
                  </a:schemeClr>
                </a:solidFill>
              </a:rPr>
              <a:t>All Slides Use CC0 or CC-BY Images and Are Released Under The CC-BY 4.0 Licence</a:t>
            </a:r>
          </a:p>
        </p:txBody>
      </p:sp>
      <p:pic>
        <p:nvPicPr>
          <p:cNvPr id="6" name="Picture 6" descr="license.im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250" y="6165304"/>
            <a:ext cx="804787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6688" y="5613064"/>
            <a:ext cx="900112" cy="900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-108421" y="5327314"/>
            <a:ext cx="20161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cap="small" dirty="0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rPr>
              <a:t>Slides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25642" y="5327314"/>
            <a:ext cx="1366838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cap="small" dirty="0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rPr>
              <a:t>About 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03604"/>
            <a:ext cx="2602010" cy="3472570"/>
          </a:xfrm>
          <a:prstGeom prst="rect">
            <a:avLst/>
          </a:prstGeom>
        </p:spPr>
      </p:pic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2267744" y="2518939"/>
            <a:ext cx="1317188" cy="260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 eaLnBrk="1" hangingPunct="1"/>
            <a:endParaRPr lang="en-GB" altLang="en-US" sz="900" b="1" dirty="0" smtClean="0">
              <a:solidFill>
                <a:schemeClr val="bg2">
                  <a:lumMod val="10000"/>
                </a:schemeClr>
              </a:solidFill>
              <a:latin typeface="Accord Light SF" pitchFamily="2" charset="0"/>
            </a:endParaRPr>
          </a:p>
          <a:p>
            <a:pPr algn="ctr" eaLnBrk="1" hangingPunct="1"/>
            <a:r>
              <a:rPr lang="en-GB" altLang="en-US" sz="2800" b="1" dirty="0" smtClean="0">
                <a:solidFill>
                  <a:schemeClr val="bg2">
                    <a:lumMod val="10000"/>
                  </a:schemeClr>
                </a:solidFill>
                <a:latin typeface="Accord Light SF" pitchFamily="2" charset="0"/>
              </a:rPr>
              <a:t>Good </a:t>
            </a:r>
            <a:r>
              <a:rPr lang="en-GB" altLang="en-US" sz="2800" b="1" dirty="0">
                <a:solidFill>
                  <a:schemeClr val="bg2">
                    <a:lumMod val="10000"/>
                  </a:schemeClr>
                </a:solidFill>
                <a:latin typeface="Accord Light SF" pitchFamily="2" charset="0"/>
              </a:rPr>
              <a:t>Will </a:t>
            </a:r>
          </a:p>
          <a:p>
            <a:pPr algn="ctr" eaLnBrk="1" hangingPunct="1"/>
            <a:r>
              <a:rPr lang="en-GB" altLang="en-US" sz="2800" b="1" dirty="0">
                <a:solidFill>
                  <a:schemeClr val="bg2">
                    <a:lumMod val="10000"/>
                  </a:schemeClr>
                </a:solidFill>
                <a:latin typeface="Accord Light SF" pitchFamily="2" charset="0"/>
              </a:rPr>
              <a:t>And </a:t>
            </a:r>
            <a:br>
              <a:rPr lang="en-GB" altLang="en-US" sz="2800" b="1" dirty="0">
                <a:solidFill>
                  <a:schemeClr val="bg2">
                    <a:lumMod val="10000"/>
                  </a:schemeClr>
                </a:solidFill>
                <a:latin typeface="Accord Light SF" pitchFamily="2" charset="0"/>
              </a:rPr>
            </a:br>
            <a:r>
              <a:rPr lang="en-GB" altLang="en-US" sz="2800" b="1" dirty="0">
                <a:solidFill>
                  <a:schemeClr val="bg2">
                    <a:lumMod val="10000"/>
                  </a:schemeClr>
                </a:solidFill>
                <a:latin typeface="Accord Light SF" pitchFamily="2" charset="0"/>
              </a:rPr>
              <a:t>Faerie </a:t>
            </a:r>
            <a:r>
              <a:rPr lang="en-GB" altLang="en-US" sz="2800" b="1" dirty="0" smtClean="0">
                <a:solidFill>
                  <a:schemeClr val="bg2">
                    <a:lumMod val="10000"/>
                  </a:schemeClr>
                </a:solidFill>
                <a:latin typeface="Accord Light SF" pitchFamily="2" charset="0"/>
              </a:rPr>
              <a:t>Dust</a:t>
            </a:r>
            <a:endParaRPr lang="en-GB" altLang="en-US" sz="2000" b="1" dirty="0" smtClean="0">
              <a:solidFill>
                <a:schemeClr val="bg2">
                  <a:lumMod val="10000"/>
                </a:schemeClr>
              </a:solidFill>
              <a:latin typeface="Accord Light SF" pitchFamily="2" charset="0"/>
            </a:endParaRPr>
          </a:p>
          <a:p>
            <a:pPr algn="ctr" eaLnBrk="1" hangingPunct="1"/>
            <a:endParaRPr lang="en-GB" altLang="en-US" sz="1200" b="1" dirty="0" smtClean="0">
              <a:solidFill>
                <a:schemeClr val="bg2">
                  <a:lumMod val="10000"/>
                </a:schemeClr>
              </a:solidFill>
              <a:latin typeface="Accord Light SF" pitchFamily="2" charset="0"/>
            </a:endParaRPr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5625232"/>
            <a:ext cx="900112" cy="900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3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Bridging the Gap</a:t>
            </a:r>
            <a:endParaRPr lang="en-GB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0515" cy="452596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GB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 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Education History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 Wide Range of 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 and Implicit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Capabilities and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0" indent="0" algn="ctr">
              <a:buNone/>
            </a:pPr>
            <a:endParaRPr lang="en-GB" sz="24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…and Mobile Phones</a:t>
            </a:r>
          </a:p>
          <a:p>
            <a:pPr marL="0" indent="0" algn="ctr">
              <a:buNone/>
            </a:pPr>
            <a:endParaRPr lang="en-GB" sz="24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GB" sz="24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67" y="6427113"/>
            <a:ext cx="90204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/>
          </a:p>
          <a:p>
            <a:r>
              <a:rPr lang="en-US" sz="1100" dirty="0"/>
              <a:t>Image Courtesy of Mike Licht (CC BY) at https://www.flickr.com/photos/notionscapital/2313507405</a:t>
            </a:r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5" y="1600200"/>
            <a:ext cx="2854695" cy="4517136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3568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090030" y="1626921"/>
            <a:ext cx="4596769" cy="4525963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ccord Light SF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ccord Light SF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ccord Light SF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ccord Light SF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ccord Light SF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First-Year Assessments </a:t>
            </a:r>
            <a:b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Develop:</a:t>
            </a:r>
          </a:p>
          <a:p>
            <a:pPr marL="0" indent="0" algn="ctr">
              <a:buFont typeface="Arial" pitchFamily="34" charset="0"/>
              <a:buNone/>
            </a:pPr>
            <a:endParaRPr lang="en-GB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Factual Knowledge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Disciplinary Methodologies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Critical Thinking Practices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Skills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Competencies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Autodidactic Tendencies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Disciplinary and Academic Identity</a:t>
            </a:r>
          </a:p>
          <a:p>
            <a:pPr marL="0" indent="0" algn="ctr">
              <a:buFont typeface="Arial" pitchFamily="34" charset="0"/>
              <a:buNone/>
            </a:pPr>
            <a:endParaRPr lang="en-GB" sz="24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Perfect Student-Centred Assessment?</a:t>
            </a:r>
            <a:endParaRPr lang="en-GB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3622486" cy="4524084"/>
          </a:xfrm>
          <a:solidFill>
            <a:schemeClr val="bg2">
              <a:lumMod val="90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38467" y="6427113"/>
            <a:ext cx="90204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/>
          </a:p>
          <a:p>
            <a:r>
              <a:rPr lang="en-US" sz="1100" dirty="0"/>
              <a:t>Image Courtesy of Mike Licht (CC BY) at https://www.flickr.com/photos/notionscapital/2738957753</a:t>
            </a:r>
          </a:p>
        </p:txBody>
      </p:sp>
    </p:spTree>
    <p:extLst>
      <p:ext uri="{BB962C8B-B14F-4D97-AF65-F5344CB8AC3E}">
        <p14:creationId xmlns:p14="http://schemas.microsoft.com/office/powerpoint/2010/main" val="25730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Through the Steps</a:t>
            </a:r>
            <a:endParaRPr lang="en-GB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38252" cy="4525963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Examining a New Source</a:t>
            </a:r>
          </a:p>
          <a:p>
            <a:pPr marL="0" indent="0" algn="ctr">
              <a:buNone/>
            </a:pPr>
            <a:endParaRPr lang="en-GB" sz="24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Identifications</a:t>
            </a:r>
          </a:p>
          <a:p>
            <a:pPr marL="0" indent="0" algn="ctr">
              <a:buNone/>
            </a:pPr>
            <a:endParaRPr lang="en-GB" sz="24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Undertaking Close-Reading</a:t>
            </a:r>
          </a:p>
          <a:p>
            <a:pPr marL="0" indent="0" algn="ctr">
              <a:buNone/>
            </a:pPr>
            <a:endParaRPr lang="en-GB" sz="24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(Please Stay With The Group)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52" y="1618171"/>
            <a:ext cx="3181004" cy="4507992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467" y="6427113"/>
            <a:ext cx="90204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/>
          </a:p>
          <a:p>
            <a:r>
              <a:rPr lang="en-US" sz="1100" dirty="0"/>
              <a:t>Image Courtesy of Mike Licht (CC BY) at https://www.flickr.com/photos/notionscapital/2560551726</a:t>
            </a:r>
          </a:p>
        </p:txBody>
      </p:sp>
    </p:spTree>
    <p:extLst>
      <p:ext uri="{BB962C8B-B14F-4D97-AF65-F5344CB8AC3E}">
        <p14:creationId xmlns:p14="http://schemas.microsoft.com/office/powerpoint/2010/main" val="36624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Through the Steps</a:t>
            </a:r>
            <a:endParaRPr lang="en-GB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GB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Have a Laptop, Please Visit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github.com/mhbeals/tei-ihr-workshop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662" y="2044452"/>
            <a:ext cx="2536676" cy="25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 Scale of One to Ten... </a:t>
            </a:r>
            <a:endParaRPr lang="en-GB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1" indent="0" algn="ctr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33790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5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Collaborators</a:t>
            </a:r>
            <a:endParaRPr lang="en-GB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1560" y="1718772"/>
            <a:ext cx="7920880" cy="3726452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6641" y="4661697"/>
            <a:ext cx="3150159" cy="1464466"/>
          </a:xfrm>
          <a:prstGeom prst="rect">
            <a:avLst/>
          </a:prstGeom>
          <a:ln w="2857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Broke Google Drive?</a:t>
            </a:r>
            <a:endParaRPr lang="en-GB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GB" sz="105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GB" sz="105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GB" sz="105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 Encouraged to </a:t>
            </a:r>
            <a:b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With Cloud Storage Space </a:t>
            </a:r>
            <a:b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it is </a:t>
            </a:r>
            <a:r>
              <a:rPr lang="en-GB" sz="24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Unbreakable</a:t>
            </a:r>
          </a:p>
          <a:p>
            <a:pPr marL="0" indent="0" algn="ctr">
              <a:buNone/>
            </a:pPr>
            <a:endParaRPr lang="en-GB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GB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8133" y="3925813"/>
            <a:ext cx="6327734" cy="1303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718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Looking Forward</a:t>
            </a:r>
            <a:endParaRPr lang="en-GB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Penelope-Style Skills Development</a:t>
            </a:r>
          </a:p>
          <a:p>
            <a:pPr marL="0" indent="0" algn="ctr">
              <a:buNone/>
            </a:pPr>
            <a:endParaRPr lang="en-GB" sz="24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Clear, Consistent Vocabularies</a:t>
            </a:r>
          </a:p>
          <a:p>
            <a:pPr marL="0" indent="0" algn="ctr"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them ‘Hate Computers’ but not ‘Give Up’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the Preliminaries Every Year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Slow Down: Teaching Students to Encode Their Close Reading  M. H. Beals @MHBEALS m.h.beals@lboro.ac.uk Loughborough University  (with special thanks to Merv Lewis, Chris Corker  and Sarah Holland of Sheffield Hallam University)</vt:lpstr>
      <vt:lpstr>Bridging the Gap</vt:lpstr>
      <vt:lpstr>A Perfect Student-Centred Assessment?</vt:lpstr>
      <vt:lpstr>Working Through the Steps</vt:lpstr>
      <vt:lpstr>Working Through the Steps</vt:lpstr>
      <vt:lpstr>On a Scale of One to Ten... </vt:lpstr>
      <vt:lpstr>100 Collaborators</vt:lpstr>
      <vt:lpstr>Who Broke Google Drive?</vt:lpstr>
      <vt:lpstr>Looking Forward</vt:lpstr>
      <vt:lpstr>Brought to You By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2015-09-06T18:44:03Z</dcterms:created>
  <dcterms:modified xsi:type="dcterms:W3CDTF">2015-09-06T18:49:43Z</dcterms:modified>
</cp:coreProperties>
</file>