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0" r:id="rId4"/>
    <p:sldId id="263" r:id="rId5"/>
    <p:sldId id="259" r:id="rId6"/>
    <p:sldId id="264" r:id="rId7"/>
    <p:sldId id="265" r:id="rId8"/>
    <p:sldId id="280" r:id="rId9"/>
    <p:sldId id="269" r:id="rId10"/>
    <p:sldId id="270" r:id="rId11"/>
    <p:sldId id="268" r:id="rId12"/>
    <p:sldId id="267" r:id="rId13"/>
    <p:sldId id="262" r:id="rId14"/>
    <p:sldId id="272" r:id="rId15"/>
    <p:sldId id="261" r:id="rId16"/>
    <p:sldId id="276" r:id="rId17"/>
    <p:sldId id="285" r:id="rId18"/>
    <p:sldId id="279" r:id="rId19"/>
    <p:sldId id="282" r:id="rId20"/>
    <p:sldId id="275" r:id="rId21"/>
    <p:sldId id="277" r:id="rId22"/>
    <p:sldId id="278" r:id="rId23"/>
    <p:sldId id="281" r:id="rId24"/>
    <p:sldId id="274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CC0000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AF188-FD08-463F-9143-A687DD885D62}" v="2518" dt="2021-05-05T09:19:1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66981" autoAdjust="0"/>
  </p:normalViewPr>
  <p:slideViewPr>
    <p:cSldViewPr snapToGrid="0">
      <p:cViewPr>
        <p:scale>
          <a:sx n="44" d="100"/>
          <a:sy n="44" d="100"/>
        </p:scale>
        <p:origin x="4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4592-DAFD-408A-9F13-7AC8B1E4B1D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6D5F9-0464-49B1-AE7F-5BDA45845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api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#count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sclxd00028:9090/targe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un003741:6577/SYSM/A/counselor/cloud/prometheu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mgregory.com/the-four-types-of-prometheus-metric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It’s pretty important to have monitoring going on in your application. You generally want to have visibility into your application to see what’s happening inside.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is a great open source tool called Prometheus, for doing those kinds of jobs, and we will be talking about that today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I’m Victor Grazi, and I lead the Infrastructure Development Team for the business unit currently known as EIS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https://prometheus.io/docs/prometheus/latest/querying/api/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The </a:t>
            </a:r>
            <a:r>
              <a:rPr lang="en-US" b="0" i="1" dirty="0">
                <a:solidFill>
                  <a:srgbClr val="51585F"/>
                </a:solidFill>
                <a:effectLst/>
                <a:latin typeface="-apple-system"/>
              </a:rPr>
              <a:t>rate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 function calculates the per second rate of increase averaged over the provided time interval. It can only be used with counters.</a:t>
            </a:r>
          </a:p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Note that we can’t use the </a:t>
            </a:r>
            <a:r>
              <a:rPr lang="en-US" b="0" i="1" dirty="0">
                <a:solidFill>
                  <a:srgbClr val="51585F"/>
                </a:solidFill>
                <a:effectLst/>
                <a:latin typeface="-apple-system"/>
              </a:rPr>
              <a:t>rate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 function with a gauge, as it only works with values that go up (i.e. </a:t>
            </a:r>
            <a:r>
              <a:rPr lang="en-US" b="0" i="0" u="none" strike="noStrike" dirty="0">
                <a:solidFill>
                  <a:srgbClr val="3175E4"/>
                </a:solidFill>
                <a:effectLst/>
                <a:latin typeface="-apple-system"/>
                <a:hlinkClick r:id="rId3"/>
              </a:rPr>
              <a:t>counters</a:t>
            </a:r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).</a:t>
            </a:r>
          </a:p>
          <a:p>
            <a:endParaRPr lang="en-US" b="0" i="0" dirty="0">
              <a:solidFill>
                <a:srgbClr val="51585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51585F"/>
                </a:solidFill>
                <a:effectLst/>
                <a:latin typeface="-apple-system"/>
              </a:rPr>
              <a:t>Try sum(without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2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Look at targets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Configuration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http://psclxd00028:9090/targets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http://eun003741:6577/SYSM/A/counselor/cloud/Prometheus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{job=~“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.*"}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deriv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instance=~"am.*"}[5m])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deriv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process_cpu_usage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{job="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uat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opentsdb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-writers", instance=~"am.*"}[5m]))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 (This is a selector)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“, level=~”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"}[1m] (Since it scrapes every 15 seconds, we should see 4 metrics per minute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rate(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"}[5m])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sum(rate(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logback_events_total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{instance=~"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wk|rh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level=~"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warn|error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"}[5m]))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https://prometheus.io/docs/prometheus/latest/querying/functions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ratified yet, but it is being considered by the Observability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7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ratified yet, but it is being considered by the Observability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Today we are going to look into what is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are a few simple pieces  that comprise Prometheus, which we will discuss.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 there is the PromQL query language, which you can’t really say is SQL-Like, but once you get the hang of it, it is great for building time-series queries.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will cover the topic of exposition, how applications can expose their metrics to Prometheus,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    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finally we will have a look at work being done at Nomura to evaluate Prometheus and Grafana for use internally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what is monitoring? If you ask ten people you will get 15 different answers. So let’s define it, and see how it aligns with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Alerting – when things go wrong, who do we have to notify?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that’s monitoring. But what is Prometheus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time series DB is the secret sauce of Prometheus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heavy lifting can be done with Grafana, which generates some really nice graphs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4 Types Of Prometheus Metrics – Tom Gregory</a:t>
            </a:r>
            <a:r>
              <a:rPr lang="en-US" dirty="0"/>
              <a:t> – has great examples of Java client library calls. Lists good general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navigate to localhost:</a:t>
            </a:r>
            <a:r>
              <a:rPr lang="en-US" b="1" dirty="0"/>
              <a:t>9090 </a:t>
            </a:r>
            <a:r>
              <a:rPr lang="en-US" dirty="0"/>
              <a:t>for </a:t>
            </a:r>
            <a:r>
              <a:rPr lang="en-US" b="1" dirty="0"/>
              <a:t>Prometheus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navigate to localhost:</a:t>
            </a:r>
            <a:r>
              <a:rPr lang="en-US" b="1" dirty="0"/>
              <a:t>9090/metrics</a:t>
            </a:r>
            <a:r>
              <a:rPr lang="en-US" dirty="0"/>
              <a:t> – </a:t>
            </a:r>
            <a:r>
              <a:rPr lang="en-US" b="1" dirty="0"/>
              <a:t>Prometheus exports its own metrics </a:t>
            </a:r>
            <a:r>
              <a:rPr lang="en-US" dirty="0"/>
              <a:t>in Prometheus format (Prometheus is written in Go, so many Go related metrics)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navigate to localhost:</a:t>
            </a:r>
            <a:r>
              <a:rPr lang="en-US" b="1" dirty="0"/>
              <a:t>9100/metrics</a:t>
            </a:r>
            <a:r>
              <a:rPr lang="en-US" dirty="0"/>
              <a:t>  for </a:t>
            </a:r>
            <a:r>
              <a:rPr lang="en-US" b="1" dirty="0"/>
              <a:t>node exporter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Navigate to Status, then command line, config, and targets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If config changes, you can manually set a reload, or you can have it automatically reload, without restarting Prometheus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Service Discovery, including file based or DNS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and Job are coordinates that every label must have. Together with the metric name, they define a unique metric</a:t>
            </a:r>
          </a:p>
          <a:p>
            <a:r>
              <a:rPr lang="en-US" dirty="0"/>
              <a:t>You can also add any labels in your job config, and these labels would be added to every metric scraped during that job</a:t>
            </a:r>
          </a:p>
          <a:p>
            <a:r>
              <a:rPr lang="en-US" dirty="0"/>
              <a:t>It is possible to filter out some labels in a metric (if not of interest, to reduce label cardinality) as well as relabel (</a:t>
            </a:r>
            <a:r>
              <a:rPr lang="en-US" dirty="0" err="1"/>
              <a:t>eg</a:t>
            </a:r>
            <a:r>
              <a:rPr lang="en-US" dirty="0"/>
              <a:t> if difference jobs export the same label under different name, </a:t>
            </a:r>
            <a:r>
              <a:rPr lang="en-US" dirty="0" err="1"/>
              <a:t>eg</a:t>
            </a:r>
            <a:r>
              <a:rPr lang="en-US" dirty="0"/>
              <a:t> size vs </a:t>
            </a:r>
            <a:r>
              <a:rPr lang="en-US" dirty="0" err="1"/>
              <a:t>queueSize</a:t>
            </a:r>
            <a:r>
              <a:rPr lang="en-US" dirty="0"/>
              <a:t>), and even drop particular metrics altogether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D5F9-0464-49B1-AE7F-5BDA45845D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blipFill>
            <a:blip r:embed="rId2"/>
            <a:tile tx="0" ty="0" sx="100000" sy="100000" flip="none" algn="tl"/>
          </a:blipFill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0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0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3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081048"/>
            <a:ext cx="9601196" cy="3516002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defRPr/>
            </a:lvl1pPr>
            <a:lvl2pPr>
              <a:buClr>
                <a:schemeClr val="bg1">
                  <a:lumMod val="75000"/>
                </a:schemeClr>
              </a:buClr>
              <a:defRPr/>
            </a:lvl2pPr>
            <a:lvl3pPr>
              <a:buClr>
                <a:schemeClr val="bg1">
                  <a:lumMod val="75000"/>
                </a:schemeClr>
              </a:buClr>
              <a:defRPr/>
            </a:lvl3pPr>
            <a:lvl4pPr>
              <a:buClr>
                <a:schemeClr val="bg1">
                  <a:lumMod val="75000"/>
                </a:schemeClr>
              </a:buClr>
              <a:defRPr/>
            </a:lvl4pPr>
            <a:lvl5pPr>
              <a:buClr>
                <a:schemeClr val="bg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240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78746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3D874-F9F0-47FE-9F7E-47BA1941BC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3B041-B444-498C-8FD7-17CF0761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...:9090/targ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prometheus.io/docs/prometheus/latest/querying/functions" TargetMode="Externa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114BC-96B5-486D-88E2-BB9556763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98" y="1396888"/>
            <a:ext cx="9673805" cy="4127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loud-Native Monitoring with Prometheus and Grafana | by Arush Salil |  Kubernauts">
            <a:extLst>
              <a:ext uri="{FF2B5EF4-FFF2-40B4-BE49-F238E27FC236}">
                <a16:creationId xmlns:a16="http://schemas.microsoft.com/office/drawing/2014/main" id="{02A4AEC5-F712-411E-8973-2F37DE8B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67"/>
          <a:stretch/>
        </p:blipFill>
        <p:spPr bwMode="auto">
          <a:xfrm>
            <a:off x="1441673" y="3720083"/>
            <a:ext cx="1103184" cy="187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5AF09-ABA6-458A-B6D1-411A601AC20A}"/>
              </a:ext>
            </a:extLst>
          </p:cNvPr>
          <p:cNvSpPr/>
          <p:nvPr/>
        </p:nvSpPr>
        <p:spPr>
          <a:xfrm>
            <a:off x="6464901" y="3096929"/>
            <a:ext cx="3613490" cy="2308324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Infrastructure &amp; </a:t>
            </a:r>
            <a:b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Application </a:t>
            </a:r>
            <a:b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US" sz="48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latin typeface="Bahnschrift Light Condensed" panose="020B0502040204020203" pitchFamily="34" charset="0"/>
              </a:rPr>
              <a:t>Monitoring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2D545-3759-4940-9596-26357A5B32A9}"/>
              </a:ext>
            </a:extLst>
          </p:cNvPr>
          <p:cNvSpPr/>
          <p:nvPr/>
        </p:nvSpPr>
        <p:spPr>
          <a:xfrm>
            <a:off x="0" y="5483121"/>
            <a:ext cx="12191999" cy="1384995"/>
          </a:xfrm>
          <a:prstGeom prst="rect">
            <a:avLst/>
          </a:prstGeom>
          <a:solidFill>
            <a:srgbClr val="002060">
              <a:alpha val="22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Victor Grazi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Nomura Securities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Infrastructure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525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3481C6-8161-492C-8E5E-4E1C8A121D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3172" y="1077768"/>
            <a:ext cx="2438095" cy="20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DFBBF6-77CA-4766-A00E-C557091E3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618"/>
          <a:stretch/>
        </p:blipFill>
        <p:spPr>
          <a:xfrm>
            <a:off x="481250" y="584595"/>
            <a:ext cx="3800000" cy="55695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2C716E6-77FA-4D86-8CE6-0EB27CF8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09" y="894286"/>
            <a:ext cx="467383" cy="6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77F0985-469D-4439-926E-76D1A0867908}"/>
              </a:ext>
            </a:extLst>
          </p:cNvPr>
          <p:cNvGrpSpPr/>
          <p:nvPr/>
        </p:nvGrpSpPr>
        <p:grpSpPr>
          <a:xfrm>
            <a:off x="456997" y="586302"/>
            <a:ext cx="3825273" cy="5435083"/>
            <a:chOff x="475285" y="586302"/>
            <a:chExt cx="3825273" cy="543508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794F4F-A379-480D-8D6B-18D2E1D9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58" y="586302"/>
              <a:ext cx="3800000" cy="416190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0C1DB4-7A27-4618-97C9-5BFE9FDBC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285" y="4421385"/>
              <a:ext cx="3771429" cy="1600000"/>
            </a:xfrm>
            <a:prstGeom prst="rect">
              <a:avLst/>
            </a:prstGeom>
          </p:spPr>
        </p:pic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678604CF-AA5D-40EA-BBD7-85DEFD1A1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3"/>
          <a:stretch/>
        </p:blipFill>
        <p:spPr bwMode="auto">
          <a:xfrm>
            <a:off x="5179314" y="511443"/>
            <a:ext cx="3771900" cy="51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396A7-DC2E-4643-8310-4E0E06786BB8}"/>
              </a:ext>
            </a:extLst>
          </p:cNvPr>
          <p:cNvSpPr/>
          <p:nvPr/>
        </p:nvSpPr>
        <p:spPr>
          <a:xfrm>
            <a:off x="5178294" y="1207008"/>
            <a:ext cx="2310384" cy="162716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2CFF42-3D10-4396-BD8C-276B67CDD7E9}"/>
              </a:ext>
            </a:extLst>
          </p:cNvPr>
          <p:cNvSpPr/>
          <p:nvPr/>
        </p:nvSpPr>
        <p:spPr>
          <a:xfrm>
            <a:off x="5185579" y="2849088"/>
            <a:ext cx="2310384" cy="162716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4" y="-281268"/>
            <a:ext cx="10515600" cy="1325563"/>
          </a:xfrm>
        </p:spPr>
        <p:txBody>
          <a:bodyPr/>
          <a:lstStyle/>
          <a:p>
            <a:r>
              <a:rPr lang="en-US" dirty="0"/>
              <a:t>Exposition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7574" y="1179232"/>
            <a:ext cx="416372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Labels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Instance – Usually some entity</a:t>
            </a:r>
          </a:p>
          <a:p>
            <a:pPr lvl="1"/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Job – The Prometheus scrape Job that produced this metric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</a:rPr>
              <a:t>Can add other custom labels – such as region, environment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2C23C-A5D5-46B5-AA2B-D605E488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02" y="1167237"/>
            <a:ext cx="7752381" cy="5485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1BB4A8-5220-45B4-B939-9D2800D3B7D6}"/>
              </a:ext>
            </a:extLst>
          </p:cNvPr>
          <p:cNvSpPr/>
          <p:nvPr/>
        </p:nvSpPr>
        <p:spPr>
          <a:xfrm>
            <a:off x="7253710" y="4461641"/>
            <a:ext cx="1716865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55467-13BE-43F2-9B0D-CB0EFE2B3759}"/>
              </a:ext>
            </a:extLst>
          </p:cNvPr>
          <p:cNvSpPr/>
          <p:nvPr/>
        </p:nvSpPr>
        <p:spPr>
          <a:xfrm>
            <a:off x="8718328" y="4361790"/>
            <a:ext cx="1277007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DE28-2C1D-4A81-AC28-18B13D3936A5}"/>
              </a:ext>
            </a:extLst>
          </p:cNvPr>
          <p:cNvSpPr/>
          <p:nvPr/>
        </p:nvSpPr>
        <p:spPr>
          <a:xfrm>
            <a:off x="9705512" y="4435360"/>
            <a:ext cx="1404708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84D68-ED71-4731-A20E-64E64CED72EA}"/>
              </a:ext>
            </a:extLst>
          </p:cNvPr>
          <p:cNvSpPr/>
          <p:nvPr/>
        </p:nvSpPr>
        <p:spPr>
          <a:xfrm>
            <a:off x="6424177" y="4477399"/>
            <a:ext cx="1084670" cy="1403131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PromQL (Prometheus Query Language) – lets user select and aggregate time series data in real time.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Result can be: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Viewed as a graph or tabular data in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Prometheus's expression browser 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Displayed in Grafana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Consumed by external systems via the 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HTTP API</a:t>
            </a: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1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0D08-BC46-4B15-A082-C391809B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7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E6522C"/>
                </a:solidFill>
                <a:latin typeface="+mn-lt"/>
                <a:cs typeface="Open Sans" panose="020B0606030504020204" pitchFamily="34" charset="0"/>
              </a:rPr>
              <a:t>Simple time series selection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81B51-C144-4BAC-A4C5-CDFA67E032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6015" y="911552"/>
            <a:ext cx="11959970" cy="4097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request_count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would simply return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rate(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request_count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[5m]) would return the per second rate of requests averaged over 5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33"/>
              </a:solidFill>
              <a:latin typeface="+mn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avg_over_time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queue_size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[5m])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all time series with the metric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http_requests_total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all time series with the metric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 the given job and handler labels: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{job="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handler="/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/comments"}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Return a whole range of time (in this case 5 minutes) for the same vector, making it a range vector: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http_requests_total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{job="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handler="/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/comments"}[5m]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46406-8810-4952-8237-03264CB1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6378"/>
            <a:ext cx="8533524" cy="592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D428E-6490-4B8C-B28F-1B995EE02D82}"/>
              </a:ext>
            </a:extLst>
          </p:cNvPr>
          <p:cNvSpPr txBox="1"/>
          <p:nvPr/>
        </p:nvSpPr>
        <p:spPr>
          <a:xfrm>
            <a:off x="141903" y="5495461"/>
            <a:ext cx="13179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  <a:latin typeface="Calibri" panose="020F0502020204030204" pitchFamily="34" charset="0"/>
              </a:rPr>
              <a:t>histogram_quantile</a:t>
            </a:r>
            <a:r>
              <a:rPr lang="en-US" sz="1600" dirty="0">
                <a:effectLst/>
                <a:latin typeface="Calibri" panose="020F0502020204030204" pitchFamily="34" charset="0"/>
              </a:rPr>
              <a:t>(0.90, sum without(code, job, method, 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os</a:t>
            </a:r>
            <a:r>
              <a:rPr lang="en-US" sz="1600" dirty="0">
                <a:effectLst/>
                <a:latin typeface="Calibri" panose="020F0502020204030204" pitchFamily="34" charset="0"/>
              </a:rPr>
              <a:t>, runtime (rate(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http_request_duration_seconds_bucket</a:t>
            </a:r>
            <a:r>
              <a:rPr lang="en-US" sz="1600" dirty="0">
                <a:effectLst/>
                <a:latin typeface="Calibri" panose="020F0502020204030204" pitchFamily="34" charset="0"/>
              </a:rPr>
              <a:t>{code="200"}[5m])))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68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PromQL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5342" y="2285999"/>
            <a:ext cx="10561316" cy="1635761"/>
          </a:xfrm>
        </p:spPr>
        <p:txBody>
          <a:bodyPr vert="horz" wrap="none" lIns="91440" tIns="45720" rIns="91440" bIns="45720" numCol="2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Metric name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Label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Time range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Aggregation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without (groups by those labels)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ED921-883A-4721-950D-9C58F542451E}"/>
              </a:ext>
            </a:extLst>
          </p:cNvPr>
          <p:cNvSpPr txBox="1"/>
          <p:nvPr/>
        </p:nvSpPr>
        <p:spPr>
          <a:xfrm>
            <a:off x="265602" y="5229275"/>
            <a:ext cx="11660796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without (job,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runtime) (rate(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logback_events_total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{job=“logs”})[5m])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02390A-0BE5-4F6C-9339-C1CD2337BC8C}"/>
              </a:ext>
            </a:extLst>
          </p:cNvPr>
          <p:cNvSpPr/>
          <p:nvPr/>
        </p:nvSpPr>
        <p:spPr>
          <a:xfrm>
            <a:off x="6019373" y="5540887"/>
            <a:ext cx="3092509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DA0BA-FA0C-40B7-A0C5-FD72B2969A3D}"/>
              </a:ext>
            </a:extLst>
          </p:cNvPr>
          <p:cNvSpPr/>
          <p:nvPr/>
        </p:nvSpPr>
        <p:spPr>
          <a:xfrm>
            <a:off x="9111882" y="5540887"/>
            <a:ext cx="1784716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FAB0BA-E7BB-45F2-882A-DE318C1D412E}"/>
              </a:ext>
            </a:extLst>
          </p:cNvPr>
          <p:cNvSpPr/>
          <p:nvPr/>
        </p:nvSpPr>
        <p:spPr>
          <a:xfrm>
            <a:off x="5134709" y="5540887"/>
            <a:ext cx="799548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A4612F-677B-43A6-9FD4-83D9903A98A2}"/>
              </a:ext>
            </a:extLst>
          </p:cNvPr>
          <p:cNvSpPr/>
          <p:nvPr/>
        </p:nvSpPr>
        <p:spPr>
          <a:xfrm>
            <a:off x="299072" y="5540887"/>
            <a:ext cx="595231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94043D-F377-4264-A59A-3E23F9418343}"/>
              </a:ext>
            </a:extLst>
          </p:cNvPr>
          <p:cNvSpPr/>
          <p:nvPr/>
        </p:nvSpPr>
        <p:spPr>
          <a:xfrm>
            <a:off x="894303" y="5540887"/>
            <a:ext cx="4069583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745680-A58E-4B96-968B-13A66194F53C}"/>
              </a:ext>
            </a:extLst>
          </p:cNvPr>
          <p:cNvSpPr/>
          <p:nvPr/>
        </p:nvSpPr>
        <p:spPr>
          <a:xfrm>
            <a:off x="11032953" y="5540887"/>
            <a:ext cx="825254" cy="392436"/>
          </a:xfrm>
          <a:prstGeom prst="roundRect">
            <a:avLst/>
          </a:prstGeom>
          <a:noFill/>
          <a:ln w="76200">
            <a:solidFill>
              <a:srgbClr val="FF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Node Exporter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285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454-5453-4F96-9A99-278EF78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Web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C67D-043B-40A0-9AD0-AE20B7D1FB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C10CE3-42FC-4FAD-85E0-CC03DBED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http://...:9090/targets</a:t>
            </a:r>
            <a:endParaRPr lang="en-US" dirty="0"/>
          </a:p>
          <a:p>
            <a:r>
              <a:rPr lang="en-US" dirty="0"/>
              <a:t>http://...:6577/../</a:t>
            </a:r>
            <a:r>
              <a:rPr lang="en-US" dirty="0" err="1"/>
              <a:t>prometheus</a:t>
            </a:r>
            <a:endParaRPr lang="en-US" dirty="0"/>
          </a:p>
          <a:p>
            <a:r>
              <a:rPr lang="en-US" dirty="0"/>
              <a:t>http://...:9090/graph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9E3FB-AC69-4958-BCBE-017BA14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953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81A8-2AFB-43CD-8C9A-5BFE6FF9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46"/>
            <a:ext cx="10515600" cy="1095506"/>
          </a:xfrm>
        </p:spPr>
        <p:txBody>
          <a:bodyPr/>
          <a:lstStyle/>
          <a:p>
            <a:r>
              <a:rPr lang="en-US" dirty="0"/>
              <a:t>Prometheus Functions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BB7083-118C-4C5B-BB6D-BA8386BEF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276" b="57189"/>
          <a:stretch/>
        </p:blipFill>
        <p:spPr>
          <a:xfrm>
            <a:off x="646293" y="1117744"/>
            <a:ext cx="3691699" cy="4871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FFE16-0A50-497A-9748-24AC8D3DF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3207" b="28774"/>
          <a:stretch/>
        </p:blipFill>
        <p:spPr>
          <a:xfrm>
            <a:off x="2861501" y="1248370"/>
            <a:ext cx="3691699" cy="395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CB7E6-6998-4985-9108-053548C2B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674" t="71557" b="3153"/>
          <a:stretch/>
        </p:blipFill>
        <p:spPr>
          <a:xfrm>
            <a:off x="5339613" y="1248370"/>
            <a:ext cx="3965419" cy="39239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9297DA-E047-48D4-9B9D-6F3A56EAB5CC}"/>
              </a:ext>
            </a:extLst>
          </p:cNvPr>
          <p:cNvSpPr txBox="1"/>
          <p:nvPr/>
        </p:nvSpPr>
        <p:spPr>
          <a:xfrm>
            <a:off x="5249810" y="5863301"/>
            <a:ext cx="67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https://prometheus.io/docs/prometheus/latest/querying/functions</a:t>
            </a:r>
            <a:r>
              <a:rPr lang="en-US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9AC2AA-5A84-4578-A818-8C5361B6AD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4991"/>
          <a:stretch/>
        </p:blipFill>
        <p:spPr>
          <a:xfrm>
            <a:off x="6948600" y="1248370"/>
            <a:ext cx="4763799" cy="28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3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Types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Counters – Generally increasing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Gauges	- Freely varying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Histograms – Distribution ranges of a metric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Summaries – Counts and totals of a metric</a:t>
            </a:r>
          </a:p>
        </p:txBody>
      </p:sp>
    </p:spTree>
    <p:extLst>
      <p:ext uri="{BB962C8B-B14F-4D97-AF65-F5344CB8AC3E}">
        <p14:creationId xmlns:p14="http://schemas.microsoft.com/office/powerpoint/2010/main" val="36766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1F6-EA79-40BE-B300-815D465B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65"/>
            <a:ext cx="10515600" cy="748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Prometheus – Scope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1E23-CD41-4F08-83D7-C4CD0D209C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97723"/>
            <a:ext cx="10515600" cy="3988677"/>
          </a:xfrm>
        </p:spPr>
        <p:txBody>
          <a:bodyPr wrap="none" numCol="2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What is Prometheus?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Architectural components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Node Exporter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AlertManager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Push gateway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Webhooks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Grafana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Instrumentation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Expression browser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PromQL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Counter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Gauge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Histogram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Exposition – publishing your metrics to Prometheus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Alerting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Metrics naming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Labels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454-5453-4F96-9A99-278EF782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414"/>
            <a:ext cx="10515600" cy="2395328"/>
          </a:xfrm>
        </p:spPr>
        <p:txBody>
          <a:bodyPr/>
          <a:lstStyle/>
          <a:p>
            <a:r>
              <a:rPr lang="en-US" dirty="0"/>
              <a:t>Configuring Alerting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A63B3-5502-4AC6-BB08-98B7EA5FE1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713336" y="829969"/>
            <a:ext cx="10765328" cy="5343471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96E25A-9F32-4331-B729-12D9C994334E}"/>
              </a:ext>
            </a:extLst>
          </p:cNvPr>
          <p:cNvSpPr/>
          <p:nvPr/>
        </p:nvSpPr>
        <p:spPr>
          <a:xfrm>
            <a:off x="1053219" y="2876344"/>
            <a:ext cx="1964825" cy="510524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F2EC99-B031-46C7-986E-3A044581E982}"/>
              </a:ext>
            </a:extLst>
          </p:cNvPr>
          <p:cNvSpPr/>
          <p:nvPr/>
        </p:nvSpPr>
        <p:spPr>
          <a:xfrm>
            <a:off x="947652" y="3390516"/>
            <a:ext cx="10052857" cy="844362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01624-BB54-48F2-A335-3B0E1A50A97C}"/>
              </a:ext>
            </a:extLst>
          </p:cNvPr>
          <p:cNvSpPr/>
          <p:nvPr/>
        </p:nvSpPr>
        <p:spPr>
          <a:xfrm>
            <a:off x="680182" y="1845355"/>
            <a:ext cx="6160627" cy="30652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9D64A9-B020-42D4-BD62-D48FABE60B27}"/>
              </a:ext>
            </a:extLst>
          </p:cNvPr>
          <p:cNvSpPr/>
          <p:nvPr/>
        </p:nvSpPr>
        <p:spPr>
          <a:xfrm>
            <a:off x="935639" y="2118376"/>
            <a:ext cx="2330594" cy="74745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DA78E-C8DA-4646-89B7-DBA8122958F3}"/>
              </a:ext>
            </a:extLst>
          </p:cNvPr>
          <p:cNvSpPr/>
          <p:nvPr/>
        </p:nvSpPr>
        <p:spPr>
          <a:xfrm>
            <a:off x="1057725" y="5352592"/>
            <a:ext cx="10338635" cy="877786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ADB6F-AB87-4F19-9B98-9498F9A903AE}"/>
              </a:ext>
            </a:extLst>
          </p:cNvPr>
          <p:cNvSpPr/>
          <p:nvPr/>
        </p:nvSpPr>
        <p:spPr>
          <a:xfrm>
            <a:off x="931034" y="4328636"/>
            <a:ext cx="6131097" cy="306528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033EB7-DB23-4CC3-B1A7-523C3C8F52B6}"/>
              </a:ext>
            </a:extLst>
          </p:cNvPr>
          <p:cNvSpPr/>
          <p:nvPr/>
        </p:nvSpPr>
        <p:spPr>
          <a:xfrm>
            <a:off x="939717" y="4627117"/>
            <a:ext cx="5940840" cy="72547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000B95FC-107C-4526-944F-A956AAB40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84349"/>
          <a:stretch/>
        </p:blipFill>
        <p:spPr>
          <a:xfrm>
            <a:off x="748852" y="741890"/>
            <a:ext cx="10869296" cy="84436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82B6C0-93C3-477D-B822-665700F6B413}"/>
              </a:ext>
            </a:extLst>
          </p:cNvPr>
          <p:cNvSpPr/>
          <p:nvPr/>
        </p:nvSpPr>
        <p:spPr>
          <a:xfrm>
            <a:off x="688848" y="779482"/>
            <a:ext cx="1945495" cy="79389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0BAC5-E959-4B9B-BAF6-10FA59C006DF}"/>
              </a:ext>
            </a:extLst>
          </p:cNvPr>
          <p:cNvCxnSpPr/>
          <p:nvPr/>
        </p:nvCxnSpPr>
        <p:spPr>
          <a:xfrm>
            <a:off x="3234633" y="3893358"/>
            <a:ext cx="19662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7EEF2E-13FA-44E6-AFBF-F34DBB94EDEC}"/>
              </a:ext>
            </a:extLst>
          </p:cNvPr>
          <p:cNvCxnSpPr>
            <a:cxnSpLocks/>
          </p:cNvCxnSpPr>
          <p:nvPr/>
        </p:nvCxnSpPr>
        <p:spPr>
          <a:xfrm>
            <a:off x="2659006" y="4122339"/>
            <a:ext cx="20784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304FDB-767F-4094-B268-6A86497A5424}"/>
              </a:ext>
            </a:extLst>
          </p:cNvPr>
          <p:cNvCxnSpPr>
            <a:cxnSpLocks/>
          </p:cNvCxnSpPr>
          <p:nvPr/>
        </p:nvCxnSpPr>
        <p:spPr>
          <a:xfrm>
            <a:off x="5445646" y="4122339"/>
            <a:ext cx="17697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68C9-4DF8-4907-95DD-AD612A49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3"/>
            <a:ext cx="10515600" cy="1325563"/>
          </a:xfrm>
        </p:spPr>
        <p:txBody>
          <a:bodyPr/>
          <a:lstStyle/>
          <a:p>
            <a:r>
              <a:rPr lang="en-US" dirty="0"/>
              <a:t>Client Libraries -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2282B-9E11-4B38-9566-4F329DEA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5" y="1440247"/>
            <a:ext cx="7041627" cy="46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693CB8-B838-414E-8C02-187C16F8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75"/>
          <a:stretch/>
        </p:blipFill>
        <p:spPr>
          <a:xfrm>
            <a:off x="2478882" y="1114959"/>
            <a:ext cx="7234235" cy="488033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E04B8-F9DC-4C51-B733-EA708E8748CB}"/>
              </a:ext>
            </a:extLst>
          </p:cNvPr>
          <p:cNvSpPr/>
          <p:nvPr/>
        </p:nvSpPr>
        <p:spPr>
          <a:xfrm>
            <a:off x="3161234" y="4494118"/>
            <a:ext cx="1810051" cy="407989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13EDE-F3CB-4F94-ACD2-CF79D6F39895}"/>
              </a:ext>
            </a:extLst>
          </p:cNvPr>
          <p:cNvSpPr/>
          <p:nvPr/>
        </p:nvSpPr>
        <p:spPr>
          <a:xfrm>
            <a:off x="2572725" y="2089775"/>
            <a:ext cx="7138834" cy="1095506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7B0F25-62A5-4594-A45D-54E117CFA7F3}"/>
              </a:ext>
            </a:extLst>
          </p:cNvPr>
          <p:cNvCxnSpPr/>
          <p:nvPr/>
        </p:nvCxnSpPr>
        <p:spPr>
          <a:xfrm>
            <a:off x="3400207" y="4840006"/>
            <a:ext cx="14922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A363F-D6A8-4363-802A-DF0EBC34626A}"/>
              </a:ext>
            </a:extLst>
          </p:cNvPr>
          <p:cNvCxnSpPr>
            <a:cxnSpLocks/>
          </p:cNvCxnSpPr>
          <p:nvPr/>
        </p:nvCxnSpPr>
        <p:spPr>
          <a:xfrm>
            <a:off x="5401292" y="2375338"/>
            <a:ext cx="3546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847CFD8-6182-4B81-8368-70B9FFC0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3"/>
            <a:ext cx="10515600" cy="1325563"/>
          </a:xfrm>
        </p:spPr>
        <p:txBody>
          <a:bodyPr/>
          <a:lstStyle/>
          <a:p>
            <a:r>
              <a:rPr lang="en-US" dirty="0"/>
              <a:t>Client Libraries - Java</a:t>
            </a:r>
          </a:p>
        </p:txBody>
      </p:sp>
    </p:spTree>
    <p:extLst>
      <p:ext uri="{BB962C8B-B14F-4D97-AF65-F5344CB8AC3E}">
        <p14:creationId xmlns:p14="http://schemas.microsoft.com/office/powerpoint/2010/main" val="2764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553-AD1E-4ED6-B95A-A49DC3B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	Micrometer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AD9F-6932-43C4-8519-2844A71B2C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821621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Automatic Metrics Exposition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 Spring Boot applications.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Exposes Actuator metrics in Prometheus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C44EC-8F76-427E-8820-A6AE5F9A9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23"/>
          <a:stretch/>
        </p:blipFill>
        <p:spPr>
          <a:xfrm>
            <a:off x="6021866" y="605666"/>
            <a:ext cx="5557908" cy="56466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807BA-3F09-4B3C-8AE4-37E32CB5495A}"/>
              </a:ext>
            </a:extLst>
          </p:cNvPr>
          <p:cNvSpPr/>
          <p:nvPr/>
        </p:nvSpPr>
        <p:spPr>
          <a:xfrm>
            <a:off x="9714182" y="2828962"/>
            <a:ext cx="1844566" cy="686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E1AE-2363-4092-B4D3-B962DF3B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3585-C2C9-4738-BD47-4712EA2154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More sophisticated graphing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173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E2C0BD-6E5E-44D9-A42F-CCA32918E8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8871" t="22860" r="8871" b="2655"/>
          <a:stretch/>
        </p:blipFill>
        <p:spPr>
          <a:xfrm>
            <a:off x="0" y="34834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3585-C2C9-4738-BD47-4712EA2154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93172" y="1330324"/>
            <a:ext cx="6403426" cy="104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/>
              <a:t>The 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69B14-166A-4F9D-AE06-862C4ECA63F4}"/>
              </a:ext>
            </a:extLst>
          </p:cNvPr>
          <p:cNvSpPr txBox="1"/>
          <p:nvPr/>
        </p:nvSpPr>
        <p:spPr>
          <a:xfrm rot="20146295">
            <a:off x="3656813" y="3557981"/>
            <a:ext cx="6607328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ush Script MT" panose="03060802040406070304" pitchFamily="66" charset="0"/>
              </a:rPr>
              <a:t>The Beginning!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877AB-C044-450E-B1C7-E802C5B0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341">
            <a:off x="4485013" y="1846816"/>
            <a:ext cx="3969703" cy="4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7626"/>
            <a:ext cx="9601196" cy="1303867"/>
          </a:xfrm>
        </p:spPr>
        <p:txBody>
          <a:bodyPr/>
          <a:lstStyle/>
          <a:p>
            <a:r>
              <a:rPr lang="en-US" dirty="0"/>
              <a:t>What is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128793"/>
            <a:ext cx="9601196" cy="3747075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Metrics – Forensic analysis and SRE forecasting.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Alerting – Notify the right folks when things go wrong.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Logging – Strategic logging into a centralized store.</a:t>
            </a:r>
          </a:p>
          <a:p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Tracing – What was the path of the rogue request </a:t>
            </a:r>
            <a:br>
              <a:rPr lang="en-US" sz="33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300" dirty="0">
                <a:solidFill>
                  <a:schemeClr val="bg1">
                    <a:lumMod val="85000"/>
                  </a:schemeClr>
                </a:solidFill>
              </a:rPr>
              <a:t>and supporting data?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In production systems, things go wrong. 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When they do, we want to know about it as early as possible…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rgbClr val="FF0000"/>
                </a:solidFill>
              </a:rPr>
              <a:t>And even earlier!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1AE4-7A85-4F7F-855E-A10131F9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689" y="1794233"/>
            <a:ext cx="3311352" cy="25044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D1FDE-42BF-4C22-BF4F-0568A3300A73}"/>
              </a:ext>
            </a:extLst>
          </p:cNvPr>
          <p:cNvCxnSpPr/>
          <p:nvPr/>
        </p:nvCxnSpPr>
        <p:spPr>
          <a:xfrm>
            <a:off x="1392351" y="1648943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5286"/>
            <a:ext cx="9601196" cy="1303867"/>
          </a:xfrm>
        </p:spPr>
        <p:txBody>
          <a:bodyPr/>
          <a:lstStyle/>
          <a:p>
            <a:r>
              <a:rPr lang="en-US" dirty="0"/>
              <a:t>What is Prometheus?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5599" y="1894776"/>
            <a:ext cx="10666929" cy="4327938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Prometheus is an open source, metrics-based monitoring system.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Has a simple, powerful data model and query language.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Analyze how your infrastructure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applications are performing.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Each time-series has a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an unordered set of key-value pairs called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labels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PromQL query language aggregates across any label, so you can analyze per process, per datacenter, per service, etc.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Time-series metrics can be graphed in dashboard systems such as Grafana.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Define alerts using the exact same PromQL query language that you use for graphing.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A840E-EB89-49C6-B744-3ECB4FE16EE8}"/>
              </a:ext>
            </a:extLst>
          </p:cNvPr>
          <p:cNvCxnSpPr/>
          <p:nvPr/>
        </p:nvCxnSpPr>
        <p:spPr>
          <a:xfrm>
            <a:off x="1392351" y="174353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6E3AF08B-775E-47D2-A688-97FC9BE3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7" y="781970"/>
            <a:ext cx="7689845" cy="52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4B0FC-A183-4D7F-9C0C-8E010E2D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97" y="-508628"/>
            <a:ext cx="12227394" cy="995915"/>
          </a:xfrm>
          <a:solidFill>
            <a:srgbClr val="002060">
              <a:alpha val="31000"/>
            </a:srgbClr>
          </a:solidFill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Prometheus Stack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04B22-F8CE-4E45-934F-2606ECA537A8}"/>
              </a:ext>
            </a:extLst>
          </p:cNvPr>
          <p:cNvSpPr/>
          <p:nvPr/>
        </p:nvSpPr>
        <p:spPr>
          <a:xfrm>
            <a:off x="3957989" y="2466639"/>
            <a:ext cx="3057011" cy="1779792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523A29-E169-4B45-8F2C-51B2285DDE90}"/>
              </a:ext>
            </a:extLst>
          </p:cNvPr>
          <p:cNvSpPr/>
          <p:nvPr/>
        </p:nvSpPr>
        <p:spPr>
          <a:xfrm>
            <a:off x="4532178" y="4425358"/>
            <a:ext cx="2824659" cy="1600411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9ECE5-B153-4465-BC03-6806342D00FD}"/>
              </a:ext>
            </a:extLst>
          </p:cNvPr>
          <p:cNvSpPr/>
          <p:nvPr/>
        </p:nvSpPr>
        <p:spPr>
          <a:xfrm>
            <a:off x="4597081" y="784368"/>
            <a:ext cx="1799474" cy="149900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3BFBC6-2BBF-495E-BB8F-5B2E9BA1DB2E}"/>
              </a:ext>
            </a:extLst>
          </p:cNvPr>
          <p:cNvSpPr/>
          <p:nvPr/>
        </p:nvSpPr>
        <p:spPr>
          <a:xfrm>
            <a:off x="7040235" y="2865176"/>
            <a:ext cx="3437691" cy="149900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75C8AD-2D64-4CB1-9FB2-EA2BCD579117}"/>
              </a:ext>
            </a:extLst>
          </p:cNvPr>
          <p:cNvSpPr/>
          <p:nvPr/>
        </p:nvSpPr>
        <p:spPr>
          <a:xfrm>
            <a:off x="2178831" y="3344621"/>
            <a:ext cx="1753891" cy="2831200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3FB64C-D9EB-49CA-88EB-BCBCFD63C564}"/>
              </a:ext>
            </a:extLst>
          </p:cNvPr>
          <p:cNvSpPr/>
          <p:nvPr/>
        </p:nvSpPr>
        <p:spPr>
          <a:xfrm>
            <a:off x="2131960" y="1087831"/>
            <a:ext cx="1799840" cy="2240460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A84085-AA3C-42C6-960F-D7AA93C8F7F5}"/>
              </a:ext>
            </a:extLst>
          </p:cNvPr>
          <p:cNvSpPr/>
          <p:nvPr/>
        </p:nvSpPr>
        <p:spPr>
          <a:xfrm>
            <a:off x="6378693" y="740827"/>
            <a:ext cx="1929280" cy="1742535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8" grpId="0" animBg="1"/>
      <p:bldP spid="28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268D72-0F4F-4C28-9699-30B484DA2C2D}"/>
              </a:ext>
            </a:extLst>
          </p:cNvPr>
          <p:cNvSpPr/>
          <p:nvPr/>
        </p:nvSpPr>
        <p:spPr>
          <a:xfrm>
            <a:off x="-294640" y="-91440"/>
            <a:ext cx="12567920" cy="590667"/>
          </a:xfrm>
          <a:prstGeom prst="rect">
            <a:avLst/>
          </a:prstGeom>
          <a:solidFill>
            <a:srgbClr val="0070C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400A-E0E1-40CF-B0E8-1F0B39F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2" y="-423811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Pull-based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CD-4745-4902-88D5-9BA5F3601F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6869" y="814187"/>
            <a:ext cx="10548011" cy="38105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Prometheus uses a pull model, so you need to expose the metrics you want to expose, and configure Prometheus to </a:t>
            </a:r>
            <a:r>
              <a:rPr lang="en-US" sz="2700" i="1" dirty="0">
                <a:solidFill>
                  <a:schemeClr val="bg1">
                    <a:lumMod val="85000"/>
                  </a:schemeClr>
                </a:solidFill>
              </a:rPr>
              <a:t>scrape</a:t>
            </a: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 those at regular intervals.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Consists of: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Scheduler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Time-series 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AlertManager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Lightweight server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API endpoint for executing PromQL queries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Web-based admin server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Large community of exporters and a large corpus of exporters for infrastructure, middleware, cloud services, etc.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Client libraries in every major language, including Java, Node, Python, Go, etc. for collecting runtime metrics and custom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01FE2-FA10-4E01-A0B1-7B3112C9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79" y="1678085"/>
            <a:ext cx="6340097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C6-FA34-4CB1-8F39-B4003EB6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Downloading and configuring Prometheus and its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B791-D4C7-45A3-9D95-87D4046194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Entities, (or “Targets”) export time series metrics in Prometheus format</a:t>
            </a:r>
          </a:p>
          <a:p>
            <a:r>
              <a:rPr lang="en-US" dirty="0"/>
              <a:t>“Scrapers” pull from targets at a configurable schedule. (YAML configuration files)</a:t>
            </a:r>
          </a:p>
        </p:txBody>
      </p:sp>
    </p:spTree>
    <p:extLst>
      <p:ext uri="{BB962C8B-B14F-4D97-AF65-F5344CB8AC3E}">
        <p14:creationId xmlns:p14="http://schemas.microsoft.com/office/powerpoint/2010/main" val="23341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2E94FEB-8F86-4EB7-B5A8-4A0DCAB4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219" y="3729317"/>
            <a:ext cx="3566762" cy="2036839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 err="1">
                <a:solidFill>
                  <a:srgbClr val="222222"/>
                </a:solidFill>
                <a:effectLst/>
              </a:rPr>
              <a:t>prometheus_notifications_total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process_cpu_seconds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http_request_duration_seconds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node_memory_usage_bytes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http_requests_total</a:t>
            </a:r>
            <a:br>
              <a:rPr lang="en-US" sz="2000" b="0" i="0" dirty="0">
                <a:solidFill>
                  <a:srgbClr val="222222"/>
                </a:solidFill>
                <a:effectLst/>
              </a:rPr>
            </a:br>
            <a:r>
              <a:rPr lang="en-US" sz="2000" b="0" i="0" dirty="0" err="1">
                <a:solidFill>
                  <a:srgbClr val="222222"/>
                </a:solidFill>
                <a:effectLst/>
              </a:rPr>
              <a:t>process_cpu_seconds_total</a:t>
            </a:r>
            <a:endParaRPr lang="en-US" sz="20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FB8A36-474D-45F2-86D9-9FEA49EC1CFC}"/>
              </a:ext>
            </a:extLst>
          </p:cNvPr>
          <p:cNvSpPr/>
          <p:nvPr/>
        </p:nvSpPr>
        <p:spPr>
          <a:xfrm>
            <a:off x="3269453" y="3784113"/>
            <a:ext cx="3817148" cy="2073537"/>
          </a:xfrm>
          <a:prstGeom prst="roundRect">
            <a:avLst/>
          </a:prstGeom>
          <a:noFill/>
          <a:ln w="57150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FC36E-1FBB-4538-A8BD-B9B948F3AD45}"/>
              </a:ext>
            </a:extLst>
          </p:cNvPr>
          <p:cNvSpPr txBox="1"/>
          <p:nvPr/>
        </p:nvSpPr>
        <p:spPr>
          <a:xfrm>
            <a:off x="1897285" y="1131422"/>
            <a:ext cx="73992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Prefix – Application or entity name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Followed by – Metric descriptive name (e.g.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, notifications,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queue_size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Suffix – Unit of measure (in plural)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Aggregate metric will have an additional suffix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4A3245-D84B-48CD-9411-A4CB609C2CC2}"/>
              </a:ext>
            </a:extLst>
          </p:cNvPr>
          <p:cNvCxnSpPr/>
          <p:nvPr/>
        </p:nvCxnSpPr>
        <p:spPr>
          <a:xfrm>
            <a:off x="3512218" y="4145280"/>
            <a:ext cx="1259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DC29B-69CA-4C88-A5DA-FAB8A58B908F}"/>
              </a:ext>
            </a:extLst>
          </p:cNvPr>
          <p:cNvSpPr txBox="1">
            <a:spLocks/>
          </p:cNvSpPr>
          <p:nvPr/>
        </p:nvSpPr>
        <p:spPr>
          <a:xfrm>
            <a:off x="1295402" y="25690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Metrics Naming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E8073-6208-485D-9C3B-80B5F0B0AAC3}"/>
              </a:ext>
            </a:extLst>
          </p:cNvPr>
          <p:cNvCxnSpPr>
            <a:cxnSpLocks/>
          </p:cNvCxnSpPr>
          <p:nvPr/>
        </p:nvCxnSpPr>
        <p:spPr>
          <a:xfrm>
            <a:off x="3512218" y="4455795"/>
            <a:ext cx="8413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350D99-8C55-45E5-A474-6D7613B19AF5}"/>
              </a:ext>
            </a:extLst>
          </p:cNvPr>
          <p:cNvCxnSpPr>
            <a:cxnSpLocks/>
          </p:cNvCxnSpPr>
          <p:nvPr/>
        </p:nvCxnSpPr>
        <p:spPr>
          <a:xfrm>
            <a:off x="3512218" y="4741545"/>
            <a:ext cx="52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6989F8-9B0A-4E16-B818-5B1EC950F6AC}"/>
              </a:ext>
            </a:extLst>
          </p:cNvPr>
          <p:cNvCxnSpPr>
            <a:cxnSpLocks/>
          </p:cNvCxnSpPr>
          <p:nvPr/>
        </p:nvCxnSpPr>
        <p:spPr>
          <a:xfrm>
            <a:off x="3512218" y="5036820"/>
            <a:ext cx="6299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066654-5A37-40F0-83D1-648E1E64A2AE}"/>
              </a:ext>
            </a:extLst>
          </p:cNvPr>
          <p:cNvCxnSpPr>
            <a:cxnSpLocks/>
          </p:cNvCxnSpPr>
          <p:nvPr/>
        </p:nvCxnSpPr>
        <p:spPr>
          <a:xfrm>
            <a:off x="3512218" y="5362575"/>
            <a:ext cx="5263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4BAEE2-148B-4DB9-AC99-05A23896EE7F}"/>
              </a:ext>
            </a:extLst>
          </p:cNvPr>
          <p:cNvCxnSpPr>
            <a:cxnSpLocks/>
          </p:cNvCxnSpPr>
          <p:nvPr/>
        </p:nvCxnSpPr>
        <p:spPr>
          <a:xfrm>
            <a:off x="3512218" y="5667375"/>
            <a:ext cx="8413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0AF61E-0173-4834-B0DE-D0A1B06621E5}"/>
              </a:ext>
            </a:extLst>
          </p:cNvPr>
          <p:cNvCxnSpPr>
            <a:cxnSpLocks/>
          </p:cNvCxnSpPr>
          <p:nvPr/>
        </p:nvCxnSpPr>
        <p:spPr>
          <a:xfrm>
            <a:off x="4881880" y="4145280"/>
            <a:ext cx="12160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3B7CB1-230C-4F6B-B26F-75217D344FED}"/>
              </a:ext>
            </a:extLst>
          </p:cNvPr>
          <p:cNvCxnSpPr>
            <a:cxnSpLocks/>
          </p:cNvCxnSpPr>
          <p:nvPr/>
        </p:nvCxnSpPr>
        <p:spPr>
          <a:xfrm>
            <a:off x="4461209" y="4455795"/>
            <a:ext cx="376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8F35DE-BCA5-43AB-B77A-299289FBC88B}"/>
              </a:ext>
            </a:extLst>
          </p:cNvPr>
          <p:cNvCxnSpPr>
            <a:cxnSpLocks/>
          </p:cNvCxnSpPr>
          <p:nvPr/>
        </p:nvCxnSpPr>
        <p:spPr>
          <a:xfrm>
            <a:off x="4142121" y="4741545"/>
            <a:ext cx="16439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A66271-8198-491F-B35A-1DF84F218549}"/>
              </a:ext>
            </a:extLst>
          </p:cNvPr>
          <p:cNvCxnSpPr>
            <a:cxnSpLocks/>
          </p:cNvCxnSpPr>
          <p:nvPr/>
        </p:nvCxnSpPr>
        <p:spPr>
          <a:xfrm>
            <a:off x="4246880" y="5036820"/>
            <a:ext cx="1473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6AE60-872F-41A9-BE18-AC20EB24C1A6}"/>
              </a:ext>
            </a:extLst>
          </p:cNvPr>
          <p:cNvCxnSpPr>
            <a:cxnSpLocks/>
          </p:cNvCxnSpPr>
          <p:nvPr/>
        </p:nvCxnSpPr>
        <p:spPr>
          <a:xfrm>
            <a:off x="4123271" y="5362575"/>
            <a:ext cx="7941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CBD103-91D9-4A65-96DC-BB3D3E833D5C}"/>
              </a:ext>
            </a:extLst>
          </p:cNvPr>
          <p:cNvCxnSpPr>
            <a:cxnSpLocks/>
          </p:cNvCxnSpPr>
          <p:nvPr/>
        </p:nvCxnSpPr>
        <p:spPr>
          <a:xfrm>
            <a:off x="4520355" y="5667375"/>
            <a:ext cx="3177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9A3FA-CAAA-4BC7-B973-75DF51A6798A}"/>
              </a:ext>
            </a:extLst>
          </p:cNvPr>
          <p:cNvCxnSpPr>
            <a:cxnSpLocks/>
          </p:cNvCxnSpPr>
          <p:nvPr/>
        </p:nvCxnSpPr>
        <p:spPr>
          <a:xfrm>
            <a:off x="6263640" y="4145280"/>
            <a:ext cx="457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AF5761-2030-4CA4-B23C-A5DBD4461449}"/>
              </a:ext>
            </a:extLst>
          </p:cNvPr>
          <p:cNvCxnSpPr>
            <a:cxnSpLocks/>
          </p:cNvCxnSpPr>
          <p:nvPr/>
        </p:nvCxnSpPr>
        <p:spPr>
          <a:xfrm>
            <a:off x="4917440" y="4455795"/>
            <a:ext cx="868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DDB4D9-9E08-4787-96E7-06705ADD6F51}"/>
              </a:ext>
            </a:extLst>
          </p:cNvPr>
          <p:cNvCxnSpPr>
            <a:cxnSpLocks/>
          </p:cNvCxnSpPr>
          <p:nvPr/>
        </p:nvCxnSpPr>
        <p:spPr>
          <a:xfrm>
            <a:off x="5951220" y="4741545"/>
            <a:ext cx="838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612C9E-F487-42CE-8C35-D3C111621416}"/>
              </a:ext>
            </a:extLst>
          </p:cNvPr>
          <p:cNvCxnSpPr>
            <a:cxnSpLocks/>
          </p:cNvCxnSpPr>
          <p:nvPr/>
        </p:nvCxnSpPr>
        <p:spPr>
          <a:xfrm>
            <a:off x="5859780" y="5036820"/>
            <a:ext cx="495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980A41-753B-42B4-BD67-FD05589AC65F}"/>
              </a:ext>
            </a:extLst>
          </p:cNvPr>
          <p:cNvCxnSpPr>
            <a:cxnSpLocks/>
          </p:cNvCxnSpPr>
          <p:nvPr/>
        </p:nvCxnSpPr>
        <p:spPr>
          <a:xfrm>
            <a:off x="5065611" y="5362575"/>
            <a:ext cx="489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84774D-E160-41EC-BB39-917748880E2F}"/>
              </a:ext>
            </a:extLst>
          </p:cNvPr>
          <p:cNvCxnSpPr>
            <a:cxnSpLocks/>
          </p:cNvCxnSpPr>
          <p:nvPr/>
        </p:nvCxnSpPr>
        <p:spPr>
          <a:xfrm>
            <a:off x="5859780" y="5667375"/>
            <a:ext cx="495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FE5EF7-0E1E-4F60-90D7-43A111DF9584}"/>
              </a:ext>
            </a:extLst>
          </p:cNvPr>
          <p:cNvCxnSpPr>
            <a:cxnSpLocks/>
          </p:cNvCxnSpPr>
          <p:nvPr/>
        </p:nvCxnSpPr>
        <p:spPr>
          <a:xfrm>
            <a:off x="4998726" y="5667375"/>
            <a:ext cx="72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06DE5941-65EC-459F-B819-310122A3AC79}"/>
              </a:ext>
            </a:extLst>
          </p:cNvPr>
          <p:cNvSpPr/>
          <p:nvPr/>
        </p:nvSpPr>
        <p:spPr>
          <a:xfrm>
            <a:off x="1676400" y="7193280"/>
            <a:ext cx="1593053" cy="345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"/>
                            </p:stCondLst>
                            <p:childTnLst>
                              <p:par>
                                <p:cTn id="8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D338E1-D2C7-4946-8B51-D4AAC4CF82C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06" y="245525"/>
            <a:ext cx="8244556" cy="63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9396A7-DC2E-4643-8310-4E0E06786BB8}"/>
              </a:ext>
            </a:extLst>
          </p:cNvPr>
          <p:cNvSpPr/>
          <p:nvPr/>
        </p:nvSpPr>
        <p:spPr>
          <a:xfrm>
            <a:off x="3785616" y="255975"/>
            <a:ext cx="2310384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286F-5E2B-4276-B4B6-4EC0A411B706}"/>
              </a:ext>
            </a:extLst>
          </p:cNvPr>
          <p:cNvSpPr/>
          <p:nvPr/>
        </p:nvSpPr>
        <p:spPr>
          <a:xfrm>
            <a:off x="2520073" y="2541975"/>
            <a:ext cx="8027389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FC53F-9A81-44F0-AC51-72CF82ECD84C}"/>
              </a:ext>
            </a:extLst>
          </p:cNvPr>
          <p:cNvSpPr/>
          <p:nvPr/>
        </p:nvSpPr>
        <p:spPr>
          <a:xfrm>
            <a:off x="2364972" y="4110997"/>
            <a:ext cx="6581601" cy="340529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69F37-4158-46A9-9FD4-8372B1A0635A}"/>
              </a:ext>
            </a:extLst>
          </p:cNvPr>
          <p:cNvSpPr/>
          <p:nvPr/>
        </p:nvSpPr>
        <p:spPr>
          <a:xfrm>
            <a:off x="2364971" y="1338371"/>
            <a:ext cx="3453937" cy="486626"/>
          </a:xfrm>
          <a:prstGeom prst="rect">
            <a:avLst/>
          </a:prstGeom>
          <a:noFill/>
          <a:ln w="28575"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49ECB-08AC-4406-B525-45D20064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06" y="3543301"/>
            <a:ext cx="8244556" cy="3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4FB00-9C79-4806-A4E5-0CA81DB079C9}"/>
              </a:ext>
            </a:extLst>
          </p:cNvPr>
          <p:cNvSpPr txBox="1"/>
          <p:nvPr/>
        </p:nvSpPr>
        <p:spPr>
          <a:xfrm>
            <a:off x="3064862" y="3226617"/>
            <a:ext cx="522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.        .          .            .           .</a:t>
            </a:r>
          </a:p>
        </p:txBody>
      </p:sp>
    </p:spTree>
    <p:extLst>
      <p:ext uri="{BB962C8B-B14F-4D97-AF65-F5344CB8AC3E}">
        <p14:creationId xmlns:p14="http://schemas.microsoft.com/office/powerpoint/2010/main" val="24881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9" grpId="0" animBg="1"/>
      <p:bldP spid="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39988</TotalTime>
  <Words>1736</Words>
  <Application>Microsoft Office PowerPoint</Application>
  <PresentationFormat>Widescreen</PresentationFormat>
  <Paragraphs>194</Paragraphs>
  <Slides>25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Bahnschrift Light Condensed</vt:lpstr>
      <vt:lpstr>Brush Script MT</vt:lpstr>
      <vt:lpstr>Calibri</vt:lpstr>
      <vt:lpstr>Courier New</vt:lpstr>
      <vt:lpstr>Garamond</vt:lpstr>
      <vt:lpstr>Open Sans</vt:lpstr>
      <vt:lpstr>Times New Roman</vt:lpstr>
      <vt:lpstr>Organic</vt:lpstr>
      <vt:lpstr>PowerPoint Presentation</vt:lpstr>
      <vt:lpstr>Prometheus – Scope for Today</vt:lpstr>
      <vt:lpstr>What is Monitoring?</vt:lpstr>
      <vt:lpstr>What is Prometheus?</vt:lpstr>
      <vt:lpstr> Prometheus Stack Architecture</vt:lpstr>
      <vt:lpstr>Pull-based Monitoring</vt:lpstr>
      <vt:lpstr>Downloading and configuring Prometheus and its components</vt:lpstr>
      <vt:lpstr>prometheus_notifications_total process_cpu_seconds http_request_duration_seconds node_memory_usage_bytes http_requests_total process_cpu_seconds_total</vt:lpstr>
      <vt:lpstr>PowerPoint Presentation</vt:lpstr>
      <vt:lpstr>PowerPoint Presentation</vt:lpstr>
      <vt:lpstr>Exposition</vt:lpstr>
      <vt:lpstr>PromQL</vt:lpstr>
      <vt:lpstr>Simple time series selection</vt:lpstr>
      <vt:lpstr>PromQL</vt:lpstr>
      <vt:lpstr>Node Exporter</vt:lpstr>
      <vt:lpstr>Web hooks</vt:lpstr>
      <vt:lpstr>Demo</vt:lpstr>
      <vt:lpstr>Prometheus Functions</vt:lpstr>
      <vt:lpstr>Types of Metrics</vt:lpstr>
      <vt:lpstr>Configuring Alerting Rules</vt:lpstr>
      <vt:lpstr>Client Libraries - Java</vt:lpstr>
      <vt:lpstr>Client Libraries - Java</vt:lpstr>
      <vt:lpstr> Micrometer</vt:lpstr>
      <vt:lpstr>Grafana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</dc:creator>
  <cp:lastModifiedBy>Victor Grazi</cp:lastModifiedBy>
  <cp:revision>72</cp:revision>
  <dcterms:created xsi:type="dcterms:W3CDTF">2021-04-09T01:40:21Z</dcterms:created>
  <dcterms:modified xsi:type="dcterms:W3CDTF">2021-08-04T15:59:09Z</dcterms:modified>
</cp:coreProperties>
</file>