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6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9" r:id="rId3"/>
    <p:sldId id="278" r:id="rId4"/>
    <p:sldId id="267" r:id="rId5"/>
    <p:sldId id="270" r:id="rId6"/>
    <p:sldId id="271" r:id="rId7"/>
    <p:sldId id="272" r:id="rId8"/>
    <p:sldId id="274" r:id="rId9"/>
    <p:sldId id="273" r:id="rId10"/>
    <p:sldId id="277" r:id="rId11"/>
    <p:sldId id="260" r:id="rId12"/>
    <p:sldId id="262" r:id="rId13"/>
    <p:sldId id="263" r:id="rId14"/>
    <p:sldId id="264" r:id="rId15"/>
    <p:sldId id="269" r:id="rId16"/>
    <p:sldId id="257" r:id="rId17"/>
    <p:sldId id="266" r:id="rId18"/>
    <p:sldId id="261" r:id="rId19"/>
    <p:sldId id="279" r:id="rId20"/>
    <p:sldId id="280" r:id="rId21"/>
  </p:sldIdLst>
  <p:sldSz cx="9144000" cy="6858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3E5898"/>
    <a:srgbClr val="009A46"/>
    <a:srgbClr val="00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5408" autoAdjust="0"/>
  </p:normalViewPr>
  <p:slideViewPr>
    <p:cSldViewPr>
      <p:cViewPr varScale="1">
        <p:scale>
          <a:sx n="66" d="100"/>
          <a:sy n="66" d="100"/>
        </p:scale>
        <p:origin x="-108" y="-4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190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C91A8-C4F6-45AB-B696-8E9EF71815FA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D62FC-FEC3-417A-9D97-9BDB1691B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84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0B500-9842-4ADF-89EF-2457A29775F5}" type="datetimeFigureOut">
              <a:rPr lang="en-US" smtClean="0"/>
              <a:t>10/17/2018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5C42A-AAB6-409A-91E5-B31BBBD97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31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If you are from the SVN world, you probably have a local workspace and a remote repository for each project.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Git is much different. There is no difference between the structure of the remote machine and your local clones. (Any local</a:t>
            </a:r>
            <a:r>
              <a:rPr lang="en-US" sz="2000" baseline="0" dirty="0" smtClean="0"/>
              <a:t> git repo can be a remote as well)</a:t>
            </a:r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urier New" panose="02070309020205020404" pitchFamily="49" charset="0"/>
              </a:rPr>
              <a:t>git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</a:rPr>
              <a:t>init</a:t>
            </a:r>
            <a:r>
              <a:rPr lang="en-US" sz="2000" dirty="0" smtClean="0"/>
              <a:t> creates a local Git repo.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There are three areas in a Git local repo: 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 smtClean="0"/>
              <a:t>Working area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 smtClean="0"/>
              <a:t>Staging area (or Index)</a:t>
            </a:r>
          </a:p>
          <a:p>
            <a:pPr marL="708025" lvl="3" indent="-171450">
              <a:buFont typeface="Arial" charset="0"/>
              <a:buChar char="•"/>
            </a:pPr>
            <a:r>
              <a:rPr lang="en-US" sz="2000" dirty="0" smtClean="0"/>
              <a:t>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 smtClean="0"/>
              <a:t>There is one</a:t>
            </a:r>
            <a:r>
              <a:rPr lang="en-US" sz="2000" i="1" dirty="0" smtClean="0"/>
              <a:t> HEAD, </a:t>
            </a:r>
            <a:r>
              <a:rPr lang="en-US" sz="2000" dirty="0" smtClean="0"/>
              <a:t>that points to the branch where your commits and checkouts will occur.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dirty="0" smtClean="0"/>
              <a:t>Every local git command either moves data between the areas or moves the current head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13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you do an init, you can start versioning</a:t>
            </a:r>
            <a:r>
              <a:rPr lang="en-US" baseline="0" dirty="0" smtClean="0"/>
              <a:t> anything under that directory. No need for a remote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git init</a:t>
            </a:r>
          </a:p>
          <a:p>
            <a:r>
              <a:rPr lang="en-US" dirty="0" smtClean="0"/>
              <a:t>git status</a:t>
            </a:r>
          </a:p>
          <a:p>
            <a:r>
              <a:rPr lang="en-US" dirty="0" smtClean="0"/>
              <a:t>git</a:t>
            </a:r>
            <a:r>
              <a:rPr lang="en-US" baseline="0" dirty="0" smtClean="0"/>
              <a:t> add</a:t>
            </a:r>
          </a:p>
          <a:p>
            <a:r>
              <a:rPr lang="en-US" baseline="0" dirty="0" smtClean="0"/>
              <a:t>(to delete a file from Git, delete it locally, then do git add &lt;file&gt; then git commit</a:t>
            </a:r>
          </a:p>
          <a:p>
            <a:r>
              <a:rPr lang="en-US" baseline="0" dirty="0" err="1" smtClean="0"/>
              <a:t>gitk</a:t>
            </a:r>
            <a:r>
              <a:rPr lang="en-US" baseline="0" dirty="0" smtClean="0"/>
              <a:t> – open git log browser</a:t>
            </a:r>
          </a:p>
          <a:p>
            <a:r>
              <a:rPr lang="en-US" baseline="0" dirty="0" smtClean="0"/>
              <a:t>git commit –m “message”</a:t>
            </a:r>
            <a:endParaRPr lang="en-US" dirty="0" smtClean="0"/>
          </a:p>
          <a:p>
            <a:r>
              <a:rPr lang="en-US" dirty="0" smtClean="0"/>
              <a:t>git branch</a:t>
            </a:r>
          </a:p>
          <a:p>
            <a:r>
              <a:rPr lang="en-US" dirty="0" smtClean="0"/>
              <a:t>git branch &lt;name&gt;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git branch –d &lt;name&gt; // delete branch</a:t>
            </a:r>
          </a:p>
          <a:p>
            <a:r>
              <a:rPr lang="en-US" dirty="0" smtClean="0"/>
              <a:t>HEAD</a:t>
            </a:r>
            <a:r>
              <a:rPr lang="en-US" baseline="0" dirty="0" smtClean="0"/>
              <a:t> points to a branch, branch points to the commit</a:t>
            </a:r>
          </a:p>
          <a:p>
            <a:r>
              <a:rPr lang="en-US" baseline="0" dirty="0" smtClean="0"/>
              <a:t>branch points to a commit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git --cached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5C42A-AAB6-409A-91E5-B31BBBD97B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63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8" name="Freeform 26"/>
          <p:cNvSpPr>
            <a:spLocks noChangeAspect="1"/>
          </p:cNvSpPr>
          <p:nvPr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40930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6" name="Text Box 11"/>
          <p:cNvSpPr txBox="1">
            <a:spLocks noChangeArrowheads="1"/>
          </p:cNvSpPr>
          <p:nvPr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7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47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78" name="Freeform 19"/>
          <p:cNvSpPr>
            <a:spLocks/>
          </p:cNvSpPr>
          <p:nvPr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0" name="Freeform 25"/>
          <p:cNvSpPr>
            <a:spLocks/>
          </p:cNvSpPr>
          <p:nvPr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2" name="Freeform 81"/>
          <p:cNvSpPr>
            <a:spLocks/>
          </p:cNvSpPr>
          <p:nvPr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5" name="Freeform 30"/>
          <p:cNvSpPr>
            <a:spLocks/>
          </p:cNvSpPr>
          <p:nvPr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6" name="Freeform 31"/>
          <p:cNvSpPr>
            <a:spLocks/>
          </p:cNvSpPr>
          <p:nvPr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7" name="Freeform 32"/>
          <p:cNvSpPr>
            <a:spLocks/>
          </p:cNvSpPr>
          <p:nvPr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26"/>
          <p:cNvSpPr>
            <a:spLocks noChangeAspect="1"/>
          </p:cNvSpPr>
          <p:nvPr userDrawn="1"/>
        </p:nvSpPr>
        <p:spPr bwMode="auto">
          <a:xfrm>
            <a:off x="3997025" y="0"/>
            <a:ext cx="5160212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6" y="1659"/>
              </a:cxn>
              <a:cxn ang="0">
                <a:pos x="3402" y="1659"/>
              </a:cxn>
              <a:cxn ang="0">
                <a:pos x="3402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3402" h="1659">
                <a:moveTo>
                  <a:pt x="0" y="520"/>
                </a:moveTo>
                <a:lnTo>
                  <a:pt x="506" y="1659"/>
                </a:lnTo>
                <a:lnTo>
                  <a:pt x="3402" y="1659"/>
                </a:lnTo>
                <a:lnTo>
                  <a:pt x="3402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 Box 11"/>
          <p:cNvSpPr txBox="1">
            <a:spLocks noChangeArrowheads="1"/>
          </p:cNvSpPr>
          <p:nvPr userDrawn="1"/>
        </p:nvSpPr>
        <p:spPr bwMode="ltGray">
          <a:xfrm>
            <a:off x="6563082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8273486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5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8" name="Freeform 19"/>
          <p:cNvSpPr>
            <a:spLocks/>
          </p:cNvSpPr>
          <p:nvPr userDrawn="1"/>
        </p:nvSpPr>
        <p:spPr bwMode="auto">
          <a:xfrm>
            <a:off x="294975" y="-7625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 userDrawn="1"/>
        </p:nvSpPr>
        <p:spPr bwMode="auto">
          <a:xfrm>
            <a:off x="3481088" y="1175063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2261888" y="832163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3330275" y="1900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 userDrawn="1"/>
        </p:nvSpPr>
        <p:spPr bwMode="auto">
          <a:xfrm>
            <a:off x="3654125" y="1900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 userDrawn="1"/>
        </p:nvSpPr>
        <p:spPr bwMode="auto">
          <a:xfrm>
            <a:off x="2981025" y="1900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0"/>
          <p:cNvSpPr>
            <a:spLocks/>
          </p:cNvSpPr>
          <p:nvPr userDrawn="1"/>
        </p:nvSpPr>
        <p:spPr bwMode="auto">
          <a:xfrm>
            <a:off x="2631775" y="1900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1"/>
          <p:cNvSpPr>
            <a:spLocks/>
          </p:cNvSpPr>
          <p:nvPr userDrawn="1"/>
        </p:nvSpPr>
        <p:spPr bwMode="auto">
          <a:xfrm>
            <a:off x="1585613" y="1900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2"/>
          <p:cNvSpPr>
            <a:spLocks/>
          </p:cNvSpPr>
          <p:nvPr userDrawn="1"/>
        </p:nvSpPr>
        <p:spPr bwMode="auto">
          <a:xfrm>
            <a:off x="272750" y="1900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05600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45908" y="3526356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0" hasCustomPrompt="1"/>
          </p:nvPr>
        </p:nvSpPr>
        <p:spPr>
          <a:xfrm>
            <a:off x="245908" y="5142232"/>
            <a:ext cx="8649969" cy="1386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45908" y="1900800"/>
            <a:ext cx="8649969" cy="13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45908" y="331167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33" hasCustomPrompt="1"/>
          </p:nvPr>
        </p:nvSpPr>
        <p:spPr>
          <a:xfrm>
            <a:off x="245908" y="493130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04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Content Placeholder 3"/>
          <p:cNvSpPr>
            <a:spLocks noGrp="1"/>
          </p:cNvSpPr>
          <p:nvPr>
            <p:ph sz="half" idx="43" hasCustomPrompt="1"/>
          </p:nvPr>
        </p:nvSpPr>
        <p:spPr>
          <a:xfrm>
            <a:off x="245907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9" name="Content Placeholder 3"/>
          <p:cNvSpPr>
            <a:spLocks noGrp="1"/>
          </p:cNvSpPr>
          <p:nvPr>
            <p:ph sz="half" idx="44" hasCustomPrompt="1"/>
          </p:nvPr>
        </p:nvSpPr>
        <p:spPr>
          <a:xfrm>
            <a:off x="4639015" y="3525717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6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7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4639015" y="5153961"/>
            <a:ext cx="4256862" cy="138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49" hasCustomPrompt="1"/>
          </p:nvPr>
        </p:nvSpPr>
        <p:spPr>
          <a:xfrm>
            <a:off x="24590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463954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4639547" y="331167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4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4639547" y="4943500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39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097846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5200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097846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7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6097329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09732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2369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1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2207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24" hasCustomPrompt="1"/>
          </p:nvPr>
        </p:nvSpPr>
        <p:spPr>
          <a:xfrm>
            <a:off x="4631158" y="411121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800"/>
            <a:ext cx="5721940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800"/>
            <a:ext cx="2791385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8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3176861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245907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3176861" y="4310016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0016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3176153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45907" y="4117492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3176153" y="4117492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52554" y="1900799"/>
            <a:ext cx="5721940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37" hasCustomPrompt="1"/>
          </p:nvPr>
        </p:nvSpPr>
        <p:spPr>
          <a:xfrm>
            <a:off x="6101169" y="1900799"/>
            <a:ext cx="2791385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8" hasCustomPrompt="1"/>
          </p:nvPr>
        </p:nvSpPr>
        <p:spPr>
          <a:xfrm>
            <a:off x="252554" y="4338891"/>
            <a:ext cx="5721940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6101169" y="4338891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1" name="Text Placeholder 2"/>
          <p:cNvSpPr>
            <a:spLocks noGrp="1"/>
          </p:cNvSpPr>
          <p:nvPr>
            <p:ph type="body" idx="40" hasCustomPrompt="1"/>
          </p:nvPr>
        </p:nvSpPr>
        <p:spPr>
          <a:xfrm>
            <a:off x="251520" y="168406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100785" y="168406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41" hasCustomPrompt="1"/>
          </p:nvPr>
        </p:nvSpPr>
        <p:spPr>
          <a:xfrm>
            <a:off x="251520" y="4112498"/>
            <a:ext cx="572233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6100785" y="41124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omura Standard Part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8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9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1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5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6" name="TextBox 45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sp>
        <p:nvSpPr>
          <p:cNvPr id="25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7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pic>
        <p:nvPicPr>
          <p:cNvPr id="28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8281" b="7581"/>
          <a:stretch>
            <a:fillRect/>
          </a:stretch>
        </p:blipFill>
        <p:spPr bwMode="auto">
          <a:xfrm>
            <a:off x="0" y="0"/>
            <a:ext cx="3594526" cy="2514246"/>
          </a:xfrm>
          <a:prstGeom prst="rect">
            <a:avLst/>
          </a:prstGeom>
          <a:noFill/>
        </p:spPr>
      </p:pic>
      <p:sp>
        <p:nvSpPr>
          <p:cNvPr id="30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0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51" name="TextBox 50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4585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54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55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24590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0" hasCustomPrompt="1"/>
          </p:nvPr>
        </p:nvSpPr>
        <p:spPr>
          <a:xfrm>
            <a:off x="2439138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2" name="Content Placeholder 3"/>
          <p:cNvSpPr>
            <a:spLocks noGrp="1"/>
          </p:cNvSpPr>
          <p:nvPr>
            <p:ph sz="half" idx="51" hasCustomPrompt="1"/>
          </p:nvPr>
        </p:nvSpPr>
        <p:spPr>
          <a:xfrm>
            <a:off x="4639015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7" name="Content Placeholder 3"/>
          <p:cNvSpPr>
            <a:spLocks noGrp="1"/>
          </p:cNvSpPr>
          <p:nvPr>
            <p:ph sz="half" idx="52" hasCustomPrompt="1"/>
          </p:nvPr>
        </p:nvSpPr>
        <p:spPr>
          <a:xfrm>
            <a:off x="6832246" y="1900799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3913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4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5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5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1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38319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2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4639015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3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6832246" y="168406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4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idx="61" hasCustomPrompt="1"/>
          </p:nvPr>
        </p:nvSpPr>
        <p:spPr>
          <a:xfrm>
            <a:off x="2438319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idx="62" hasCustomPrompt="1"/>
          </p:nvPr>
        </p:nvSpPr>
        <p:spPr>
          <a:xfrm>
            <a:off x="4639015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idx="63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9015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9015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4639015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3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22" hasCustomPrompt="1"/>
          </p:nvPr>
        </p:nvSpPr>
        <p:spPr>
          <a:xfrm>
            <a:off x="4631158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3" hasCustomPrompt="1"/>
          </p:nvPr>
        </p:nvSpPr>
        <p:spPr>
          <a:xfrm>
            <a:off x="245907" y="409310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0" hasCustomPrompt="1"/>
          </p:nvPr>
        </p:nvSpPr>
        <p:spPr>
          <a:xfrm>
            <a:off x="245907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1" hasCustomPrompt="1"/>
          </p:nvPr>
        </p:nvSpPr>
        <p:spPr>
          <a:xfrm>
            <a:off x="4632369" y="4302820"/>
            <a:ext cx="4256862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27" hasCustomPrompt="1"/>
          </p:nvPr>
        </p:nvSpPr>
        <p:spPr>
          <a:xfrm>
            <a:off x="245907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1158" y="40919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9015" y="1900800"/>
            <a:ext cx="4256862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6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45908" y="4317475"/>
            <a:ext cx="8649969" cy="2178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104156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8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4637826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5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0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13837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2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42" hasCustomPrompt="1"/>
          </p:nvPr>
        </p:nvSpPr>
        <p:spPr>
          <a:xfrm>
            <a:off x="245907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2" name="Text Placeholder 2"/>
          <p:cNvSpPr>
            <a:spLocks noGrp="1"/>
          </p:cNvSpPr>
          <p:nvPr>
            <p:ph type="body" idx="43" hasCustomPrompt="1"/>
          </p:nvPr>
        </p:nvSpPr>
        <p:spPr>
          <a:xfrm>
            <a:off x="3176861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3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6101583" y="4104156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8" y="1900800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4310016"/>
            <a:ext cx="2060308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4104156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45907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4634119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463411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4634119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4119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4634119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4119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27" hasCustomPrompt="1"/>
          </p:nvPr>
        </p:nvSpPr>
        <p:spPr>
          <a:xfrm>
            <a:off x="251520" y="1900800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51520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 hasCustomPrompt="1"/>
          </p:nvPr>
        </p:nvSpPr>
        <p:spPr>
          <a:xfrm>
            <a:off x="251520" y="3556984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251520" y="334025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1" hasCustomPrompt="1"/>
          </p:nvPr>
        </p:nvSpPr>
        <p:spPr>
          <a:xfrm>
            <a:off x="251520" y="5213168"/>
            <a:ext cx="4256862" cy="1312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251520" y="4996436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38469" y="1900800"/>
            <a:ext cx="4256862" cy="4624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38469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1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Nomura Standard Full Imag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\\Europe\Data\Creative_Media\02001-03000\02154 Landor Project\PowerPoint Template\Assets\200339868_PPT.jpg"/>
          <p:cNvPicPr>
            <a:picLocks noChangeAspect="1" noChangeArrowheads="1"/>
          </p:cNvPicPr>
          <p:nvPr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6" y="3888000"/>
            <a:ext cx="6646154" cy="507600"/>
          </a:xfrm>
          <a:prstGeom prst="rect">
            <a:avLst/>
          </a:prstGeom>
        </p:spPr>
        <p:txBody>
          <a:bodyPr lIns="0" tIns="72000" rIns="0" bIns="0" anchor="t" anchorCtr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800" b="1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5" name="Title 15"/>
          <p:cNvSpPr>
            <a:spLocks noGrp="1"/>
          </p:cNvSpPr>
          <p:nvPr>
            <p:ph type="title" hasCustomPrompt="1"/>
          </p:nvPr>
        </p:nvSpPr>
        <p:spPr>
          <a:xfrm>
            <a:off x="252046" y="2880000"/>
            <a:ext cx="6646154" cy="858952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defRPr sz="2400" baseline="0">
                <a:ea typeface="MS PGothic" pitchFamily="34" charset="-128"/>
              </a:defRPr>
            </a:lvl1pPr>
          </a:lstStyle>
          <a:p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51520" y="6453337"/>
            <a:ext cx="3655791" cy="239907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="0" baseline="0"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Enter date here</a:t>
            </a:r>
            <a:endParaRPr lang="en-GB" dirty="0"/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6539211" y="4869161"/>
            <a:ext cx="2259943" cy="1223417"/>
          </a:xfrm>
          <a:prstGeom prst="rect">
            <a:avLst/>
          </a:prstGeom>
        </p:spPr>
        <p:txBody>
          <a:bodyPr anchor="ctr" anchorCtr="0"/>
          <a:lstStyle>
            <a:lvl1pPr algn="r">
              <a:defRPr baseline="0"/>
            </a:lvl1pPr>
          </a:lstStyle>
          <a:p>
            <a:pPr lvl="0"/>
            <a:r>
              <a:rPr lang="en-GB" dirty="0" smtClean="0"/>
              <a:t>Client logo here</a:t>
            </a:r>
            <a:endParaRPr lang="en-GB" dirty="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9" name="Text Placeholder 31"/>
          <p:cNvSpPr>
            <a:spLocks noGrp="1"/>
          </p:cNvSpPr>
          <p:nvPr>
            <p:ph type="body" sz="quarter" idx="16" hasCustomPrompt="1"/>
          </p:nvPr>
        </p:nvSpPr>
        <p:spPr>
          <a:xfrm>
            <a:off x="251520" y="4869160"/>
            <a:ext cx="3655791" cy="79208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Business Division</a:t>
            </a:r>
            <a:br>
              <a:rPr lang="en-US" dirty="0" smtClean="0"/>
            </a:br>
            <a:r>
              <a:rPr lang="en-US" dirty="0" smtClean="0"/>
              <a:t>Business Subdivision</a:t>
            </a:r>
            <a:br>
              <a:rPr lang="en-US" dirty="0" smtClean="0"/>
            </a:br>
            <a:r>
              <a:rPr lang="en-US" dirty="0" smtClean="0"/>
              <a:t>Region Label</a:t>
            </a:r>
            <a:endParaRPr lang="en-GB" dirty="0"/>
          </a:p>
        </p:txBody>
      </p:sp>
      <p:sp>
        <p:nvSpPr>
          <p:cNvPr id="10" name="Text Placeholder 31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5821288"/>
            <a:ext cx="3655791" cy="472008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400" baseline="0">
                <a:ea typeface="MS PGothic" pitchFamily="34" charset="-128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Author / Presenter name</a:t>
            </a:r>
            <a:br>
              <a:rPr lang="en-US" dirty="0" smtClean="0"/>
            </a:br>
            <a:r>
              <a:rPr lang="en-US" dirty="0" smtClean="0"/>
              <a:t>Author / Presenter name</a:t>
            </a:r>
            <a:endParaRPr lang="en-GB" dirty="0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7" name="Freeform 32"/>
          <p:cNvSpPr>
            <a:spLocks noChangeAspect="1"/>
          </p:cNvSpPr>
          <p:nvPr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9"/>
          <p:cNvSpPr>
            <a:spLocks/>
          </p:cNvSpPr>
          <p:nvPr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5"/>
          <p:cNvSpPr>
            <a:spLocks/>
          </p:cNvSpPr>
          <p:nvPr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9"/>
          <p:cNvSpPr>
            <a:spLocks/>
          </p:cNvSpPr>
          <p:nvPr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30"/>
          <p:cNvSpPr>
            <a:spLocks/>
          </p:cNvSpPr>
          <p:nvPr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31"/>
          <p:cNvSpPr>
            <a:spLocks/>
          </p:cNvSpPr>
          <p:nvPr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8" name="Picture 3" descr="O:\Logo_Library\N\NOMURA\A4\NOMURA_A4_CMYK_WHITE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  <p:pic>
        <p:nvPicPr>
          <p:cNvPr id="23" name="Picture 2" descr="\\Europe\Data\Creative_Media\02001-03000\02154 Landor Project\PowerPoint Template\Assets\200339868_PPT.jpg"/>
          <p:cNvPicPr>
            <a:picLocks noChangeAspect="1" noChangeArrowheads="1"/>
          </p:cNvPicPr>
          <p:nvPr userDrawn="1"/>
        </p:nvPicPr>
        <p:blipFill>
          <a:blip r:embed="rId2" cstate="print"/>
          <a:srcRect l="1115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 Box 11"/>
          <p:cNvSpPr txBox="1">
            <a:spLocks noChangeArrowheads="1"/>
          </p:cNvSpPr>
          <p:nvPr userDrawn="1"/>
        </p:nvSpPr>
        <p:spPr bwMode="ltGray">
          <a:xfrm>
            <a:off x="6561363" y="6314838"/>
            <a:ext cx="2237792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>
                <a:ea typeface="ＭＳ Ｐゴシック" pitchFamily="50" charset="-128"/>
                <a:cs typeface="Arial" charset="0"/>
              </a:rPr>
              <a:t>STRICTLY PRIVATE AND CONFIDENTIAL</a:t>
            </a:r>
          </a:p>
        </p:txBody>
      </p:sp>
      <p:sp>
        <p:nvSpPr>
          <p:cNvPr id="25" name="Text Box 11"/>
          <p:cNvSpPr txBox="1">
            <a:spLocks noChangeArrowheads="1"/>
          </p:cNvSpPr>
          <p:nvPr userDrawn="1"/>
        </p:nvSpPr>
        <p:spPr bwMode="ltGray">
          <a:xfrm>
            <a:off x="8271767" y="6577300"/>
            <a:ext cx="527388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algn="r">
              <a:defRPr/>
            </a:pPr>
            <a:r>
              <a:rPr kumimoji="0" lang="en-GB" altLang="ja-JP" sz="900" baseline="0" dirty="0" smtClean="0">
                <a:ea typeface="ＭＳ Ｐゴシック" pitchFamily="50" charset="-128"/>
                <a:cs typeface="Arial" charset="0"/>
              </a:rPr>
              <a:t>© Nomura</a:t>
            </a:r>
            <a:endParaRPr kumimoji="0" lang="en-GB" altLang="ja-JP" sz="900" baseline="0" dirty="0">
              <a:ea typeface="ＭＳ Ｐゴシック" pitchFamily="50" charset="-128"/>
              <a:cs typeface="Arial" charset="0"/>
            </a:endParaRPr>
          </a:p>
        </p:txBody>
      </p:sp>
      <p:sp>
        <p:nvSpPr>
          <p:cNvPr id="26" name="Freeform 32"/>
          <p:cNvSpPr>
            <a:spLocks noChangeAspect="1"/>
          </p:cNvSpPr>
          <p:nvPr userDrawn="1"/>
        </p:nvSpPr>
        <p:spPr bwMode="auto">
          <a:xfrm>
            <a:off x="6005937" y="-1275"/>
            <a:ext cx="3145879" cy="2516400"/>
          </a:xfrm>
          <a:custGeom>
            <a:avLst/>
            <a:gdLst/>
            <a:ahLst/>
            <a:cxnLst>
              <a:cxn ang="0">
                <a:pos x="0" y="520"/>
              </a:cxn>
              <a:cxn ang="0">
                <a:pos x="505" y="1659"/>
              </a:cxn>
              <a:cxn ang="0">
                <a:pos x="2074" y="1659"/>
              </a:cxn>
              <a:cxn ang="0">
                <a:pos x="2074" y="0"/>
              </a:cxn>
              <a:cxn ang="0">
                <a:pos x="224" y="0"/>
              </a:cxn>
              <a:cxn ang="0">
                <a:pos x="0" y="520"/>
              </a:cxn>
              <a:cxn ang="0">
                <a:pos x="0" y="520"/>
              </a:cxn>
            </a:cxnLst>
            <a:rect l="0" t="0" r="r" b="b"/>
            <a:pathLst>
              <a:path w="2074" h="1659">
                <a:moveTo>
                  <a:pt x="0" y="520"/>
                </a:moveTo>
                <a:lnTo>
                  <a:pt x="505" y="1659"/>
                </a:lnTo>
                <a:lnTo>
                  <a:pt x="2074" y="1659"/>
                </a:lnTo>
                <a:lnTo>
                  <a:pt x="2074" y="0"/>
                </a:lnTo>
                <a:lnTo>
                  <a:pt x="224" y="0"/>
                </a:lnTo>
                <a:lnTo>
                  <a:pt x="0" y="520"/>
                </a:lnTo>
                <a:lnTo>
                  <a:pt x="0" y="520"/>
                </a:lnTo>
                <a:close/>
              </a:path>
            </a:pathLst>
          </a:custGeom>
          <a:solidFill>
            <a:srgbClr val="CA2627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9"/>
          <p:cNvSpPr>
            <a:spLocks/>
          </p:cNvSpPr>
          <p:nvPr userDrawn="1"/>
        </p:nvSpPr>
        <p:spPr bwMode="auto">
          <a:xfrm>
            <a:off x="2303888" y="-10800"/>
            <a:ext cx="2370138" cy="2509838"/>
          </a:xfrm>
          <a:custGeom>
            <a:avLst/>
            <a:gdLst/>
            <a:ahLst/>
            <a:cxnLst>
              <a:cxn ang="0">
                <a:pos x="1493" y="0"/>
              </a:cxn>
              <a:cxn ang="0">
                <a:pos x="663" y="0"/>
              </a:cxn>
              <a:cxn ang="0">
                <a:pos x="0" y="1581"/>
              </a:cxn>
              <a:cxn ang="0">
                <a:pos x="832" y="1581"/>
              </a:cxn>
              <a:cxn ang="0">
                <a:pos x="1493" y="0"/>
              </a:cxn>
            </a:cxnLst>
            <a:rect l="0" t="0" r="r" b="b"/>
            <a:pathLst>
              <a:path w="1493" h="1581">
                <a:moveTo>
                  <a:pt x="1493" y="0"/>
                </a:moveTo>
                <a:lnTo>
                  <a:pt x="663" y="0"/>
                </a:lnTo>
                <a:lnTo>
                  <a:pt x="0" y="1581"/>
                </a:lnTo>
                <a:lnTo>
                  <a:pt x="832" y="1581"/>
                </a:lnTo>
                <a:lnTo>
                  <a:pt x="149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25"/>
          <p:cNvSpPr>
            <a:spLocks/>
          </p:cNvSpPr>
          <p:nvPr userDrawn="1"/>
        </p:nvSpPr>
        <p:spPr bwMode="auto">
          <a:xfrm>
            <a:off x="5499526" y="1171888"/>
            <a:ext cx="963613" cy="1343025"/>
          </a:xfrm>
          <a:custGeom>
            <a:avLst/>
            <a:gdLst/>
            <a:ahLst/>
            <a:cxnLst>
              <a:cxn ang="0">
                <a:pos x="135" y="846"/>
              </a:cxn>
              <a:cxn ang="0">
                <a:pos x="607" y="846"/>
              </a:cxn>
              <a:cxn ang="0">
                <a:pos x="230" y="0"/>
              </a:cxn>
              <a:cxn ang="0">
                <a:pos x="0" y="532"/>
              </a:cxn>
              <a:cxn ang="0">
                <a:pos x="135" y="846"/>
              </a:cxn>
            </a:cxnLst>
            <a:rect l="0" t="0" r="r" b="b"/>
            <a:pathLst>
              <a:path w="607" h="846">
                <a:moveTo>
                  <a:pt x="135" y="846"/>
                </a:moveTo>
                <a:lnTo>
                  <a:pt x="607" y="846"/>
                </a:lnTo>
                <a:lnTo>
                  <a:pt x="230" y="0"/>
                </a:lnTo>
                <a:lnTo>
                  <a:pt x="0" y="532"/>
                </a:lnTo>
                <a:lnTo>
                  <a:pt x="135" y="846"/>
                </a:lnTo>
                <a:close/>
              </a:path>
            </a:pathLst>
          </a:custGeom>
          <a:solidFill>
            <a:srgbClr val="CA242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270801" y="828988"/>
            <a:ext cx="1241425" cy="1685925"/>
          </a:xfrm>
          <a:custGeom>
            <a:avLst/>
            <a:gdLst/>
            <a:ahLst/>
            <a:cxnLst>
              <a:cxn ang="0">
                <a:pos x="0" y="1062"/>
              </a:cxn>
              <a:cxn ang="0">
                <a:pos x="647" y="1062"/>
              </a:cxn>
              <a:cxn ang="0">
                <a:pos x="782" y="748"/>
              </a:cxn>
              <a:cxn ang="0">
                <a:pos x="459" y="0"/>
              </a:cxn>
              <a:cxn ang="0">
                <a:pos x="0" y="1062"/>
              </a:cxn>
            </a:cxnLst>
            <a:rect l="0" t="0" r="r" b="b"/>
            <a:pathLst>
              <a:path w="782" h="1062">
                <a:moveTo>
                  <a:pt x="0" y="1062"/>
                </a:moveTo>
                <a:lnTo>
                  <a:pt x="647" y="1062"/>
                </a:lnTo>
                <a:lnTo>
                  <a:pt x="782" y="748"/>
                </a:lnTo>
                <a:lnTo>
                  <a:pt x="459" y="0"/>
                </a:lnTo>
                <a:lnTo>
                  <a:pt x="0" y="1062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5339188" y="-1275"/>
            <a:ext cx="685800" cy="11731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327" y="739"/>
              </a:cxn>
              <a:cxn ang="0">
                <a:pos x="432" y="496"/>
              </a:cxn>
              <a:cxn ang="0">
                <a:pos x="210" y="0"/>
              </a:cxn>
              <a:cxn ang="0">
                <a:pos x="0" y="0"/>
              </a:cxn>
            </a:cxnLst>
            <a:rect l="0" t="0" r="r" b="b"/>
            <a:pathLst>
              <a:path w="432" h="739">
                <a:moveTo>
                  <a:pt x="0" y="0"/>
                </a:moveTo>
                <a:lnTo>
                  <a:pt x="0" y="0"/>
                </a:lnTo>
                <a:lnTo>
                  <a:pt x="327" y="739"/>
                </a:lnTo>
                <a:lnTo>
                  <a:pt x="432" y="496"/>
                </a:lnTo>
                <a:lnTo>
                  <a:pt x="210" y="0"/>
                </a:lnTo>
                <a:lnTo>
                  <a:pt x="0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42"/>
          <p:cNvSpPr>
            <a:spLocks/>
          </p:cNvSpPr>
          <p:nvPr userDrawn="1"/>
        </p:nvSpPr>
        <p:spPr bwMode="auto">
          <a:xfrm>
            <a:off x="5663038" y="-1275"/>
            <a:ext cx="692150" cy="787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22" y="496"/>
              </a:cxn>
              <a:cxn ang="0">
                <a:pos x="436" y="0"/>
              </a:cxn>
              <a:cxn ang="0">
                <a:pos x="0" y="0"/>
              </a:cxn>
            </a:cxnLst>
            <a:rect l="0" t="0" r="r" b="b"/>
            <a:pathLst>
              <a:path w="436" h="496">
                <a:moveTo>
                  <a:pt x="0" y="0"/>
                </a:moveTo>
                <a:lnTo>
                  <a:pt x="222" y="496"/>
                </a:lnTo>
                <a:lnTo>
                  <a:pt x="43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181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43"/>
          <p:cNvSpPr>
            <a:spLocks/>
          </p:cNvSpPr>
          <p:nvPr userDrawn="1"/>
        </p:nvSpPr>
        <p:spPr bwMode="auto">
          <a:xfrm>
            <a:off x="4989938" y="-1275"/>
            <a:ext cx="877888" cy="2017713"/>
          </a:xfrm>
          <a:custGeom>
            <a:avLst/>
            <a:gdLst/>
            <a:ahLst/>
            <a:cxnLst>
              <a:cxn ang="0">
                <a:pos x="0" y="523"/>
              </a:cxn>
              <a:cxn ang="0">
                <a:pos x="323" y="1271"/>
              </a:cxn>
              <a:cxn ang="0">
                <a:pos x="553" y="739"/>
              </a:cxn>
              <a:cxn ang="0">
                <a:pos x="226" y="0"/>
              </a:cxn>
              <a:cxn ang="0">
                <a:pos x="0" y="523"/>
              </a:cxn>
            </a:cxnLst>
            <a:rect l="0" t="0" r="r" b="b"/>
            <a:pathLst>
              <a:path w="553" h="1271">
                <a:moveTo>
                  <a:pt x="0" y="523"/>
                </a:moveTo>
                <a:lnTo>
                  <a:pt x="323" y="1271"/>
                </a:lnTo>
                <a:lnTo>
                  <a:pt x="553" y="739"/>
                </a:lnTo>
                <a:lnTo>
                  <a:pt x="226" y="0"/>
                </a:lnTo>
                <a:lnTo>
                  <a:pt x="0" y="523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0"/>
          <p:cNvSpPr>
            <a:spLocks/>
          </p:cNvSpPr>
          <p:nvPr userDrawn="1"/>
        </p:nvSpPr>
        <p:spPr bwMode="auto">
          <a:xfrm>
            <a:off x="4640688" y="-1275"/>
            <a:ext cx="717550" cy="830263"/>
          </a:xfrm>
          <a:custGeom>
            <a:avLst/>
            <a:gdLst/>
            <a:ahLst/>
            <a:cxnLst>
              <a:cxn ang="0">
                <a:pos x="452" y="0"/>
              </a:cxn>
              <a:cxn ang="0">
                <a:pos x="452" y="0"/>
              </a:cxn>
              <a:cxn ang="0">
                <a:pos x="0" y="0"/>
              </a:cxn>
              <a:cxn ang="0">
                <a:pos x="226" y="523"/>
              </a:cxn>
              <a:cxn ang="0">
                <a:pos x="447" y="7"/>
              </a:cxn>
              <a:cxn ang="0">
                <a:pos x="452" y="0"/>
              </a:cxn>
            </a:cxnLst>
            <a:rect l="0" t="0" r="r" b="b"/>
            <a:pathLst>
              <a:path w="452" h="523">
                <a:moveTo>
                  <a:pt x="452" y="0"/>
                </a:moveTo>
                <a:lnTo>
                  <a:pt x="452" y="0"/>
                </a:lnTo>
                <a:lnTo>
                  <a:pt x="0" y="0"/>
                </a:lnTo>
                <a:lnTo>
                  <a:pt x="226" y="523"/>
                </a:lnTo>
                <a:lnTo>
                  <a:pt x="447" y="7"/>
                </a:lnTo>
                <a:lnTo>
                  <a:pt x="452" y="0"/>
                </a:lnTo>
                <a:close/>
              </a:path>
            </a:pathLst>
          </a:custGeom>
          <a:solidFill>
            <a:srgbClr val="A2171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1"/>
          <p:cNvSpPr>
            <a:spLocks/>
          </p:cNvSpPr>
          <p:nvPr userDrawn="1"/>
        </p:nvSpPr>
        <p:spPr bwMode="auto">
          <a:xfrm>
            <a:off x="3594526" y="-1275"/>
            <a:ext cx="1414463" cy="2516188"/>
          </a:xfrm>
          <a:custGeom>
            <a:avLst/>
            <a:gdLst/>
            <a:ahLst/>
            <a:cxnLst>
              <a:cxn ang="0">
                <a:pos x="667" y="7"/>
              </a:cxn>
              <a:cxn ang="0">
                <a:pos x="665" y="0"/>
              </a:cxn>
              <a:cxn ang="0">
                <a:pos x="0" y="1585"/>
              </a:cxn>
              <a:cxn ang="0">
                <a:pos x="432" y="1585"/>
              </a:cxn>
              <a:cxn ang="0">
                <a:pos x="891" y="523"/>
              </a:cxn>
              <a:cxn ang="0">
                <a:pos x="667" y="7"/>
              </a:cxn>
            </a:cxnLst>
            <a:rect l="0" t="0" r="r" b="b"/>
            <a:pathLst>
              <a:path w="891" h="1585">
                <a:moveTo>
                  <a:pt x="667" y="7"/>
                </a:moveTo>
                <a:lnTo>
                  <a:pt x="665" y="0"/>
                </a:lnTo>
                <a:lnTo>
                  <a:pt x="0" y="1585"/>
                </a:lnTo>
                <a:lnTo>
                  <a:pt x="432" y="1585"/>
                </a:lnTo>
                <a:lnTo>
                  <a:pt x="891" y="523"/>
                </a:lnTo>
                <a:lnTo>
                  <a:pt x="667" y="7"/>
                </a:lnTo>
                <a:close/>
              </a:path>
            </a:pathLst>
          </a:custGeom>
          <a:solidFill>
            <a:srgbClr val="AF1B18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2"/>
          <p:cNvSpPr>
            <a:spLocks/>
          </p:cNvSpPr>
          <p:nvPr userDrawn="1"/>
        </p:nvSpPr>
        <p:spPr bwMode="auto">
          <a:xfrm>
            <a:off x="2281663" y="-1275"/>
            <a:ext cx="2381250" cy="2516188"/>
          </a:xfrm>
          <a:custGeom>
            <a:avLst/>
            <a:gdLst/>
            <a:ahLst/>
            <a:cxnLst>
              <a:cxn ang="0">
                <a:pos x="667" y="0"/>
              </a:cxn>
              <a:cxn ang="0">
                <a:pos x="0" y="1585"/>
              </a:cxn>
              <a:cxn ang="0">
                <a:pos x="833" y="1585"/>
              </a:cxn>
              <a:cxn ang="0">
                <a:pos x="1500" y="0"/>
              </a:cxn>
              <a:cxn ang="0">
                <a:pos x="667" y="0"/>
              </a:cxn>
            </a:cxnLst>
            <a:rect l="0" t="0" r="r" b="b"/>
            <a:pathLst>
              <a:path w="1500" h="1585">
                <a:moveTo>
                  <a:pt x="667" y="0"/>
                </a:moveTo>
                <a:lnTo>
                  <a:pt x="0" y="1585"/>
                </a:lnTo>
                <a:lnTo>
                  <a:pt x="833" y="1585"/>
                </a:lnTo>
                <a:lnTo>
                  <a:pt x="1500" y="0"/>
                </a:lnTo>
                <a:lnTo>
                  <a:pt x="667" y="0"/>
                </a:lnTo>
                <a:close/>
              </a:path>
            </a:pathLst>
          </a:custGeom>
          <a:solidFill>
            <a:srgbClr val="CF3936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8" name="Picture 3" descr="O:\Logo_Library\N\NOMURA\A4\NOMURA_A4_CMYK_WHITE.emf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9752" y="310690"/>
            <a:ext cx="1260140" cy="216024"/>
          </a:xfrm>
          <a:prstGeom prst="rect">
            <a:avLst/>
          </a:prstGeom>
          <a:noFill/>
        </p:spPr>
      </p:pic>
      <p:sp>
        <p:nvSpPr>
          <p:cNvPr id="49" name="TextBox 48"/>
          <p:cNvSpPr txBox="1"/>
          <p:nvPr userDrawn="1"/>
        </p:nvSpPr>
        <p:spPr bwMode="white">
          <a:xfrm>
            <a:off x="7020524" y="558527"/>
            <a:ext cx="1809115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GB" sz="900" i="1" dirty="0" smtClean="0">
                <a:solidFill>
                  <a:schemeClr val="bg1"/>
                </a:solidFill>
              </a:rPr>
              <a:t>Connecting</a:t>
            </a:r>
            <a:r>
              <a:rPr lang="en-GB" sz="900" i="1" baseline="0" dirty="0" smtClean="0">
                <a:solidFill>
                  <a:schemeClr val="bg1"/>
                </a:solidFill>
              </a:rPr>
              <a:t> Markets East &amp; West</a:t>
            </a:r>
            <a:endParaRPr lang="en-GB" sz="900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9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1900799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4324854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411634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1899072"/>
            <a:ext cx="2791385" cy="21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68480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36" hasCustomPrompt="1"/>
          </p:nvPr>
        </p:nvSpPr>
        <p:spPr>
          <a:xfrm>
            <a:off x="245908" y="4351553"/>
            <a:ext cx="8649969" cy="21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413482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"/>
          <p:cNvSpPr>
            <a:spLocks noGrp="1"/>
          </p:cNvSpPr>
          <p:nvPr>
            <p:ph sz="half" idx="34" hasCustomPrompt="1"/>
          </p:nvPr>
        </p:nvSpPr>
        <p:spPr>
          <a:xfrm>
            <a:off x="251520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35" hasCustomPrompt="1"/>
          </p:nvPr>
        </p:nvSpPr>
        <p:spPr>
          <a:xfrm>
            <a:off x="4630847" y="4624482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251520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33" hasCustomPrompt="1"/>
          </p:nvPr>
        </p:nvSpPr>
        <p:spPr>
          <a:xfrm>
            <a:off x="4630847" y="2204864"/>
            <a:ext cx="4256862" cy="17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5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idx="28" hasCustomPrompt="1"/>
          </p:nvPr>
        </p:nvSpPr>
        <p:spPr>
          <a:xfrm>
            <a:off x="245908" y="4091964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29" hasCustomPrompt="1"/>
          </p:nvPr>
        </p:nvSpPr>
        <p:spPr>
          <a:xfrm>
            <a:off x="251520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30" hasCustomPrompt="1"/>
          </p:nvPr>
        </p:nvSpPr>
        <p:spPr>
          <a:xfrm>
            <a:off x="4632369" y="1988864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31" hasCustomPrompt="1"/>
          </p:nvPr>
        </p:nvSpPr>
        <p:spPr>
          <a:xfrm>
            <a:off x="251520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32" hasCustomPrompt="1"/>
          </p:nvPr>
        </p:nvSpPr>
        <p:spPr>
          <a:xfrm>
            <a:off x="4632369" y="4406522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41" name="Content Placeholder 3"/>
          <p:cNvSpPr>
            <a:spLocks noGrp="1"/>
          </p:cNvSpPr>
          <p:nvPr>
            <p:ph sz="half" idx="39" hasCustomPrompt="1"/>
          </p:nvPr>
        </p:nvSpPr>
        <p:spPr>
          <a:xfrm>
            <a:off x="245907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2" name="Content Placeholder 3"/>
          <p:cNvSpPr>
            <a:spLocks noGrp="1"/>
          </p:cNvSpPr>
          <p:nvPr>
            <p:ph sz="half" idx="40" hasCustomPrompt="1"/>
          </p:nvPr>
        </p:nvSpPr>
        <p:spPr>
          <a:xfrm>
            <a:off x="6101169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43" name="Content Placeholder 3"/>
          <p:cNvSpPr>
            <a:spLocks noGrp="1"/>
          </p:cNvSpPr>
          <p:nvPr>
            <p:ph sz="half" idx="41" hasCustomPrompt="1"/>
          </p:nvPr>
        </p:nvSpPr>
        <p:spPr>
          <a:xfrm>
            <a:off x="3175200" y="2187104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1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6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Text Placeholder 2"/>
          <p:cNvSpPr>
            <a:spLocks noGrp="1"/>
          </p:cNvSpPr>
          <p:nvPr>
            <p:ph type="body" idx="44" hasCustomPrompt="1"/>
          </p:nvPr>
        </p:nvSpPr>
        <p:spPr>
          <a:xfrm>
            <a:off x="245907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4" name="Text Placeholder 2"/>
          <p:cNvSpPr>
            <a:spLocks noGrp="1"/>
          </p:cNvSpPr>
          <p:nvPr>
            <p:ph type="body" idx="45" hasCustomPrompt="1"/>
          </p:nvPr>
        </p:nvSpPr>
        <p:spPr>
          <a:xfrm>
            <a:off x="3176175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type="body" idx="46" hasCustomPrompt="1"/>
          </p:nvPr>
        </p:nvSpPr>
        <p:spPr>
          <a:xfrm>
            <a:off x="6101169" y="1978598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47" hasCustomPrompt="1"/>
          </p:nvPr>
        </p:nvSpPr>
        <p:spPr>
          <a:xfrm>
            <a:off x="245907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48" hasCustomPrompt="1"/>
          </p:nvPr>
        </p:nvSpPr>
        <p:spPr>
          <a:xfrm>
            <a:off x="6101169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49" hasCustomPrompt="1"/>
          </p:nvPr>
        </p:nvSpPr>
        <p:spPr>
          <a:xfrm>
            <a:off x="3175200" y="4653336"/>
            <a:ext cx="2791385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50" hasCustomPrompt="1"/>
          </p:nvPr>
        </p:nvSpPr>
        <p:spPr>
          <a:xfrm>
            <a:off x="245908" y="4150300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51" hasCustomPrompt="1"/>
          </p:nvPr>
        </p:nvSpPr>
        <p:spPr>
          <a:xfrm>
            <a:off x="245907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52" hasCustomPrompt="1"/>
          </p:nvPr>
        </p:nvSpPr>
        <p:spPr>
          <a:xfrm>
            <a:off x="3176175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53" hasCustomPrompt="1"/>
          </p:nvPr>
        </p:nvSpPr>
        <p:spPr>
          <a:xfrm>
            <a:off x="6101169" y="4444830"/>
            <a:ext cx="2791385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6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23" name="Content Placeholder 3"/>
          <p:cNvSpPr>
            <a:spLocks noGrp="1"/>
          </p:cNvSpPr>
          <p:nvPr>
            <p:ph sz="half" idx="53" hasCustomPrompt="1"/>
          </p:nvPr>
        </p:nvSpPr>
        <p:spPr>
          <a:xfrm>
            <a:off x="245908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8" name="Content Placeholder 3"/>
          <p:cNvSpPr>
            <a:spLocks noGrp="1"/>
          </p:cNvSpPr>
          <p:nvPr>
            <p:ph sz="half" idx="54" hasCustomPrompt="1"/>
          </p:nvPr>
        </p:nvSpPr>
        <p:spPr>
          <a:xfrm>
            <a:off x="2445784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3" name="Content Placeholder 3"/>
          <p:cNvSpPr>
            <a:spLocks noGrp="1"/>
          </p:cNvSpPr>
          <p:nvPr>
            <p:ph sz="half" idx="55" hasCustomPrompt="1"/>
          </p:nvPr>
        </p:nvSpPr>
        <p:spPr>
          <a:xfrm>
            <a:off x="4639015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34" name="Content Placeholder 3"/>
          <p:cNvSpPr>
            <a:spLocks noGrp="1"/>
          </p:cNvSpPr>
          <p:nvPr>
            <p:ph sz="half" idx="56" hasCustomPrompt="1"/>
          </p:nvPr>
        </p:nvSpPr>
        <p:spPr>
          <a:xfrm>
            <a:off x="6832246" y="2185814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8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3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idx="57" hasCustomPrompt="1"/>
          </p:nvPr>
        </p:nvSpPr>
        <p:spPr>
          <a:xfrm>
            <a:off x="245908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idx="58" hasCustomPrompt="1"/>
          </p:nvPr>
        </p:nvSpPr>
        <p:spPr>
          <a:xfrm>
            <a:off x="2445784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59" hasCustomPrompt="1"/>
          </p:nvPr>
        </p:nvSpPr>
        <p:spPr>
          <a:xfrm>
            <a:off x="4637457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60" hasCustomPrompt="1"/>
          </p:nvPr>
        </p:nvSpPr>
        <p:spPr>
          <a:xfrm>
            <a:off x="6832246" y="1979954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61" hasCustomPrompt="1"/>
          </p:nvPr>
        </p:nvSpPr>
        <p:spPr>
          <a:xfrm>
            <a:off x="245908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62" hasCustomPrompt="1"/>
          </p:nvPr>
        </p:nvSpPr>
        <p:spPr>
          <a:xfrm>
            <a:off x="2445784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63" hasCustomPrompt="1"/>
          </p:nvPr>
        </p:nvSpPr>
        <p:spPr>
          <a:xfrm>
            <a:off x="4639015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2" name="Content Placeholder 3"/>
          <p:cNvSpPr>
            <a:spLocks noGrp="1"/>
          </p:cNvSpPr>
          <p:nvPr>
            <p:ph sz="half" idx="64" hasCustomPrompt="1"/>
          </p:nvPr>
        </p:nvSpPr>
        <p:spPr>
          <a:xfrm>
            <a:off x="6832246" y="4578818"/>
            <a:ext cx="2060308" cy="18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idx="65" hasCustomPrompt="1"/>
          </p:nvPr>
        </p:nvSpPr>
        <p:spPr>
          <a:xfrm>
            <a:off x="245908" y="4077072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idx="66" hasCustomPrompt="1"/>
          </p:nvPr>
        </p:nvSpPr>
        <p:spPr>
          <a:xfrm>
            <a:off x="245908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idx="67" hasCustomPrompt="1"/>
          </p:nvPr>
        </p:nvSpPr>
        <p:spPr>
          <a:xfrm>
            <a:off x="2445784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0" name="Text Placeholder 2"/>
          <p:cNvSpPr>
            <a:spLocks noGrp="1"/>
          </p:cNvSpPr>
          <p:nvPr>
            <p:ph type="body" idx="68" hasCustomPrompt="1"/>
          </p:nvPr>
        </p:nvSpPr>
        <p:spPr>
          <a:xfrm>
            <a:off x="4637457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31" name="Text Placeholder 2"/>
          <p:cNvSpPr>
            <a:spLocks noGrp="1"/>
          </p:cNvSpPr>
          <p:nvPr>
            <p:ph type="body" idx="69" hasCustomPrompt="1"/>
          </p:nvPr>
        </p:nvSpPr>
        <p:spPr>
          <a:xfrm>
            <a:off x="6832246" y="4372958"/>
            <a:ext cx="2060308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2700">
            <a:solidFill>
              <a:schemeClr val="accent2"/>
            </a:solidFill>
            <a:headEnd/>
            <a:tailEnd/>
          </a:ln>
        </p:spPr>
        <p:txBody>
          <a:bodyPr lIns="0" tIns="0" rIns="0" bIns="0" anchor="b" anchorCtr="1"/>
          <a:lstStyle>
            <a:lvl1pPr marL="0" indent="0" algn="ctr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None/>
              <a:defRPr lang="en-US" sz="1000" b="1" kern="1200" baseline="0" dirty="0" smtClean="0">
                <a:ln>
                  <a:noFill/>
                </a:ln>
                <a:solidFill>
                  <a:sysClr val="windowText" lastClr="000000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40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7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8" name="Slide Header Placeholder"/>
          <p:cNvSpPr>
            <a:spLocks noGrp="1"/>
          </p:cNvSpPr>
          <p:nvPr>
            <p:ph type="title" hasCustomPrompt="1"/>
          </p:nvPr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r>
              <a:rPr lang="en-GB" dirty="0" smtClean="0"/>
              <a:t>Main text</a:t>
            </a:r>
            <a:endParaRPr lang="en-GB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31_Comple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129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0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1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2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3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4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5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6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7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8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9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2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4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72" name="Picture 171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3" name="Picture 4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252047" y="3600000"/>
            <a:ext cx="7219950" cy="860400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def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Enter your title here</a:t>
            </a:r>
            <a:endParaRPr lang="en-GB" dirty="0"/>
          </a:p>
        </p:txBody>
      </p:sp>
      <p:sp>
        <p:nvSpPr>
          <p:cNvPr id="11" name="Title 15"/>
          <p:cNvSpPr>
            <a:spLocks noGrp="1"/>
          </p:cNvSpPr>
          <p:nvPr>
            <p:ph type="title" hasCustomPrompt="1"/>
          </p:nvPr>
        </p:nvSpPr>
        <p:spPr>
          <a:xfrm>
            <a:off x="252047" y="4608000"/>
            <a:ext cx="7219950" cy="507600"/>
          </a:xfrm>
          <a:prstGeom prst="rect">
            <a:avLst/>
          </a:prstGeom>
        </p:spPr>
        <p:txBody>
          <a:bodyPr lIns="0" tIns="72000" rIns="0" bIns="0"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lang="en-GB" sz="1800" b="1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lvl="0" algn="l" defTabSz="957263" rtl="0" eaLnBrk="1" fontAlgn="base" hangingPunct="1">
              <a:spcBef>
                <a:spcPts val="1000"/>
              </a:spcBef>
              <a:spcAft>
                <a:spcPts val="1000"/>
              </a:spcAft>
              <a:buClr>
                <a:srgbClr val="CC3300"/>
              </a:buClr>
            </a:pPr>
            <a:r>
              <a:rPr lang="en-US" dirty="0" smtClean="0"/>
              <a:t>Enter your subtitle here</a:t>
            </a:r>
            <a:endParaRPr lang="en-GB" dirty="0"/>
          </a:p>
        </p:txBody>
      </p:sp>
      <p:sp>
        <p:nvSpPr>
          <p:cNvPr id="40" name="Freeform 48"/>
          <p:cNvSpPr>
            <a:spLocks noChangeAspect="1"/>
          </p:cNvSpPr>
          <p:nvPr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64"/>
          <p:cNvSpPr>
            <a:spLocks/>
          </p:cNvSpPr>
          <p:nvPr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65"/>
          <p:cNvSpPr>
            <a:spLocks/>
          </p:cNvSpPr>
          <p:nvPr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66"/>
          <p:cNvSpPr>
            <a:spLocks/>
          </p:cNvSpPr>
          <p:nvPr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67"/>
          <p:cNvSpPr>
            <a:spLocks/>
          </p:cNvSpPr>
          <p:nvPr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68"/>
          <p:cNvSpPr>
            <a:spLocks/>
          </p:cNvSpPr>
          <p:nvPr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69"/>
          <p:cNvSpPr>
            <a:spLocks/>
          </p:cNvSpPr>
          <p:nvPr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70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71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72"/>
          <p:cNvSpPr>
            <a:spLocks/>
          </p:cNvSpPr>
          <p:nvPr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73"/>
          <p:cNvSpPr>
            <a:spLocks/>
          </p:cNvSpPr>
          <p:nvPr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74"/>
          <p:cNvSpPr>
            <a:spLocks/>
          </p:cNvSpPr>
          <p:nvPr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75"/>
          <p:cNvSpPr>
            <a:spLocks/>
          </p:cNvSpPr>
          <p:nvPr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76"/>
          <p:cNvSpPr>
            <a:spLocks/>
          </p:cNvSpPr>
          <p:nvPr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77"/>
          <p:cNvSpPr>
            <a:spLocks/>
          </p:cNvSpPr>
          <p:nvPr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78"/>
          <p:cNvSpPr>
            <a:spLocks/>
          </p:cNvSpPr>
          <p:nvPr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79"/>
          <p:cNvSpPr>
            <a:spLocks/>
          </p:cNvSpPr>
          <p:nvPr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80"/>
          <p:cNvSpPr>
            <a:spLocks/>
          </p:cNvSpPr>
          <p:nvPr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81"/>
          <p:cNvSpPr>
            <a:spLocks/>
          </p:cNvSpPr>
          <p:nvPr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9" name="Picture 58" descr="NOMURA_A4_PMS_1797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4" name="Freeform 48"/>
          <p:cNvSpPr>
            <a:spLocks noChangeAspect="1"/>
          </p:cNvSpPr>
          <p:nvPr userDrawn="1"/>
        </p:nvSpPr>
        <p:spPr bwMode="auto">
          <a:xfrm>
            <a:off x="5550281" y="-411"/>
            <a:ext cx="3595645" cy="3553200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712" y="2344"/>
              </a:cxn>
              <a:cxn ang="0">
                <a:pos x="2372" y="2344"/>
              </a:cxn>
              <a:cxn ang="0">
                <a:pos x="2372" y="0"/>
              </a:cxn>
              <a:cxn ang="0">
                <a:pos x="322" y="0"/>
              </a:cxn>
              <a:cxn ang="0">
                <a:pos x="0" y="742"/>
              </a:cxn>
              <a:cxn ang="0">
                <a:pos x="0" y="742"/>
              </a:cxn>
            </a:cxnLst>
            <a:rect l="0" t="0" r="r" b="b"/>
            <a:pathLst>
              <a:path w="2372" h="2344">
                <a:moveTo>
                  <a:pt x="0" y="742"/>
                </a:moveTo>
                <a:lnTo>
                  <a:pt x="712" y="2344"/>
                </a:lnTo>
                <a:lnTo>
                  <a:pt x="2372" y="2344"/>
                </a:lnTo>
                <a:lnTo>
                  <a:pt x="2372" y="0"/>
                </a:lnTo>
                <a:lnTo>
                  <a:pt x="322" y="0"/>
                </a:lnTo>
                <a:lnTo>
                  <a:pt x="0" y="742"/>
                </a:lnTo>
                <a:lnTo>
                  <a:pt x="0" y="742"/>
                </a:ln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64"/>
          <p:cNvSpPr>
            <a:spLocks/>
          </p:cNvSpPr>
          <p:nvPr userDrawn="1"/>
        </p:nvSpPr>
        <p:spPr bwMode="auto">
          <a:xfrm>
            <a:off x="4818750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65"/>
          <p:cNvSpPr>
            <a:spLocks/>
          </p:cNvSpPr>
          <p:nvPr userDrawn="1"/>
        </p:nvSpPr>
        <p:spPr bwMode="auto">
          <a:xfrm>
            <a:off x="4803463" y="1656102"/>
            <a:ext cx="1356695" cy="1895664"/>
          </a:xfrm>
          <a:custGeom>
            <a:avLst/>
            <a:gdLst/>
            <a:ahLst/>
            <a:cxnLst>
              <a:cxn ang="0">
                <a:pos x="325" y="0"/>
              </a:cxn>
              <a:cxn ang="0">
                <a:pos x="0" y="749"/>
              </a:cxn>
              <a:cxn ang="0">
                <a:pos x="190" y="1189"/>
              </a:cxn>
              <a:cxn ang="0">
                <a:pos x="852" y="1189"/>
              </a:cxn>
              <a:cxn ang="0">
                <a:pos x="325" y="0"/>
              </a:cxn>
            </a:cxnLst>
            <a:rect l="0" t="0" r="r" b="b"/>
            <a:pathLst>
              <a:path w="852" h="1189">
                <a:moveTo>
                  <a:pt x="325" y="0"/>
                </a:moveTo>
                <a:lnTo>
                  <a:pt x="0" y="749"/>
                </a:lnTo>
                <a:lnTo>
                  <a:pt x="190" y="1189"/>
                </a:lnTo>
                <a:lnTo>
                  <a:pt x="852" y="1189"/>
                </a:lnTo>
                <a:lnTo>
                  <a:pt x="325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66"/>
          <p:cNvSpPr>
            <a:spLocks/>
          </p:cNvSpPr>
          <p:nvPr userDrawn="1"/>
        </p:nvSpPr>
        <p:spPr bwMode="auto">
          <a:xfrm>
            <a:off x="4602188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67"/>
          <p:cNvSpPr>
            <a:spLocks/>
          </p:cNvSpPr>
          <p:nvPr userDrawn="1"/>
        </p:nvSpPr>
        <p:spPr bwMode="auto">
          <a:xfrm>
            <a:off x="4586901" y="-411"/>
            <a:ext cx="963381" cy="1656514"/>
          </a:xfrm>
          <a:custGeom>
            <a:avLst/>
            <a:gdLst/>
            <a:ahLst/>
            <a:cxnLst>
              <a:cxn ang="0">
                <a:pos x="294" y="0"/>
              </a:cxn>
              <a:cxn ang="0">
                <a:pos x="0" y="0"/>
              </a:cxn>
              <a:cxn ang="0">
                <a:pos x="461" y="1039"/>
              </a:cxn>
              <a:cxn ang="0">
                <a:pos x="605" y="704"/>
              </a:cxn>
              <a:cxn ang="0">
                <a:pos x="294" y="0"/>
              </a:cxn>
            </a:cxnLst>
            <a:rect l="0" t="0" r="r" b="b"/>
            <a:pathLst>
              <a:path w="605" h="1039">
                <a:moveTo>
                  <a:pt x="294" y="0"/>
                </a:moveTo>
                <a:lnTo>
                  <a:pt x="0" y="0"/>
                </a:lnTo>
                <a:lnTo>
                  <a:pt x="461" y="1039"/>
                </a:lnTo>
                <a:lnTo>
                  <a:pt x="605" y="704"/>
                </a:lnTo>
                <a:lnTo>
                  <a:pt x="29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68"/>
          <p:cNvSpPr>
            <a:spLocks/>
          </p:cNvSpPr>
          <p:nvPr userDrawn="1"/>
        </p:nvSpPr>
        <p:spPr bwMode="auto">
          <a:xfrm>
            <a:off x="3087212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69"/>
          <p:cNvSpPr>
            <a:spLocks/>
          </p:cNvSpPr>
          <p:nvPr userDrawn="1"/>
        </p:nvSpPr>
        <p:spPr bwMode="auto">
          <a:xfrm>
            <a:off x="3056638" y="1173019"/>
            <a:ext cx="1746824" cy="2378746"/>
          </a:xfrm>
          <a:custGeom>
            <a:avLst/>
            <a:gdLst/>
            <a:ahLst/>
            <a:cxnLst>
              <a:cxn ang="0">
                <a:pos x="644" y="0"/>
              </a:cxn>
              <a:cxn ang="0">
                <a:pos x="0" y="1492"/>
              </a:cxn>
              <a:cxn ang="0">
                <a:pos x="906" y="1492"/>
              </a:cxn>
              <a:cxn ang="0">
                <a:pos x="1097" y="1052"/>
              </a:cxn>
              <a:cxn ang="0">
                <a:pos x="644" y="0"/>
              </a:cxn>
            </a:cxnLst>
            <a:rect l="0" t="0" r="r" b="b"/>
            <a:pathLst>
              <a:path w="1097" h="1492">
                <a:moveTo>
                  <a:pt x="644" y="0"/>
                </a:moveTo>
                <a:lnTo>
                  <a:pt x="0" y="1492"/>
                </a:lnTo>
                <a:lnTo>
                  <a:pt x="906" y="1492"/>
                </a:lnTo>
                <a:lnTo>
                  <a:pt x="1097" y="1052"/>
                </a:lnTo>
                <a:lnTo>
                  <a:pt x="64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70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71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  <a:cxn ang="0">
                <a:pos x="0" y="0"/>
              </a:cxn>
            </a:cxnLst>
            <a:rect l="0" t="0" r="r" b="b"/>
            <a:pathLst>
              <a:path w="617" h="704">
                <a:moveTo>
                  <a:pt x="0" y="0"/>
                </a:moveTo>
                <a:lnTo>
                  <a:pt x="311" y="704"/>
                </a:lnTo>
                <a:lnTo>
                  <a:pt x="61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72"/>
          <p:cNvSpPr>
            <a:spLocks/>
          </p:cNvSpPr>
          <p:nvPr userDrawn="1"/>
        </p:nvSpPr>
        <p:spPr bwMode="auto">
          <a:xfrm>
            <a:off x="5062700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73"/>
          <p:cNvSpPr>
            <a:spLocks/>
          </p:cNvSpPr>
          <p:nvPr userDrawn="1"/>
        </p:nvSpPr>
        <p:spPr bwMode="auto">
          <a:xfrm>
            <a:off x="5055057" y="-411"/>
            <a:ext cx="982489" cy="1122411"/>
          </a:xfrm>
          <a:custGeom>
            <a:avLst/>
            <a:gdLst/>
            <a:ahLst/>
            <a:cxnLst>
              <a:cxn ang="0">
                <a:pos x="617" y="0"/>
              </a:cxn>
              <a:cxn ang="0">
                <a:pos x="0" y="0"/>
              </a:cxn>
              <a:cxn ang="0">
                <a:pos x="311" y="704"/>
              </a:cxn>
              <a:cxn ang="0">
                <a:pos x="617" y="0"/>
              </a:cxn>
            </a:cxnLst>
            <a:rect l="0" t="0" r="r" b="b"/>
            <a:pathLst>
              <a:path w="617" h="704">
                <a:moveTo>
                  <a:pt x="617" y="0"/>
                </a:moveTo>
                <a:lnTo>
                  <a:pt x="0" y="0"/>
                </a:lnTo>
                <a:lnTo>
                  <a:pt x="311" y="704"/>
                </a:lnTo>
                <a:lnTo>
                  <a:pt x="6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74"/>
          <p:cNvSpPr>
            <a:spLocks/>
          </p:cNvSpPr>
          <p:nvPr userDrawn="1"/>
        </p:nvSpPr>
        <p:spPr bwMode="auto">
          <a:xfrm>
            <a:off x="410505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75"/>
          <p:cNvSpPr>
            <a:spLocks/>
          </p:cNvSpPr>
          <p:nvPr userDrawn="1"/>
        </p:nvSpPr>
        <p:spPr bwMode="auto">
          <a:xfrm>
            <a:off x="4082121" y="-411"/>
            <a:ext cx="1238860" cy="2850669"/>
          </a:xfrm>
          <a:custGeom>
            <a:avLst/>
            <a:gdLst/>
            <a:ahLst/>
            <a:cxnLst>
              <a:cxn ang="0">
                <a:pos x="317" y="0"/>
              </a:cxn>
              <a:cxn ang="0">
                <a:pos x="0" y="736"/>
              </a:cxn>
              <a:cxn ang="0">
                <a:pos x="453" y="1788"/>
              </a:cxn>
              <a:cxn ang="0">
                <a:pos x="778" y="1039"/>
              </a:cxn>
              <a:cxn ang="0">
                <a:pos x="317" y="0"/>
              </a:cxn>
            </a:cxnLst>
            <a:rect l="0" t="0" r="r" b="b"/>
            <a:pathLst>
              <a:path w="778" h="1788">
                <a:moveTo>
                  <a:pt x="317" y="0"/>
                </a:moveTo>
                <a:lnTo>
                  <a:pt x="0" y="736"/>
                </a:lnTo>
                <a:lnTo>
                  <a:pt x="453" y="1788"/>
                </a:lnTo>
                <a:lnTo>
                  <a:pt x="778" y="1039"/>
                </a:lnTo>
                <a:lnTo>
                  <a:pt x="31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76"/>
          <p:cNvSpPr>
            <a:spLocks/>
          </p:cNvSpPr>
          <p:nvPr userDrawn="1"/>
        </p:nvSpPr>
        <p:spPr bwMode="auto">
          <a:xfrm>
            <a:off x="3607916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77"/>
          <p:cNvSpPr>
            <a:spLocks/>
          </p:cNvSpPr>
          <p:nvPr userDrawn="1"/>
        </p:nvSpPr>
        <p:spPr bwMode="auto">
          <a:xfrm>
            <a:off x="3577342" y="-411"/>
            <a:ext cx="1009559" cy="1173430"/>
          </a:xfrm>
          <a:custGeom>
            <a:avLst/>
            <a:gdLst/>
            <a:ahLst/>
            <a:cxnLst>
              <a:cxn ang="0">
                <a:pos x="634" y="0"/>
              </a:cxn>
              <a:cxn ang="0">
                <a:pos x="0" y="0"/>
              </a:cxn>
              <a:cxn ang="0">
                <a:pos x="317" y="736"/>
              </a:cxn>
              <a:cxn ang="0">
                <a:pos x="634" y="0"/>
              </a:cxn>
            </a:cxnLst>
            <a:rect l="0" t="0" r="r" b="b"/>
            <a:pathLst>
              <a:path w="634" h="736">
                <a:moveTo>
                  <a:pt x="634" y="0"/>
                </a:moveTo>
                <a:lnTo>
                  <a:pt x="0" y="0"/>
                </a:lnTo>
                <a:lnTo>
                  <a:pt x="317" y="736"/>
                </a:lnTo>
                <a:lnTo>
                  <a:pt x="63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78"/>
          <p:cNvSpPr>
            <a:spLocks/>
          </p:cNvSpPr>
          <p:nvPr userDrawn="1"/>
        </p:nvSpPr>
        <p:spPr bwMode="auto">
          <a:xfrm>
            <a:off x="2125106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79"/>
          <p:cNvSpPr>
            <a:spLocks/>
          </p:cNvSpPr>
          <p:nvPr userDrawn="1"/>
        </p:nvSpPr>
        <p:spPr bwMode="auto">
          <a:xfrm>
            <a:off x="2086889" y="-411"/>
            <a:ext cx="1995233" cy="3552176"/>
          </a:xfrm>
          <a:custGeom>
            <a:avLst/>
            <a:gdLst/>
            <a:ahLst/>
            <a:cxnLst>
              <a:cxn ang="0">
                <a:pos x="936" y="0"/>
              </a:cxn>
              <a:cxn ang="0">
                <a:pos x="936" y="0"/>
              </a:cxn>
              <a:cxn ang="0">
                <a:pos x="0" y="2228"/>
              </a:cxn>
              <a:cxn ang="0">
                <a:pos x="609" y="2228"/>
              </a:cxn>
              <a:cxn ang="0">
                <a:pos x="1253" y="736"/>
              </a:cxn>
              <a:cxn ang="0">
                <a:pos x="936" y="0"/>
              </a:cxn>
            </a:cxnLst>
            <a:rect l="0" t="0" r="r" b="b"/>
            <a:pathLst>
              <a:path w="1253" h="2228">
                <a:moveTo>
                  <a:pt x="936" y="0"/>
                </a:moveTo>
                <a:lnTo>
                  <a:pt x="936" y="0"/>
                </a:lnTo>
                <a:lnTo>
                  <a:pt x="0" y="2228"/>
                </a:lnTo>
                <a:lnTo>
                  <a:pt x="609" y="2228"/>
                </a:lnTo>
                <a:lnTo>
                  <a:pt x="1253" y="736"/>
                </a:lnTo>
                <a:lnTo>
                  <a:pt x="936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Freeform 80"/>
          <p:cNvSpPr>
            <a:spLocks/>
          </p:cNvSpPr>
          <p:nvPr userDrawn="1"/>
        </p:nvSpPr>
        <p:spPr bwMode="auto">
          <a:xfrm>
            <a:off x="27445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Freeform 81"/>
          <p:cNvSpPr>
            <a:spLocks/>
          </p:cNvSpPr>
          <p:nvPr userDrawn="1"/>
        </p:nvSpPr>
        <p:spPr bwMode="auto">
          <a:xfrm>
            <a:off x="228599" y="-411"/>
            <a:ext cx="3348743" cy="3552176"/>
          </a:xfrm>
          <a:custGeom>
            <a:avLst/>
            <a:gdLst/>
            <a:ahLst/>
            <a:cxnLst>
              <a:cxn ang="0">
                <a:pos x="2103" y="0"/>
              </a:cxn>
              <a:cxn ang="0">
                <a:pos x="940" y="0"/>
              </a:cxn>
              <a:cxn ang="0">
                <a:pos x="0" y="2228"/>
              </a:cxn>
              <a:cxn ang="0">
                <a:pos x="1167" y="2228"/>
              </a:cxn>
              <a:cxn ang="0">
                <a:pos x="2103" y="0"/>
              </a:cxn>
            </a:cxnLst>
            <a:rect l="0" t="0" r="r" b="b"/>
            <a:pathLst>
              <a:path w="2103" h="2228">
                <a:moveTo>
                  <a:pt x="2103" y="0"/>
                </a:moveTo>
                <a:lnTo>
                  <a:pt x="940" y="0"/>
                </a:lnTo>
                <a:lnTo>
                  <a:pt x="0" y="2228"/>
                </a:lnTo>
                <a:lnTo>
                  <a:pt x="1167" y="2228"/>
                </a:lnTo>
                <a:lnTo>
                  <a:pt x="2103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3" name="Picture 62" descr="NOMURA_A4_PMS_1797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1897200" y="57600"/>
            <a:ext cx="5555120" cy="720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1800" b="1" baseline="0" dirty="0" smtClean="0">
                <a:ea typeface="MS PGothic" pitchFamily="34" charset="-128"/>
              </a:rPr>
              <a:t>Table of contents</a:t>
            </a:r>
            <a:endParaRPr lang="en-GB" sz="1800" b="1" baseline="0" dirty="0">
              <a:ea typeface="MS PGothic" pitchFamily="34" charset="-128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3049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sz="700" i="1" baseline="0">
                <a:ea typeface="MS PGothic" pitchFamily="34" charset="-128"/>
              </a:defRPr>
            </a:lvl1pPr>
          </a:lstStyle>
          <a:p>
            <a:pPr lvl="0"/>
            <a:r>
              <a:rPr lang="en-GB" dirty="0" smtClean="0"/>
              <a:t>Source / Disclaimer / Annotations: 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702676"/>
            <a:ext cx="8649969" cy="4777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648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8" y="1900800"/>
            <a:ext cx="8649969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SzPct val="150000"/>
              <a:buFontTx/>
              <a:buNone/>
              <a:tabLst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7188" indent="-177800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Arial" pitchFamily="34" charset="0"/>
              <a:buChar char="–"/>
              <a:defRPr lang="en-US" sz="120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36575" indent="-1793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US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fontAlgn="base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SzPts val="1200"/>
              <a:buFont typeface="Symbol"/>
              <a:buChar char="-"/>
              <a:defRPr lang="en-GB" sz="12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8" y="1684068"/>
            <a:ext cx="8649969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3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45907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4635692" y="1900800"/>
            <a:ext cx="4256862" cy="4583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8000" rIns="46800" bIns="64800"/>
          <a:lstStyle>
            <a:lvl1pPr marL="0" indent="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None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179388" indent="-1778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/>
              <a:buChar char="n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355600" indent="-176213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547688" indent="-190500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715963" indent="-166688" algn="l" defTabSz="815780" rtl="0" eaLnBrk="1" fontAlgn="base" hangingPunct="1">
              <a:lnSpc>
                <a:spcPct val="120000"/>
              </a:lnSpc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Symbol"/>
              <a:buChar char="-"/>
              <a:defRPr lang="en-GB" sz="1000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 dirty="0" smtClean="0"/>
              <a:t>Click to add text</a:t>
            </a:r>
          </a:p>
          <a:p>
            <a:pPr lvl="1"/>
            <a:r>
              <a:rPr lang="en-GB" dirty="0" smtClean="0"/>
              <a:t>Level 1</a:t>
            </a:r>
          </a:p>
          <a:p>
            <a:pPr lvl="2"/>
            <a:r>
              <a:rPr lang="en-GB" dirty="0" smtClean="0"/>
              <a:t>Level 2</a:t>
            </a:r>
          </a:p>
          <a:p>
            <a:pPr lvl="3"/>
            <a:r>
              <a:rPr lang="en-GB" dirty="0" smtClean="0"/>
              <a:t>Level 3</a:t>
            </a:r>
          </a:p>
          <a:p>
            <a:pPr lvl="4"/>
            <a:r>
              <a:rPr lang="en-GB" dirty="0" smtClean="0"/>
              <a:t>Level 4</a:t>
            </a:r>
          </a:p>
        </p:txBody>
      </p:sp>
      <p:sp>
        <p:nvSpPr>
          <p:cNvPr id="17" name="Subheader Placeholder"/>
          <p:cNvSpPr>
            <a:spLocks noGrp="1"/>
          </p:cNvSpPr>
          <p:nvPr>
            <p:ph type="body" sz="quarter" idx="14" hasCustomPrompt="1"/>
          </p:nvPr>
        </p:nvSpPr>
        <p:spPr>
          <a:xfrm>
            <a:off x="245908" y="6525344"/>
            <a:ext cx="7908923" cy="231856"/>
          </a:xfrm>
          <a:prstGeom prst="rect">
            <a:avLst/>
          </a:prstGeom>
        </p:spPr>
        <p:txBody>
          <a:bodyPr lIns="0" tIns="0" rIns="0" bIns="0" anchor="b" anchorCtr="0"/>
          <a:lstStyle>
            <a:lvl1pPr marL="228600" indent="-228600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 lang="en-GB" sz="700" i="1" baseline="0" dirty="0" smtClean="0">
                <a:solidFill>
                  <a:schemeClr val="tx1"/>
                </a:solidFill>
                <a:latin typeface="+mn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228600" lvl="0" indent="-228600" algn="l" defTabSz="957263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</a:pPr>
            <a:r>
              <a:rPr lang="en-GB" dirty="0" smtClean="0"/>
              <a:t>Source / Disclaimer / Annotations: </a:t>
            </a:r>
          </a:p>
        </p:txBody>
      </p:sp>
      <p:sp>
        <p:nvSpPr>
          <p:cNvPr id="10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25344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F96A6800-FFF6-4ED7-8C1A-BE1D2596D2A3}" type="slidenum">
              <a:rPr lang="en-GB" smtClean="0"/>
              <a:pPr algn="r"/>
              <a:t>‹#›</a:t>
            </a:fld>
            <a:endParaRPr lang="en-GB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5907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20" hasCustomPrompt="1"/>
          </p:nvPr>
        </p:nvSpPr>
        <p:spPr>
          <a:xfrm>
            <a:off x="4635714" y="1684068"/>
            <a:ext cx="4256862" cy="216000"/>
          </a:xfrm>
          <a:prstGeom prst="callout1">
            <a:avLst>
              <a:gd name="adj1" fmla="val 100536"/>
              <a:gd name="adj2" fmla="val 99996"/>
              <a:gd name="adj3" fmla="val 100706"/>
              <a:gd name="adj4" fmla="val 0"/>
            </a:avLst>
          </a:prstGeom>
          <a:noFill/>
          <a:ln w="19050">
            <a:solidFill>
              <a:schemeClr val="accent2"/>
            </a:solidFill>
            <a:headEnd/>
            <a:tailEnd/>
          </a:ln>
        </p:spPr>
        <p:txBody>
          <a:bodyPr lIns="0" tIns="0" rIns="0" bIns="36000" anchor="b" anchorCtr="0"/>
          <a:lstStyle>
            <a:lvl1pPr marL="0" indent="0" algn="l" defTabSz="815780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  <a:defRPr lang="en-US" sz="1200" b="1" kern="1200" baseline="0" dirty="0" smtClean="0">
                <a:ln>
                  <a:noFill/>
                </a:ln>
                <a:solidFill>
                  <a:schemeClr val="accent2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marL="0" lvl="0" indent="0" algn="l" defTabSz="81578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C3300"/>
              </a:buClr>
              <a:buNone/>
            </a:pPr>
            <a:r>
              <a:rPr lang="en-US" dirty="0" smtClean="0"/>
              <a:t>Title bar</a:t>
            </a:r>
          </a:p>
        </p:txBody>
      </p:sp>
      <p:sp>
        <p:nvSpPr>
          <p:cNvPr id="11" name="Slide Header Placeholder"/>
          <p:cNvSpPr txBox="1">
            <a:spLocks/>
          </p:cNvSpPr>
          <p:nvPr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45908" y="1051200"/>
            <a:ext cx="8649969" cy="576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defRPr sz="1400" b="1" baseline="0">
                <a:latin typeface="+mj-lt"/>
                <a:ea typeface="MS PGothic" pitchFamily="34" charset="-128"/>
              </a:defRPr>
            </a:lvl1pPr>
          </a:lstStyle>
          <a:p>
            <a:pPr lvl="0"/>
            <a:r>
              <a:rPr lang="en-US" dirty="0" smtClean="0"/>
              <a:t>Subheading text (optional)</a:t>
            </a:r>
            <a:br>
              <a:rPr lang="en-US" dirty="0" smtClean="0"/>
            </a:br>
            <a:r>
              <a:rPr lang="en-US" dirty="0" smtClean="0"/>
              <a:t>Subheading text (optional)</a:t>
            </a:r>
          </a:p>
        </p:txBody>
      </p:sp>
      <p:sp>
        <p:nvSpPr>
          <p:cNvPr id="16" name="Slide Header Placeholder"/>
          <p:cNvSpPr txBox="1">
            <a:spLocks/>
          </p:cNvSpPr>
          <p:nvPr userDrawn="1"/>
        </p:nvSpPr>
        <p:spPr>
          <a:xfrm>
            <a:off x="1897200" y="58138"/>
            <a:ext cx="5554800" cy="720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defTabSz="957263" rtl="0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lang="en-GB" sz="1800" b="1" baseline="0" dirty="0">
                <a:solidFill>
                  <a:schemeClr val="tx1"/>
                </a:solidFill>
                <a:latin typeface="+mj-lt"/>
                <a:ea typeface="MS PGothic" pitchFamily="34" charset="-128"/>
                <a:cs typeface="Arial Unicode MS" pitchFamily="34" charset="-128"/>
              </a:defRPr>
            </a:lvl1pPr>
          </a:lstStyle>
          <a:p>
            <a:pPr marL="0" marR="0" lvl="0" indent="0" algn="l" defTabSz="957263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MS PGothic" pitchFamily="34" charset="-128"/>
                <a:cs typeface="Arial Unicode MS" pitchFamily="34" charset="-128"/>
              </a:rPr>
              <a:t>Main text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MS PGothic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Slide Number Placeholder"/>
          <p:cNvSpPr>
            <a:spLocks noGrp="1"/>
          </p:cNvSpPr>
          <p:nvPr>
            <p:ph type="ftr" sz="quarter" idx="3"/>
          </p:nvPr>
        </p:nvSpPr>
        <p:spPr>
          <a:xfrm>
            <a:off x="8154831" y="6580800"/>
            <a:ext cx="734548" cy="230400"/>
          </a:xfrm>
          <a:prstGeom prst="rect">
            <a:avLst/>
          </a:prstGeom>
        </p:spPr>
        <p:txBody>
          <a:bodyPr lIns="0" tIns="0" rIns="18000" bIns="18000" anchor="ctr"/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 algn="r"/>
            <a:fld id="{B1F92669-E9AC-495A-9485-4D654D029480}" type="slidenum">
              <a:rPr lang="en-GB" smtClean="0"/>
              <a:pPr algn="r"/>
              <a:t>‹#›</a:t>
            </a:fld>
            <a:endParaRPr lang="en-GB" dirty="0"/>
          </a:p>
        </p:txBody>
      </p:sp>
      <p:pic>
        <p:nvPicPr>
          <p:cNvPr id="177" name="Picture 176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17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45"/>
          <p:cNvSpPr>
            <a:spLocks noChangeAspect="1"/>
          </p:cNvSpPr>
          <p:nvPr/>
        </p:nvSpPr>
        <p:spPr bwMode="auto">
          <a:xfrm>
            <a:off x="1522729" y="0"/>
            <a:ext cx="7626008" cy="842400"/>
          </a:xfrm>
          <a:custGeom>
            <a:avLst/>
            <a:gdLst/>
            <a:ahLst/>
            <a:cxnLst>
              <a:cxn ang="0">
                <a:pos x="0" y="85"/>
              </a:cxn>
              <a:cxn ang="0">
                <a:pos x="81" y="265"/>
              </a:cxn>
              <a:cxn ang="0">
                <a:pos x="2399" y="265"/>
              </a:cxn>
              <a:cxn ang="0">
                <a:pos x="2399" y="0"/>
              </a:cxn>
              <a:cxn ang="0">
                <a:pos x="37" y="0"/>
              </a:cxn>
              <a:cxn ang="0">
                <a:pos x="0" y="85"/>
              </a:cxn>
            </a:cxnLst>
            <a:rect l="0" t="0" r="r" b="b"/>
            <a:pathLst>
              <a:path w="2399" h="265">
                <a:moveTo>
                  <a:pt x="0" y="85"/>
                </a:moveTo>
                <a:cubicBezTo>
                  <a:pt x="27" y="145"/>
                  <a:pt x="54" y="205"/>
                  <a:pt x="81" y="265"/>
                </a:cubicBezTo>
                <a:cubicBezTo>
                  <a:pt x="2399" y="265"/>
                  <a:pt x="2399" y="265"/>
                  <a:pt x="2399" y="265"/>
                </a:cubicBezTo>
                <a:cubicBezTo>
                  <a:pt x="2399" y="0"/>
                  <a:pt x="2399" y="0"/>
                  <a:pt x="2399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25" y="28"/>
                  <a:pt x="12" y="57"/>
                  <a:pt x="0" y="85"/>
                </a:cubicBezTo>
                <a:close/>
              </a:path>
            </a:pathLst>
          </a:custGeom>
          <a:solidFill>
            <a:srgbClr val="C1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8" name="Picture 27" descr="NOMURA_A4_PMS_1797.emf"/>
          <p:cNvPicPr>
            <a:picLocks noChangeAspect="1"/>
          </p:cNvPicPr>
          <p:nvPr/>
        </p:nvPicPr>
        <p:blipFill>
          <a:blip r:embed="rId39" cstate="print"/>
          <a:stretch>
            <a:fillRect/>
          </a:stretch>
        </p:blipFill>
        <p:spPr bwMode="white">
          <a:xfrm>
            <a:off x="7599212" y="306904"/>
            <a:ext cx="1260000" cy="222805"/>
          </a:xfrm>
          <a:prstGeom prst="rect">
            <a:avLst/>
          </a:prstGeom>
        </p:spPr>
      </p:pic>
      <p:sp>
        <p:nvSpPr>
          <p:cNvPr id="29" name="Freeform 7"/>
          <p:cNvSpPr>
            <a:spLocks/>
          </p:cNvSpPr>
          <p:nvPr/>
        </p:nvSpPr>
        <p:spPr bwMode="auto">
          <a:xfrm>
            <a:off x="1349692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  <a:close/>
              </a:path>
            </a:pathLst>
          </a:custGeom>
          <a:solidFill>
            <a:srgbClr val="D5D5D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8"/>
          <p:cNvSpPr>
            <a:spLocks/>
          </p:cNvSpPr>
          <p:nvPr/>
        </p:nvSpPr>
        <p:spPr bwMode="auto">
          <a:xfrm>
            <a:off x="1344930" y="396875"/>
            <a:ext cx="325438" cy="446088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9"/>
              </a:cxn>
              <a:cxn ang="0">
                <a:pos x="48" y="281"/>
              </a:cxn>
              <a:cxn ang="0">
                <a:pos x="205" y="281"/>
              </a:cxn>
              <a:cxn ang="0">
                <a:pos x="77" y="0"/>
              </a:cxn>
            </a:cxnLst>
            <a:rect l="0" t="0" r="r" b="b"/>
            <a:pathLst>
              <a:path w="205" h="281">
                <a:moveTo>
                  <a:pt x="77" y="0"/>
                </a:moveTo>
                <a:lnTo>
                  <a:pt x="0" y="179"/>
                </a:lnTo>
                <a:lnTo>
                  <a:pt x="48" y="281"/>
                </a:lnTo>
                <a:lnTo>
                  <a:pt x="205" y="281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9"/>
          <p:cNvSpPr>
            <a:spLocks/>
          </p:cNvSpPr>
          <p:nvPr/>
        </p:nvSpPr>
        <p:spPr bwMode="auto">
          <a:xfrm>
            <a:off x="1305242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1300480" y="0"/>
            <a:ext cx="222250" cy="396875"/>
          </a:xfrm>
          <a:custGeom>
            <a:avLst/>
            <a:gdLst/>
            <a:ahLst/>
            <a:cxnLst>
              <a:cxn ang="0">
                <a:pos x="67" y="0"/>
              </a:cxn>
              <a:cxn ang="0">
                <a:pos x="0" y="0"/>
              </a:cxn>
              <a:cxn ang="0">
                <a:pos x="0" y="6"/>
              </a:cxn>
              <a:cxn ang="0">
                <a:pos x="105" y="250"/>
              </a:cxn>
              <a:cxn ang="0">
                <a:pos x="140" y="170"/>
              </a:cxn>
              <a:cxn ang="0">
                <a:pos x="67" y="0"/>
              </a:cxn>
            </a:cxnLst>
            <a:rect l="0" t="0" r="r" b="b"/>
            <a:pathLst>
              <a:path w="140" h="250">
                <a:moveTo>
                  <a:pt x="67" y="0"/>
                </a:moveTo>
                <a:lnTo>
                  <a:pt x="0" y="0"/>
                </a:lnTo>
                <a:lnTo>
                  <a:pt x="0" y="6"/>
                </a:lnTo>
                <a:lnTo>
                  <a:pt x="105" y="250"/>
                </a:lnTo>
                <a:lnTo>
                  <a:pt x="140" y="170"/>
                </a:lnTo>
                <a:lnTo>
                  <a:pt x="6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11"/>
          <p:cNvSpPr>
            <a:spLocks/>
          </p:cNvSpPr>
          <p:nvPr/>
        </p:nvSpPr>
        <p:spPr bwMode="auto">
          <a:xfrm>
            <a:off x="943292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12"/>
          <p:cNvSpPr>
            <a:spLocks/>
          </p:cNvSpPr>
          <p:nvPr/>
        </p:nvSpPr>
        <p:spPr bwMode="auto">
          <a:xfrm>
            <a:off x="933768" y="284163"/>
            <a:ext cx="411163" cy="558800"/>
          </a:xfrm>
          <a:custGeom>
            <a:avLst/>
            <a:gdLst/>
            <a:ahLst/>
            <a:cxnLst>
              <a:cxn ang="0">
                <a:pos x="154" y="0"/>
              </a:cxn>
              <a:cxn ang="0">
                <a:pos x="0" y="352"/>
              </a:cxn>
              <a:cxn ang="0">
                <a:pos x="215" y="352"/>
              </a:cxn>
              <a:cxn ang="0">
                <a:pos x="259" y="250"/>
              </a:cxn>
              <a:cxn ang="0">
                <a:pos x="154" y="0"/>
              </a:cxn>
            </a:cxnLst>
            <a:rect l="0" t="0" r="r" b="b"/>
            <a:pathLst>
              <a:path w="259" h="352">
                <a:moveTo>
                  <a:pt x="154" y="0"/>
                </a:moveTo>
                <a:lnTo>
                  <a:pt x="0" y="352"/>
                </a:lnTo>
                <a:lnTo>
                  <a:pt x="215" y="352"/>
                </a:lnTo>
                <a:lnTo>
                  <a:pt x="259" y="250"/>
                </a:lnTo>
                <a:lnTo>
                  <a:pt x="15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13"/>
          <p:cNvSpPr>
            <a:spLocks/>
          </p:cNvSpPr>
          <p:nvPr/>
        </p:nvSpPr>
        <p:spPr bwMode="auto">
          <a:xfrm>
            <a:off x="273366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  <a:close/>
              </a:path>
            </a:pathLst>
          </a:custGeom>
          <a:solidFill>
            <a:srgbClr val="CECEC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14"/>
          <p:cNvSpPr>
            <a:spLocks/>
          </p:cNvSpPr>
          <p:nvPr/>
        </p:nvSpPr>
        <p:spPr bwMode="auto">
          <a:xfrm>
            <a:off x="259080" y="0"/>
            <a:ext cx="796925" cy="842963"/>
          </a:xfrm>
          <a:custGeom>
            <a:avLst/>
            <a:gdLst/>
            <a:ahLst/>
            <a:cxnLst>
              <a:cxn ang="0">
                <a:pos x="502" y="0"/>
              </a:cxn>
              <a:cxn ang="0">
                <a:pos x="224" y="0"/>
              </a:cxn>
              <a:cxn ang="0">
                <a:pos x="0" y="531"/>
              </a:cxn>
              <a:cxn ang="0">
                <a:pos x="275" y="531"/>
              </a:cxn>
              <a:cxn ang="0">
                <a:pos x="502" y="0"/>
              </a:cxn>
            </a:cxnLst>
            <a:rect l="0" t="0" r="r" b="b"/>
            <a:pathLst>
              <a:path w="502" h="531">
                <a:moveTo>
                  <a:pt x="502" y="0"/>
                </a:moveTo>
                <a:lnTo>
                  <a:pt x="224" y="0"/>
                </a:lnTo>
                <a:lnTo>
                  <a:pt x="0" y="531"/>
                </a:lnTo>
                <a:lnTo>
                  <a:pt x="275" y="531"/>
                </a:lnTo>
                <a:lnTo>
                  <a:pt x="502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  <a:cxn ang="0">
                <a:pos x="0" y="0"/>
              </a:cxn>
            </a:cxnLst>
            <a:rect l="0" t="0" r="r" b="b"/>
            <a:pathLst>
              <a:path w="147" h="170">
                <a:moveTo>
                  <a:pt x="0" y="0"/>
                </a:moveTo>
                <a:lnTo>
                  <a:pt x="73" y="170"/>
                </a:lnTo>
                <a:lnTo>
                  <a:pt x="147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1409224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  <a:close/>
              </a:path>
            </a:pathLst>
          </a:custGeom>
          <a:solidFill>
            <a:srgbClr val="9B9B9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1406843" y="0"/>
            <a:ext cx="233363" cy="269875"/>
          </a:xfrm>
          <a:custGeom>
            <a:avLst/>
            <a:gdLst/>
            <a:ahLst/>
            <a:cxnLst>
              <a:cxn ang="0">
                <a:pos x="147" y="0"/>
              </a:cxn>
              <a:cxn ang="0">
                <a:pos x="0" y="0"/>
              </a:cxn>
              <a:cxn ang="0">
                <a:pos x="73" y="170"/>
              </a:cxn>
              <a:cxn ang="0">
                <a:pos x="147" y="0"/>
              </a:cxn>
            </a:cxnLst>
            <a:rect l="0" t="0" r="r" b="b"/>
            <a:pathLst>
              <a:path w="147" h="170">
                <a:moveTo>
                  <a:pt x="147" y="0"/>
                </a:moveTo>
                <a:lnTo>
                  <a:pt x="0" y="0"/>
                </a:lnTo>
                <a:lnTo>
                  <a:pt x="73" y="170"/>
                </a:lnTo>
                <a:lnTo>
                  <a:pt x="14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1185386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20"/>
          <p:cNvSpPr>
            <a:spLocks/>
          </p:cNvSpPr>
          <p:nvPr/>
        </p:nvSpPr>
        <p:spPr bwMode="auto">
          <a:xfrm>
            <a:off x="1178243" y="9525"/>
            <a:ext cx="288925" cy="671513"/>
          </a:xfrm>
          <a:custGeom>
            <a:avLst/>
            <a:gdLst/>
            <a:ahLst/>
            <a:cxnLst>
              <a:cxn ang="0">
                <a:pos x="77" y="0"/>
              </a:cxn>
              <a:cxn ang="0">
                <a:pos x="0" y="173"/>
              </a:cxn>
              <a:cxn ang="0">
                <a:pos x="105" y="423"/>
              </a:cxn>
              <a:cxn ang="0">
                <a:pos x="182" y="244"/>
              </a:cxn>
              <a:cxn ang="0">
                <a:pos x="77" y="0"/>
              </a:cxn>
            </a:cxnLst>
            <a:rect l="0" t="0" r="r" b="b"/>
            <a:pathLst>
              <a:path w="182" h="423">
                <a:moveTo>
                  <a:pt x="77" y="0"/>
                </a:moveTo>
                <a:lnTo>
                  <a:pt x="0" y="173"/>
                </a:lnTo>
                <a:lnTo>
                  <a:pt x="105" y="423"/>
                </a:lnTo>
                <a:lnTo>
                  <a:pt x="182" y="244"/>
                </a:lnTo>
                <a:lnTo>
                  <a:pt x="7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21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22"/>
          <p:cNvSpPr>
            <a:spLocks/>
          </p:cNvSpPr>
          <p:nvPr/>
        </p:nvSpPr>
        <p:spPr bwMode="auto">
          <a:xfrm>
            <a:off x="1294130" y="0"/>
            <a:ext cx="6350" cy="9525"/>
          </a:xfrm>
          <a:custGeom>
            <a:avLst/>
            <a:gdLst/>
            <a:ahLst/>
            <a:cxnLst>
              <a:cxn ang="0">
                <a:pos x="4" y="0"/>
              </a:cxn>
              <a:cxn ang="0">
                <a:pos x="0" y="0"/>
              </a:cxn>
              <a:cxn ang="0">
                <a:pos x="4" y="6"/>
              </a:cxn>
              <a:cxn ang="0">
                <a:pos x="4" y="0"/>
              </a:cxn>
            </a:cxnLst>
            <a:rect l="0" t="0" r="r" b="b"/>
            <a:pathLst>
              <a:path w="4" h="6">
                <a:moveTo>
                  <a:pt x="4" y="0"/>
                </a:moveTo>
                <a:lnTo>
                  <a:pt x="0" y="0"/>
                </a:lnTo>
                <a:lnTo>
                  <a:pt x="4" y="6"/>
                </a:lnTo>
                <a:lnTo>
                  <a:pt x="4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23"/>
          <p:cNvSpPr>
            <a:spLocks/>
          </p:cNvSpPr>
          <p:nvPr/>
        </p:nvSpPr>
        <p:spPr bwMode="auto">
          <a:xfrm>
            <a:off x="707548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  <a:close/>
              </a:path>
            </a:pathLst>
          </a:custGeom>
          <a:solidFill>
            <a:srgbClr val="ACACAC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24"/>
          <p:cNvSpPr>
            <a:spLocks/>
          </p:cNvSpPr>
          <p:nvPr/>
        </p:nvSpPr>
        <p:spPr bwMode="auto">
          <a:xfrm>
            <a:off x="695643" y="0"/>
            <a:ext cx="482600" cy="842963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227" y="0"/>
              </a:cxn>
              <a:cxn ang="0">
                <a:pos x="0" y="531"/>
              </a:cxn>
              <a:cxn ang="0">
                <a:pos x="150" y="531"/>
              </a:cxn>
              <a:cxn ang="0">
                <a:pos x="304" y="179"/>
              </a:cxn>
              <a:cxn ang="0">
                <a:pos x="227" y="0"/>
              </a:cxn>
            </a:cxnLst>
            <a:rect l="0" t="0" r="r" b="b"/>
            <a:pathLst>
              <a:path w="304" h="531">
                <a:moveTo>
                  <a:pt x="227" y="0"/>
                </a:moveTo>
                <a:lnTo>
                  <a:pt x="227" y="0"/>
                </a:lnTo>
                <a:lnTo>
                  <a:pt x="0" y="531"/>
                </a:lnTo>
                <a:lnTo>
                  <a:pt x="150" y="531"/>
                </a:lnTo>
                <a:lnTo>
                  <a:pt x="304" y="179"/>
                </a:lnTo>
                <a:lnTo>
                  <a:pt x="227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25"/>
          <p:cNvSpPr>
            <a:spLocks/>
          </p:cNvSpPr>
          <p:nvPr/>
        </p:nvSpPr>
        <p:spPr bwMode="auto">
          <a:xfrm>
            <a:off x="1065529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  <a:close/>
              </a:path>
            </a:pathLst>
          </a:custGeom>
          <a:solidFill>
            <a:srgbClr val="90909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26"/>
          <p:cNvSpPr>
            <a:spLocks/>
          </p:cNvSpPr>
          <p:nvPr/>
        </p:nvSpPr>
        <p:spPr bwMode="auto">
          <a:xfrm>
            <a:off x="1056005" y="0"/>
            <a:ext cx="244475" cy="284163"/>
          </a:xfrm>
          <a:custGeom>
            <a:avLst/>
            <a:gdLst/>
            <a:ahLst/>
            <a:cxnLst>
              <a:cxn ang="0">
                <a:pos x="150" y="0"/>
              </a:cxn>
              <a:cxn ang="0">
                <a:pos x="0" y="0"/>
              </a:cxn>
              <a:cxn ang="0">
                <a:pos x="77" y="179"/>
              </a:cxn>
              <a:cxn ang="0">
                <a:pos x="154" y="6"/>
              </a:cxn>
              <a:cxn ang="0">
                <a:pos x="150" y="0"/>
              </a:cxn>
            </a:cxnLst>
            <a:rect l="0" t="0" r="r" b="b"/>
            <a:pathLst>
              <a:path w="154" h="179">
                <a:moveTo>
                  <a:pt x="150" y="0"/>
                </a:moveTo>
                <a:lnTo>
                  <a:pt x="0" y="0"/>
                </a:lnTo>
                <a:lnTo>
                  <a:pt x="77" y="179"/>
                </a:lnTo>
                <a:lnTo>
                  <a:pt x="154" y="6"/>
                </a:lnTo>
                <a:lnTo>
                  <a:pt x="15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1056005" y="0"/>
            <a:ext cx="1588" cy="1588"/>
          </a:xfrm>
          <a:prstGeom prst="rect">
            <a:avLst/>
          </a:prstGeom>
          <a:solidFill>
            <a:srgbClr val="ACAC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28"/>
          <p:cNvSpPr>
            <a:spLocks/>
          </p:cNvSpPr>
          <p:nvPr/>
        </p:nvSpPr>
        <p:spPr bwMode="auto">
          <a:xfrm>
            <a:off x="1056005" y="0"/>
            <a:ext cx="1588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  <p:sldLayoutId id="2147483785" r:id="rId21"/>
    <p:sldLayoutId id="2147483786" r:id="rId22"/>
    <p:sldLayoutId id="2147483787" r:id="rId23"/>
    <p:sldLayoutId id="2147483788" r:id="rId24"/>
    <p:sldLayoutId id="2147483789" r:id="rId25"/>
    <p:sldLayoutId id="2147483790" r:id="rId26"/>
    <p:sldLayoutId id="2147483791" r:id="rId27"/>
    <p:sldLayoutId id="2147483792" r:id="rId28"/>
    <p:sldLayoutId id="2147483793" r:id="rId29"/>
    <p:sldLayoutId id="2147483794" r:id="rId30"/>
    <p:sldLayoutId id="2147483795" r:id="rId31"/>
    <p:sldLayoutId id="2147483796" r:id="rId32"/>
    <p:sldLayoutId id="2147483797" r:id="rId33"/>
    <p:sldLayoutId id="2147483798" r:id="rId34"/>
    <p:sldLayoutId id="2147483799" r:id="rId35"/>
    <p:sldLayoutId id="2147483800" r:id="rId36"/>
    <p:sldLayoutId id="2147483801" r:id="rId37"/>
  </p:sldLayoutIdLst>
  <p:hf hdr="0" dt="0"/>
  <p:txStyles>
    <p:titleStyle>
      <a:lvl1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Arial Unicode MS" pitchFamily="34" charset="-128"/>
        </a:defRPr>
      </a:lvl1pPr>
      <a:lvl2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4572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defTabSz="957263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algn="l" defTabSz="957263" rtl="0" eaLnBrk="1" fontAlgn="base" hangingPunct="1">
        <a:spcBef>
          <a:spcPct val="45000"/>
        </a:spcBef>
        <a:spcAft>
          <a:spcPct val="45000"/>
        </a:spcAft>
        <a:buClr>
          <a:srgbClr val="CC3300"/>
        </a:buClr>
        <a:defRPr sz="1200">
          <a:solidFill>
            <a:schemeClr val="tx1"/>
          </a:solidFill>
          <a:latin typeface="+mn-lt"/>
          <a:ea typeface="+mn-ea"/>
          <a:cs typeface="Arial Unicode MS" pitchFamily="34" charset="-128"/>
        </a:defRPr>
      </a:lvl1pPr>
      <a:lvl2pPr marL="244475" indent="-24288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SzPct val="70000"/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06400" indent="-160338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547688" indent="-139700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318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11890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6pPr>
      <a:lvl7pPr marL="16462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7pPr>
      <a:lvl8pPr marL="21034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8pPr>
      <a:lvl9pPr marL="2560638" indent="-182563" algn="l" defTabSz="957263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Symbol" pitchFamily="18" charset="2"/>
        <a:buChar char="-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jetbrains.com/help/idea/using-git-integration.html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doc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nomura.com/help/ssh/README" TargetMode="External"/><Relationship Id="rId2" Type="http://schemas.openxmlformats.org/officeDocument/2006/relationships/hyperlink" Target="http://ams.americas.nom/Package/PackageManagement/1527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log.praveen.science/solution-to-git-bash-is-very-slow-in-windows/" TargetMode="External"/><Relationship Id="rId5" Type="http://schemas.openxmlformats.org/officeDocument/2006/relationships/hyperlink" Target="http://gm-dev-tools.nomura.com/ETCB/confluence/display/DEVOPS/Playbook+-+GitLab" TargetMode="External"/><Relationship Id="rId4" Type="http://schemas.openxmlformats.org/officeDocument/2006/relationships/hyperlink" Target="http://intranet.nomuranow.com/RFB/RFBController?action=viewRFBForm&amp;FORM_ID=RF00000863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 Git Project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9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99075176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fetch / merge / pull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3091775" y="1981200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Flowchart: Card 20"/>
          <p:cNvSpPr/>
          <p:nvPr/>
        </p:nvSpPr>
        <p:spPr bwMode="auto">
          <a:xfrm>
            <a:off x="7281250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lowchart: Card 24"/>
          <p:cNvSpPr/>
          <p:nvPr/>
        </p:nvSpPr>
        <p:spPr bwMode="auto">
          <a:xfrm>
            <a:off x="7281250" y="19812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71192" y="1981200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42128" y="228600"/>
            <a:ext cx="29929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fetch</a:t>
            </a:r>
            <a:endParaRPr lang="en-US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609600" y="4355068"/>
            <a:ext cx="6058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# </a:t>
            </a:r>
            <a:r>
              <a:rPr lang="en-US" dirty="0" smtClean="0"/>
              <a:t>update from remote to local. HEAD pointer not changed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7004" y="4800600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smtClean="0">
                <a:cs typeface="Courier New" panose="02070309020205020404" pitchFamily="49" charset="0"/>
              </a:rPr>
              <a:t> </a:t>
            </a:r>
            <a:r>
              <a:rPr 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merge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81000" y="5650468"/>
            <a:ext cx="57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&lt;&lt; git pull == git fetch + git merge &gt;&gt;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533399" y="5237479"/>
            <a:ext cx="6248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# merges the </a:t>
            </a:r>
            <a:r>
              <a:rPr lang="en-US" dirty="0" smtClean="0"/>
              <a:t>commits and advances </a:t>
            </a:r>
            <a:r>
              <a:rPr lang="en-US" dirty="0"/>
              <a:t>the HEAD </a:t>
            </a:r>
            <a:r>
              <a:rPr lang="en-US" dirty="0" smtClean="0"/>
              <a:t>pointer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526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913 0.55908 L -0.13455 0.5604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555 L -0.20452 0.00301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2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25 0.67908 L -0.12917 0.67908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1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01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0.00301 L -0.24514 0.0013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-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301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0.00139 L -0.24358 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88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301"/>
                            </p:stCondLst>
                            <p:childTnLst>
                              <p:par>
                                <p:cTn id="3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5" grpId="0" animBg="1"/>
      <p:bldP spid="31" grpId="0" animBg="1"/>
      <p:bldP spid="31" grpId="1" animBg="1"/>
      <p:bldP spid="28" grpId="0"/>
      <p:bldP spid="28" grpId="1"/>
      <p:bldP spid="28" grpId="2"/>
      <p:bldP spid="28" grpId="3"/>
      <p:bldP spid="20" grpId="0" build="p"/>
      <p:bldP spid="22" grpId="0"/>
      <p:bldP spid="24" grpId="0"/>
      <p:bldP spid="29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10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5" name="Picture 9" descr="C:\Users\vgrazi\AppData\Local\Temp\SNAGHTML10e746a9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09600"/>
            <a:ext cx="7743825" cy="581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0701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785276"/>
            <a:ext cx="8649969" cy="4777324"/>
          </a:xfrm>
        </p:spPr>
        <p:txBody>
          <a:bodyPr/>
          <a:lstStyle/>
          <a:p>
            <a:r>
              <a:rPr lang="en-US" sz="2000" dirty="0" smtClean="0"/>
              <a:t>Every Git object has a SHA-1 (20 bytes Hex)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“Some text” | git hash-object –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000" dirty="0" smtClean="0"/>
              <a:t> </a:t>
            </a:r>
            <a:r>
              <a:rPr lang="en-US" sz="2000" dirty="0"/>
              <a:t>-</a:t>
            </a:r>
            <a:r>
              <a:rPr lang="en-US" sz="2000" dirty="0" smtClean="0"/>
              <a:t> creates a Git repo </a:t>
            </a:r>
          </a:p>
          <a:p>
            <a:r>
              <a:rPr lang="en-US" sz="2000" dirty="0" smtClean="0"/>
              <a:t>   right in the current directory: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cat-file -p</a:t>
            </a:r>
            <a:r>
              <a:rPr lang="en-US" sz="2000" dirty="0" smtClean="0"/>
              <a:t> &lt;sha-1&gt;</a:t>
            </a:r>
            <a:br>
              <a:rPr lang="en-US" sz="2000" dirty="0" smtClean="0"/>
            </a:br>
            <a:r>
              <a:rPr lang="en-US" sz="2000" dirty="0" smtClean="0"/>
              <a:t>Displays the object content</a:t>
            </a:r>
          </a:p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" t="11325" r="20889" b="62135"/>
          <a:stretch/>
        </p:blipFill>
        <p:spPr bwMode="auto">
          <a:xfrm>
            <a:off x="251091" y="1632858"/>
            <a:ext cx="3787509" cy="7646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209800"/>
            <a:ext cx="3994502" cy="27323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4" y="5257800"/>
            <a:ext cx="5448300" cy="1225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464281" y="76200"/>
            <a:ext cx="221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Digging 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622611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Recommend using Git Bash, installed as part of the Git installation</a:t>
            </a:r>
          </a:p>
          <a:p>
            <a:r>
              <a:rPr lang="en-US" dirty="0" smtClean="0"/>
              <a:t>If you like Unix commands, this provides a highly usable </a:t>
            </a:r>
            <a:r>
              <a:rPr lang="en-US" dirty="0" err="1" smtClean="0"/>
              <a:t>unix</a:t>
            </a:r>
            <a:r>
              <a:rPr lang="en-US" dirty="0" smtClean="0"/>
              <a:t> Bash shell in Windows</a:t>
            </a:r>
          </a:p>
          <a:p>
            <a:r>
              <a:rPr lang="en-US" dirty="0" smtClean="0"/>
              <a:t>To create a new project in Gitlab: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600"/>
            <a:ext cx="3811176" cy="142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74121"/>
            <a:ext cx="3453937" cy="38028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8186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417" y="841292"/>
            <a:ext cx="5597587" cy="6066286"/>
          </a:xfrm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17" y="841292"/>
            <a:ext cx="5587952" cy="5648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417" y="841292"/>
            <a:ext cx="5581261" cy="5855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7606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8" y="2006441"/>
            <a:ext cx="8920544" cy="386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7658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44" y="2896394"/>
            <a:ext cx="7629525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42848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990600"/>
            <a:ext cx="8649969" cy="4777324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git ignore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IntelliJ</a:t>
            </a:r>
          </a:p>
          <a:p>
            <a:r>
              <a:rPr lang="en-US" dirty="0"/>
              <a:t>FMI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www.jetbrains.com/help/idea/using-git-integration.html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Local changes (Alt-9)</a:t>
            </a:r>
          </a:p>
          <a:p>
            <a:r>
              <a:rPr lang="en-US" dirty="0" smtClean="0"/>
              <a:t>In file markers:</a:t>
            </a:r>
          </a:p>
          <a:p>
            <a:endParaRPr lang="en-US" dirty="0"/>
          </a:p>
          <a:p>
            <a:r>
              <a:rPr lang="en-US" dirty="0" smtClean="0"/>
              <a:t>Ctrl-A Annotate – click to show files in the commit, click to show diffs</a:t>
            </a:r>
          </a:p>
          <a:p>
            <a:r>
              <a:rPr lang="en-US" dirty="0" smtClean="0"/>
              <a:t>Ctrl-Shift-Alt Down/Up arrow to navigate to next/previous change</a:t>
            </a:r>
          </a:p>
          <a:p>
            <a:r>
              <a:rPr lang="en-US" dirty="0" smtClean="0"/>
              <a:t>View/ Restore changed lines</a:t>
            </a:r>
          </a:p>
          <a:p>
            <a:r>
              <a:rPr lang="en-US" dirty="0" smtClean="0"/>
              <a:t>Ctrl-K Stage area</a:t>
            </a:r>
          </a:p>
          <a:p>
            <a:r>
              <a:rPr lang="en-US" dirty="0" smtClean="0"/>
              <a:t>Ctrl-T</a:t>
            </a:r>
          </a:p>
          <a:p>
            <a:r>
              <a:rPr lang="en-US" dirty="0" smtClean="0"/>
              <a:t>log</a:t>
            </a:r>
          </a:p>
          <a:p>
            <a:r>
              <a:rPr lang="en-US" dirty="0" smtClean="0"/>
              <a:t>cherry pick</a:t>
            </a:r>
          </a:p>
          <a:p>
            <a:r>
              <a:rPr lang="en-US" dirty="0" smtClean="0"/>
              <a:t>stash/</a:t>
            </a:r>
          </a:p>
          <a:p>
            <a:r>
              <a:rPr lang="en-US" dirty="0" smtClean="0"/>
              <a:t>squash</a:t>
            </a:r>
          </a:p>
          <a:p>
            <a:r>
              <a:rPr lang="en-US" dirty="0" smtClean="0"/>
              <a:t>reset</a:t>
            </a:r>
          </a:p>
          <a:p>
            <a:r>
              <a:rPr lang="en-US" dirty="0" smtClean="0"/>
              <a:t>revert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914012"/>
            <a:ext cx="1143000" cy="66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489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Git documentation: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git-scm.com/doc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More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82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871800"/>
            <a:ext cx="8649969" cy="576000"/>
          </a:xfrm>
        </p:spPr>
        <p:txBody>
          <a:bodyPr/>
          <a:lstStyle/>
          <a:p>
            <a:r>
              <a:rPr lang="en-US" sz="3200" dirty="0" smtClean="0"/>
              <a:t>What is a commit?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28601" y="5767899"/>
            <a:ext cx="7951375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fed59d6  Jul 17 11:45 </a:t>
            </a:r>
            <a:r>
              <a:rPr lang="en-US" sz="2800" dirty="0" smtClean="0">
                <a:solidFill>
                  <a:schemeClr val="tx1"/>
                </a:solidFill>
              </a:rPr>
              <a:t>Victor Grazi: initial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28601" y="4944939"/>
            <a:ext cx="7951375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6e33d1c  Aug 17 12:21 </a:t>
            </a:r>
            <a:r>
              <a:rPr lang="en-US" sz="2800" dirty="0" smtClean="0">
                <a:solidFill>
                  <a:schemeClr val="tx1"/>
                </a:solidFill>
              </a:rPr>
              <a:t>John Jones: </a:t>
            </a:r>
            <a:r>
              <a:rPr lang="en-US" sz="2800" dirty="0">
                <a:solidFill>
                  <a:schemeClr val="tx1"/>
                </a:solidFill>
              </a:rPr>
              <a:t>modified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28601" y="4121979"/>
            <a:ext cx="7951375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9aca92f  Aug 21 12:42 Victor Grazi: some stuff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8601" y="3299019"/>
            <a:ext cx="7951375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a641e01  Sep 15 12:46 John Jones </a:t>
            </a:r>
            <a:r>
              <a:rPr lang="en-US" sz="2800" dirty="0" smtClean="0">
                <a:solidFill>
                  <a:schemeClr val="tx1"/>
                </a:solidFill>
              </a:rPr>
              <a:t>: </a:t>
            </a:r>
            <a:r>
              <a:rPr lang="en-US" sz="2800" dirty="0">
                <a:solidFill>
                  <a:schemeClr val="tx1"/>
                </a:solidFill>
              </a:rPr>
              <a:t>more stuff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8601" y="2476059"/>
            <a:ext cx="7951375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bf1599d  Oct 17 12:49 </a:t>
            </a:r>
            <a:r>
              <a:rPr lang="en-US" sz="2800" dirty="0" smtClean="0">
                <a:solidFill>
                  <a:schemeClr val="tx1"/>
                </a:solidFill>
              </a:rPr>
              <a:t>John Jones: almost..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" y="1653099"/>
            <a:ext cx="7951375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9144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chemeClr val="tx1"/>
                </a:solidFill>
              </a:rPr>
              <a:t>021e638  Oct 19 12:51 Victor Grazi: done!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 bwMode="auto">
          <a:xfrm>
            <a:off x="4204289" y="5448741"/>
            <a:ext cx="0" cy="31915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 bwMode="auto">
          <a:xfrm>
            <a:off x="4204289" y="4625781"/>
            <a:ext cx="0" cy="31915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Arrow Connector 20"/>
          <p:cNvCxnSpPr>
            <a:stCxn id="9" idx="2"/>
            <a:endCxn id="8" idx="0"/>
          </p:cNvCxnSpPr>
          <p:nvPr/>
        </p:nvCxnSpPr>
        <p:spPr bwMode="auto">
          <a:xfrm>
            <a:off x="4204289" y="3802821"/>
            <a:ext cx="0" cy="31915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Arrow Connector 23"/>
          <p:cNvCxnSpPr>
            <a:stCxn id="10" idx="2"/>
            <a:endCxn id="9" idx="0"/>
          </p:cNvCxnSpPr>
          <p:nvPr/>
        </p:nvCxnSpPr>
        <p:spPr bwMode="auto">
          <a:xfrm>
            <a:off x="4204289" y="2979861"/>
            <a:ext cx="0" cy="31915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11" idx="2"/>
            <a:endCxn id="10" idx="0"/>
          </p:cNvCxnSpPr>
          <p:nvPr/>
        </p:nvCxnSpPr>
        <p:spPr bwMode="auto">
          <a:xfrm>
            <a:off x="4204288" y="2156901"/>
            <a:ext cx="1" cy="31915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4" name="Left Arrow 33"/>
          <p:cNvSpPr/>
          <p:nvPr/>
        </p:nvSpPr>
        <p:spPr bwMode="auto">
          <a:xfrm>
            <a:off x="7253212" y="5614111"/>
            <a:ext cx="1724177" cy="81137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Left Arrow 34"/>
          <p:cNvSpPr/>
          <p:nvPr/>
        </p:nvSpPr>
        <p:spPr bwMode="auto">
          <a:xfrm>
            <a:off x="7239000" y="4800600"/>
            <a:ext cx="1724177" cy="81137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Left Arrow 35"/>
          <p:cNvSpPr/>
          <p:nvPr/>
        </p:nvSpPr>
        <p:spPr bwMode="auto">
          <a:xfrm>
            <a:off x="7224788" y="3987089"/>
            <a:ext cx="1724177" cy="81137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Left Arrow 36"/>
          <p:cNvSpPr/>
          <p:nvPr/>
        </p:nvSpPr>
        <p:spPr bwMode="auto">
          <a:xfrm>
            <a:off x="7210576" y="3173578"/>
            <a:ext cx="1724177" cy="81137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Left Arrow 37"/>
          <p:cNvSpPr/>
          <p:nvPr/>
        </p:nvSpPr>
        <p:spPr bwMode="auto">
          <a:xfrm>
            <a:off x="7196364" y="2360067"/>
            <a:ext cx="1724177" cy="81137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Left Arrow 38"/>
          <p:cNvSpPr/>
          <p:nvPr/>
        </p:nvSpPr>
        <p:spPr bwMode="auto">
          <a:xfrm>
            <a:off x="7182152" y="1546556"/>
            <a:ext cx="1724177" cy="81137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932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908" y="762000"/>
            <a:ext cx="8649969" cy="4777324"/>
          </a:xfrm>
        </p:spPr>
        <p:txBody>
          <a:bodyPr/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SVN projects: </a:t>
            </a:r>
          </a:p>
          <a:p>
            <a:pPr marL="522288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local workspace</a:t>
            </a:r>
          </a:p>
          <a:p>
            <a:pPr marL="522288" lvl="1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and remote </a:t>
            </a:r>
            <a:r>
              <a:rPr lang="en-US" sz="2000" dirty="0" smtClean="0"/>
              <a:t>repository.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Git remote and local clones look exactly alike.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git init </a:t>
            </a:r>
            <a:r>
              <a:rPr lang="en-US" sz="2000" dirty="0"/>
              <a:t>creates </a:t>
            </a:r>
            <a:r>
              <a:rPr lang="en-US" sz="2000" dirty="0" smtClean="0"/>
              <a:t>a local Git repo.</a:t>
            </a:r>
          </a:p>
          <a:p>
            <a:pPr marL="342900" indent="-342900">
              <a:spcAft>
                <a:spcPts val="1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Three areas in a Git local repo: </a:t>
            </a:r>
          </a:p>
          <a:p>
            <a:pPr marL="708025" lvl="3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Working area</a:t>
            </a:r>
          </a:p>
          <a:p>
            <a:pPr marL="708025" lvl="3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Staging area (or Index)</a:t>
            </a:r>
          </a:p>
          <a:p>
            <a:pPr marL="708025" lvl="3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Repository</a:t>
            </a:r>
          </a:p>
          <a:p>
            <a:pPr marL="171450" indent="-171450">
              <a:buFont typeface="Arial" charset="0"/>
              <a:buChar char="•"/>
            </a:pPr>
            <a:r>
              <a:rPr lang="en-US" sz="2000" i="1" dirty="0" smtClean="0"/>
              <a:t>HEAD </a:t>
            </a:r>
            <a:r>
              <a:rPr lang="en-US" sz="2000" dirty="0" smtClean="0"/>
              <a:t>points to the branch where your commits and checkouts will occur.</a:t>
            </a:r>
          </a:p>
          <a:p>
            <a:pPr marL="171450" indent="-171450">
              <a:spcAft>
                <a:spcPts val="100"/>
              </a:spcAft>
              <a:buFont typeface="Arial" charset="0"/>
              <a:buChar char="•"/>
            </a:pPr>
            <a:r>
              <a:rPr lang="en-US" sz="2000" dirty="0" smtClean="0"/>
              <a:t>Git commands either:</a:t>
            </a:r>
          </a:p>
          <a:p>
            <a:pPr marL="350838" lvl="1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move data between these areas </a:t>
            </a:r>
          </a:p>
          <a:p>
            <a:pPr marL="350838" lvl="1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or move the current head</a:t>
            </a:r>
          </a:p>
          <a:p>
            <a:pPr marL="350838" lvl="1" indent="-171450">
              <a:spcBef>
                <a:spcPts val="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sz="2000" dirty="0" smtClean="0"/>
              <a:t>or run a report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524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Getting to Know Git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60383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19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 lIns="0" anchor="ctr" anchorCtr="1"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28600" y="304800"/>
            <a:ext cx="8649969" cy="576000"/>
          </a:xfrm>
        </p:spPr>
        <p:txBody>
          <a:bodyPr/>
          <a:lstStyle/>
          <a:p>
            <a:r>
              <a:rPr lang="en-US" sz="3200" dirty="0" smtClean="0"/>
              <a:t>What is a branch?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363699" y="4792361"/>
            <a:ext cx="1897238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de159d6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63699" y="3969401"/>
            <a:ext cx="1897238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6e33d1c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371462" y="2787860"/>
            <a:ext cx="1897238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9aca92f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71462" y="1964900"/>
            <a:ext cx="1897238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a641e01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64887" y="2787860"/>
            <a:ext cx="1897238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bf1599d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4886" y="1964900"/>
            <a:ext cx="1897238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021e638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>
            <a:stCxn id="7" idx="2"/>
            <a:endCxn id="6" idx="0"/>
          </p:cNvCxnSpPr>
          <p:nvPr/>
        </p:nvCxnSpPr>
        <p:spPr bwMode="auto">
          <a:xfrm>
            <a:off x="4312318" y="4473203"/>
            <a:ext cx="0" cy="31915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18" name="Straight Arrow Connector 17"/>
          <p:cNvCxnSpPr>
            <a:stCxn id="8" idx="2"/>
            <a:endCxn id="7" idx="0"/>
          </p:cNvCxnSpPr>
          <p:nvPr/>
        </p:nvCxnSpPr>
        <p:spPr bwMode="auto">
          <a:xfrm flipH="1">
            <a:off x="4312318" y="3291662"/>
            <a:ext cx="7763" cy="677739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1" name="Straight Arrow Connector 20"/>
          <p:cNvCxnSpPr>
            <a:stCxn id="9" idx="2"/>
            <a:endCxn id="8" idx="0"/>
          </p:cNvCxnSpPr>
          <p:nvPr/>
        </p:nvCxnSpPr>
        <p:spPr bwMode="auto">
          <a:xfrm>
            <a:off x="4320081" y="2468702"/>
            <a:ext cx="0" cy="31915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4" name="Straight Arrow Connector 23"/>
          <p:cNvCxnSpPr>
            <a:stCxn id="10" idx="2"/>
            <a:endCxn id="7" idx="0"/>
          </p:cNvCxnSpPr>
          <p:nvPr/>
        </p:nvCxnSpPr>
        <p:spPr bwMode="auto">
          <a:xfrm>
            <a:off x="1213506" y="3291662"/>
            <a:ext cx="3098812" cy="677739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8" name="Straight Arrow Connector 27"/>
          <p:cNvCxnSpPr>
            <a:stCxn id="11" idx="2"/>
            <a:endCxn id="10" idx="0"/>
          </p:cNvCxnSpPr>
          <p:nvPr/>
        </p:nvCxnSpPr>
        <p:spPr bwMode="auto">
          <a:xfrm>
            <a:off x="1213505" y="2468702"/>
            <a:ext cx="1" cy="31915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867401" y="1965960"/>
            <a:ext cx="1897238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3f1509d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867400" y="1143000"/>
            <a:ext cx="1897238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932f60a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Straight Arrow Connector 19"/>
          <p:cNvCxnSpPr>
            <a:stCxn id="17" idx="2"/>
            <a:endCxn id="8" idx="0"/>
          </p:cNvCxnSpPr>
          <p:nvPr/>
        </p:nvCxnSpPr>
        <p:spPr bwMode="auto">
          <a:xfrm flipH="1">
            <a:off x="4320081" y="2469762"/>
            <a:ext cx="2495939" cy="31809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22" name="Straight Arrow Connector 21"/>
          <p:cNvCxnSpPr>
            <a:stCxn id="19" idx="2"/>
            <a:endCxn id="17" idx="0"/>
          </p:cNvCxnSpPr>
          <p:nvPr/>
        </p:nvCxnSpPr>
        <p:spPr bwMode="auto">
          <a:xfrm>
            <a:off x="6816019" y="1646802"/>
            <a:ext cx="1" cy="31915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228600" y="1143000"/>
            <a:ext cx="1897238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fe1632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6" name="Straight Arrow Connector 25"/>
          <p:cNvCxnSpPr>
            <a:stCxn id="25" idx="2"/>
            <a:endCxn id="11" idx="0"/>
          </p:cNvCxnSpPr>
          <p:nvPr/>
        </p:nvCxnSpPr>
        <p:spPr bwMode="auto">
          <a:xfrm>
            <a:off x="1177219" y="1646802"/>
            <a:ext cx="36286" cy="318098"/>
          </a:xfrm>
          <a:prstGeom prst="straightConnector1">
            <a:avLst/>
          </a:prstGeom>
          <a:solidFill>
            <a:schemeClr val="accent2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37" name="Rectangle 36"/>
          <p:cNvSpPr/>
          <p:nvPr/>
        </p:nvSpPr>
        <p:spPr bwMode="auto">
          <a:xfrm>
            <a:off x="3276600" y="5913480"/>
            <a:ext cx="2086962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master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81000" y="5913480"/>
            <a:ext cx="2422797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my-branch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5783048" y="5913480"/>
            <a:ext cx="2616762" cy="503802"/>
          </a:xfrm>
          <a:prstGeom prst="rect">
            <a:avLst/>
          </a:prstGeom>
          <a:solidFill>
            <a:schemeClr val="bg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none" lIns="0" tIns="36000" rIns="0" bIns="36000" numCol="1" rtlCol="0" anchor="ctr" anchorCtr="1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solidFill>
                  <a:schemeClr val="tx1"/>
                </a:solidFill>
              </a:rPr>
              <a:t>other-branch</a:t>
            </a: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Left Arrow 39"/>
          <p:cNvSpPr/>
          <p:nvPr/>
        </p:nvSpPr>
        <p:spPr bwMode="auto">
          <a:xfrm>
            <a:off x="5210593" y="4715588"/>
            <a:ext cx="1279206" cy="65734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Left Arrow 40"/>
          <p:cNvSpPr/>
          <p:nvPr/>
        </p:nvSpPr>
        <p:spPr bwMode="auto">
          <a:xfrm>
            <a:off x="5210593" y="3887015"/>
            <a:ext cx="1279206" cy="65734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Left Arrow 41"/>
          <p:cNvSpPr/>
          <p:nvPr/>
        </p:nvSpPr>
        <p:spPr bwMode="auto">
          <a:xfrm>
            <a:off x="5210593" y="2741809"/>
            <a:ext cx="1279206" cy="65734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Left Arrow 42"/>
          <p:cNvSpPr/>
          <p:nvPr/>
        </p:nvSpPr>
        <p:spPr bwMode="auto">
          <a:xfrm>
            <a:off x="2057400" y="2728401"/>
            <a:ext cx="1279206" cy="63169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Left Arrow 43"/>
          <p:cNvSpPr/>
          <p:nvPr/>
        </p:nvSpPr>
        <p:spPr bwMode="auto">
          <a:xfrm>
            <a:off x="5210593" y="1930431"/>
            <a:ext cx="1279206" cy="657348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Left Arrow 44"/>
          <p:cNvSpPr/>
          <p:nvPr/>
        </p:nvSpPr>
        <p:spPr bwMode="auto">
          <a:xfrm>
            <a:off x="2057400" y="1880540"/>
            <a:ext cx="1279206" cy="63169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Left Arrow 45"/>
          <p:cNvSpPr/>
          <p:nvPr/>
        </p:nvSpPr>
        <p:spPr bwMode="auto">
          <a:xfrm>
            <a:off x="7736114" y="1907273"/>
            <a:ext cx="1279206" cy="63169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Left Arrow 46"/>
          <p:cNvSpPr/>
          <p:nvPr/>
        </p:nvSpPr>
        <p:spPr bwMode="auto">
          <a:xfrm>
            <a:off x="7736114" y="1072946"/>
            <a:ext cx="1279206" cy="63169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Left Arrow 47"/>
          <p:cNvSpPr/>
          <p:nvPr/>
        </p:nvSpPr>
        <p:spPr bwMode="auto">
          <a:xfrm>
            <a:off x="2057400" y="1069162"/>
            <a:ext cx="1279206" cy="63169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HEAD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Flowchart: Process 48"/>
          <p:cNvSpPr/>
          <p:nvPr/>
        </p:nvSpPr>
        <p:spPr bwMode="auto">
          <a:xfrm>
            <a:off x="304800" y="5449951"/>
            <a:ext cx="8451273" cy="188849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396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9" grpId="0" animBg="1"/>
      <p:bldP spid="25" grpId="0" animBg="1"/>
      <p:bldP spid="38" grpId="0" animBg="1"/>
      <p:bldP spid="39" grpId="0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2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175" y="880076"/>
            <a:ext cx="9105435" cy="4777324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Install Git client from </a:t>
            </a:r>
            <a:r>
              <a:rPr lang="en-US" sz="2000" dirty="0" smtClean="0">
                <a:hlinkClick r:id="rId2"/>
              </a:rPr>
              <a:t>AMS</a:t>
            </a:r>
            <a:r>
              <a:rPr lang="en-US" sz="2000" dirty="0" smtClean="0"/>
              <a:t>: </a:t>
            </a:r>
            <a:r>
              <a:rPr lang="en-GB" sz="2000" b="1" dirty="0" smtClean="0"/>
              <a:t>Git_Git-Gui-x64_2.15.1_EN_01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Generate SSH keys: </a:t>
            </a:r>
            <a:r>
              <a:rPr lang="en-US" sz="2000" dirty="0" smtClean="0">
                <a:hlinkClick r:id="rId3"/>
              </a:rPr>
              <a:t>https://gitlab.nomura.com/help/ssh/README</a:t>
            </a:r>
            <a:endParaRPr lang="en-US" sz="20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/>
              <a:t>To create a new project in GitLab, create a Service Now ticket</a:t>
            </a:r>
            <a:br>
              <a:rPr lang="en-GB" sz="2000" b="1" dirty="0" smtClean="0"/>
            </a:br>
            <a:r>
              <a:rPr lang="en-GB" sz="1800" dirty="0" smtClean="0">
                <a:hlinkClick r:id="rId4"/>
              </a:rPr>
              <a:t>http://intranet.nomuranow.com/RFB/RFBController?action=viewRFBForm&amp;FORM_ID=RF000008634</a:t>
            </a:r>
            <a:endParaRPr lang="en-GB" sz="1800" dirty="0" smtClean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 smtClean="0"/>
              <a:t>For more information, see DevOps </a:t>
            </a:r>
            <a:r>
              <a:rPr lang="en-GB" sz="2000" b="1" dirty="0" smtClean="0">
                <a:hlinkClick r:id="rId5"/>
              </a:rPr>
              <a:t>Git Tactical Playbook</a:t>
            </a:r>
            <a:r>
              <a:rPr lang="en-GB" sz="2000" b="1" dirty="0" smtClean="0"/>
              <a:t>:</a:t>
            </a:r>
            <a:br>
              <a:rPr lang="en-GB" sz="2000" b="1" dirty="0" smtClean="0"/>
            </a:br>
            <a:r>
              <a:rPr lang="en-GB" sz="1800" dirty="0" smtClean="0">
                <a:hlinkClick r:id="rId5"/>
              </a:rPr>
              <a:t>http://gm-dev-tools.nomura.com/ETCB/confluence/display/DEVOPS/Playbook+-+GitLab</a:t>
            </a:r>
            <a:r>
              <a:rPr lang="en-GB" sz="1800" dirty="0" smtClean="0"/>
              <a:t> </a:t>
            </a: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 smtClean="0"/>
              <a:t>Optimizations for Git Bash </a:t>
            </a:r>
            <a:r>
              <a:rPr lang="en-GB" sz="2000" b="1" dirty="0"/>
              <a:t>slowness: </a:t>
            </a:r>
            <a:r>
              <a:rPr lang="en-GB" sz="1800" dirty="0">
                <a:hlinkClick r:id="rId6"/>
              </a:rPr>
              <a:t>https://blog.praveen.science/solution-to-git-bash-is-very-slow-in-windows</a:t>
            </a:r>
            <a:r>
              <a:rPr lang="en-GB" sz="1800" dirty="0" smtClean="0">
                <a:hlinkClick r:id="rId6"/>
              </a:rPr>
              <a:t>/</a:t>
            </a: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228600"/>
            <a:ext cx="8649969" cy="576000"/>
          </a:xfrm>
        </p:spPr>
        <p:txBody>
          <a:bodyPr/>
          <a:lstStyle/>
          <a:p>
            <a:r>
              <a:rPr lang="en-US" sz="3200" dirty="0" smtClean="0"/>
              <a:t>Git - Initial setup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1562100" y="5181600"/>
            <a:ext cx="6019800" cy="923330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core.preloadindex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A86E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core.fscache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A86E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 </a:t>
            </a:r>
            <a:endParaRPr lang="en-US" b="1" dirty="0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--global </a:t>
            </a:r>
            <a:r>
              <a:rPr lang="en-US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gc.auto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256 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948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3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0584460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Common Left to Right Workflow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19634" y="3835998"/>
            <a:ext cx="7652766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 smtClean="0"/>
              <a:t>   # create a local repository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	&lt;&lt; create or update files &gt;&gt;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 smtClean="0"/>
              <a:t>  .   # copy files to staging area</a:t>
            </a:r>
          </a:p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(git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</a:t>
            </a:r>
            <a:r>
              <a:rPr lang="en-US" dirty="0" smtClean="0"/>
              <a:t> # opposite of git add)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“message”</a:t>
            </a:r>
            <a:r>
              <a:rPr lang="en-US" dirty="0" smtClean="0">
                <a:cs typeface="Courier New" panose="02070309020205020404" pitchFamily="49" charset="0"/>
              </a:rPr>
              <a:t>   </a:t>
            </a:r>
            <a:r>
              <a:rPr lang="en-US" dirty="0" smtClean="0"/>
              <a:t># commit staging area to repository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en-US" dirty="0" smtClean="0"/>
              <a:t>   is the same as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 smtClean="0"/>
              <a:t>  followed by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commit)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git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 smtClean="0"/>
              <a:t>   # push the commit to the remote</a:t>
            </a:r>
          </a:p>
        </p:txBody>
      </p:sp>
      <p:sp>
        <p:nvSpPr>
          <p:cNvPr id="12" name="Flowchart: Card 11"/>
          <p:cNvSpPr/>
          <p:nvPr/>
        </p:nvSpPr>
        <p:spPr bwMode="auto">
          <a:xfrm>
            <a:off x="9525000" y="254000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Flowchart: Card 22"/>
          <p:cNvSpPr/>
          <p:nvPr/>
        </p:nvSpPr>
        <p:spPr bwMode="auto">
          <a:xfrm>
            <a:off x="869577" y="199390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5257800" y="2044700"/>
            <a:ext cx="838200" cy="990600"/>
          </a:xfrm>
          <a:prstGeom prst="flowChartPunchedCard">
            <a:avLst/>
          </a:prstGeom>
          <a:solidFill>
            <a:srgbClr val="3E5898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owchart: Card 18"/>
          <p:cNvSpPr/>
          <p:nvPr/>
        </p:nvSpPr>
        <p:spPr bwMode="auto">
          <a:xfrm>
            <a:off x="869577" y="1997529"/>
            <a:ext cx="838200" cy="990600"/>
          </a:xfrm>
          <a:prstGeom prst="flowChartPunchedCard">
            <a:avLst/>
          </a:prstGeom>
          <a:solidFill>
            <a:srgbClr val="FFC00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24" name="Rectangle 23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cxnSp>
        <p:nvCxnSpPr>
          <p:cNvPr id="6" name="Straight Arrow Connector 5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348407" y="397328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Flowchart: Card 21"/>
          <p:cNvSpPr/>
          <p:nvPr/>
        </p:nvSpPr>
        <p:spPr bwMode="auto">
          <a:xfrm>
            <a:off x="2957286" y="2008414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82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12899 0.00139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4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899 0.12361 L 0.13524 0.1236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4.81481E-6 L 0.2257 0.0032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85" y="16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66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5 0.25417 L 0.33975 0.24908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90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57 0.00325 L 0.4757 0.0032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32 0.37917 L 0.13732 0.37917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00"/>
                            </p:stCondLst>
                            <p:childTnLst>
                              <p:par>
                                <p:cTn id="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7 0.00325 L 0.7007 0.003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100"/>
                            </p:stCondLst>
                            <p:childTnLst>
                              <p:par>
                                <p:cTn id="95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3" grpId="0" animBg="1"/>
      <p:bldP spid="26" grpId="0" animBg="1"/>
      <p:bldP spid="19" grpId="0" animBg="1"/>
      <p:bldP spid="19" grpId="1" animBg="1"/>
      <p:bldP spid="19" grpId="2" animBg="1"/>
      <p:bldP spid="19" grpId="3" animBg="1"/>
      <p:bldP spid="19" grpId="5" animBg="1"/>
      <p:bldP spid="8" grpId="0"/>
      <p:bldP spid="8" grpId="1"/>
      <p:bldP spid="8" grpId="2"/>
      <p:bldP spid="8" grpId="3"/>
      <p:bldP spid="8" grpId="4"/>
      <p:bldP spid="8" grpId="5"/>
      <p:bldP spid="22" grpId="0" animBg="1"/>
      <p:bldP spid="2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4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3868195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clone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3091775" y="2019300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Flowchart: Card 20"/>
          <p:cNvSpPr/>
          <p:nvPr/>
        </p:nvSpPr>
        <p:spPr bwMode="auto">
          <a:xfrm>
            <a:off x="7281250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Flowchart: Card 24"/>
          <p:cNvSpPr/>
          <p:nvPr/>
        </p:nvSpPr>
        <p:spPr bwMode="auto">
          <a:xfrm>
            <a:off x="7281250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71192" y="2019300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dirty="0" smtClean="0"/>
              <a:t>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45585" y="3955018"/>
            <a:ext cx="4314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# </a:t>
            </a:r>
            <a:r>
              <a:rPr lang="en-US" dirty="0" smtClean="0"/>
              <a:t>init local repo and copy remote to local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36" name="Rectangle 35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6239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11459 0.0013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33333E-6 L -0.7125 3.33333E-6 " pathEditMode="relative" rAng="0" ptsTypes="AA">
                                      <p:cBhvr>
                                        <p:cTn id="2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625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5" grpId="0" animBg="1"/>
      <p:bldP spid="31" grpId="0" animBg="1"/>
      <p:bldP spid="27" grpId="0" build="p"/>
      <p:bldP spid="4" grpId="0"/>
      <p:bldP spid="28" grpId="4"/>
      <p:bldP spid="28" grpId="5"/>
      <p:bldP spid="28" grpId="6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2599522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checkout</a:t>
            </a:r>
            <a:endParaRPr lang="en-US" sz="2800" dirty="0"/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69664" y="2010228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checkout &lt;branch&gt;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67507" y="3955018"/>
            <a:ext cx="6032421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                                           # copy branch to working area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Note checkout </a:t>
            </a:r>
            <a:r>
              <a:rPr lang="en-US" i="1" dirty="0" smtClean="0"/>
              <a:t>will</a:t>
            </a:r>
            <a:r>
              <a:rPr lang="en-US" dirty="0" smtClean="0"/>
              <a:t> overwrite local changes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Flowchart: Card 21"/>
          <p:cNvSpPr/>
          <p:nvPr/>
        </p:nvSpPr>
        <p:spPr bwMode="auto">
          <a:xfrm>
            <a:off x="3116116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0" name="Flowchart: Card 19"/>
          <p:cNvSpPr/>
          <p:nvPr/>
        </p:nvSpPr>
        <p:spPr bwMode="auto">
          <a:xfrm>
            <a:off x="914400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653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2915 -0.00278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66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975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7457E-6 L -0.48941 -2.77457E-6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75"/>
                            </p:stCondLst>
                            <p:childTnLst>
                              <p:par>
                                <p:cTn id="2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27" grpId="0" build="p"/>
      <p:bldP spid="4" grpId="0" uiExpand="1" build="p"/>
      <p:bldP spid="28" grpId="0"/>
      <p:bldP spid="28" grpId="1"/>
      <p:bldP spid="28" grpId="2"/>
      <p:bldP spid="22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 --soft &lt;commit# or branch or HEAD&gt;  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600200" y="4278868"/>
            <a:ext cx="533992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# moves the HEAD pointer to the specified commit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# Does not touch staging or working areas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6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39293211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Soft Reset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25553" y="4582206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8" name="Flowchart: Card 17"/>
          <p:cNvSpPr/>
          <p:nvPr/>
        </p:nvSpPr>
        <p:spPr bwMode="auto">
          <a:xfrm>
            <a:off x="856343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lowchart: Card 18"/>
          <p:cNvSpPr/>
          <p:nvPr/>
        </p:nvSpPr>
        <p:spPr bwMode="auto">
          <a:xfrm>
            <a:off x="3124200" y="1995714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165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65896E-6 L 0.64914 -0.0002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48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2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25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25"/>
                            </p:stCondLst>
                            <p:childTnLst>
                              <p:par>
                                <p:cTn id="1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" grpId="0" uiExpand="1" build="p"/>
      <p:bldP spid="28" grpId="0"/>
      <p:bldP spid="28" grpId="1"/>
      <p:bldP spid="28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 &lt;commit# or branch or HEAD&gt;  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905000" y="4278868"/>
            <a:ext cx="489108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# copy commit to staging but not working area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(-- mixed is default)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7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84033573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Mixed reset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69664" y="2010228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25553" y="4582206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9" name="Flowchart: Card 18"/>
          <p:cNvSpPr/>
          <p:nvPr/>
        </p:nvSpPr>
        <p:spPr bwMode="auto">
          <a:xfrm>
            <a:off x="3124200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Flowchart: Card 19"/>
          <p:cNvSpPr/>
          <p:nvPr/>
        </p:nvSpPr>
        <p:spPr bwMode="auto">
          <a:xfrm>
            <a:off x="856343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37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22222E-6 L 0.53212 -0.00555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9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75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75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3.33333E-6 L -0.24184 3.33333E-6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01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275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4" grpId="0" uiExpand="1" build="p"/>
      <p:bldP spid="25" grpId="0" animBg="1"/>
      <p:bldP spid="31" grpId="0" animBg="1"/>
      <p:bldP spid="28" grpId="0"/>
      <p:bldP spid="28" grpId="1"/>
      <p:bldP spid="28" grpId="2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fld id="{B1F92669-E9AC-495A-9485-4D654D029480}" type="slidenum">
              <a:rPr lang="en-GB" smtClean="0"/>
              <a:pPr algn="r"/>
              <a:t>8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51333479"/>
              </p:ext>
            </p:extLst>
          </p:nvPr>
        </p:nvGraphicFramePr>
        <p:xfrm>
          <a:off x="259977" y="1153160"/>
          <a:ext cx="8650288" cy="2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2572"/>
                <a:gridCol w="2162572"/>
                <a:gridCol w="2162572"/>
                <a:gridCol w="2162572"/>
              </a:tblGrid>
              <a:tr h="53584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Working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Staging Area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Repository (local)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Remote (origin)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719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245908" y="381000"/>
            <a:ext cx="8649969" cy="576000"/>
          </a:xfrm>
        </p:spPr>
        <p:txBody>
          <a:bodyPr/>
          <a:lstStyle/>
          <a:p>
            <a:r>
              <a:rPr lang="en-US" sz="2800" dirty="0" smtClean="0"/>
              <a:t>Git – hard reset</a:t>
            </a:r>
            <a:endParaRPr lang="en-US" sz="2800" dirty="0"/>
          </a:p>
        </p:txBody>
      </p:sp>
      <p:sp>
        <p:nvSpPr>
          <p:cNvPr id="23" name="Flowchart: Card 22"/>
          <p:cNvSpPr/>
          <p:nvPr/>
        </p:nvSpPr>
        <p:spPr bwMode="auto">
          <a:xfrm>
            <a:off x="9579429" y="4697630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Flowchart: Card 25"/>
          <p:cNvSpPr/>
          <p:nvPr/>
        </p:nvSpPr>
        <p:spPr bwMode="auto">
          <a:xfrm>
            <a:off x="10744200" y="4703073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228600" y="990600"/>
            <a:ext cx="8610600" cy="0"/>
          </a:xfrm>
          <a:prstGeom prst="straightConnector1">
            <a:avLst/>
          </a:prstGeom>
          <a:solidFill>
            <a:schemeClr val="accent2"/>
          </a:solidFill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5" name="Flowchart: Card 24"/>
          <p:cNvSpPr/>
          <p:nvPr/>
        </p:nvSpPr>
        <p:spPr bwMode="auto">
          <a:xfrm>
            <a:off x="5377963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Flowchart: Card 30"/>
          <p:cNvSpPr/>
          <p:nvPr/>
        </p:nvSpPr>
        <p:spPr bwMode="auto">
          <a:xfrm>
            <a:off x="5369664" y="2010228"/>
            <a:ext cx="838200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5107" y="4095204"/>
            <a:ext cx="146893" cy="171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Flowchart: Card 21"/>
          <p:cNvSpPr/>
          <p:nvPr/>
        </p:nvSpPr>
        <p:spPr bwMode="auto">
          <a:xfrm>
            <a:off x="3116116" y="2019300"/>
            <a:ext cx="829901" cy="990600"/>
          </a:xfrm>
          <a:prstGeom prst="flowChartPunchedCard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7225553" y="4038600"/>
            <a:ext cx="1613647" cy="1513794"/>
            <a:chOff x="7225553" y="4429806"/>
            <a:chExt cx="1613647" cy="1513794"/>
          </a:xfrm>
        </p:grpSpPr>
        <p:sp>
          <p:nvSpPr>
            <p:cNvPr id="30" name="Rectangle 29"/>
            <p:cNvSpPr/>
            <p:nvPr/>
          </p:nvSpPr>
          <p:spPr bwMode="auto">
            <a:xfrm>
              <a:off x="7225553" y="4429806"/>
              <a:ext cx="1613647" cy="1513794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Legend</a:t>
              </a: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>
                <a:latin typeface="Arial" charset="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b="1" dirty="0" smtClean="0">
                <a:latin typeface="Arial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281076" y="4809315"/>
              <a:ext cx="1496438" cy="338736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latin typeface="Arial" charset="0"/>
                </a:rPr>
                <a:t>Untracked</a:t>
              </a:r>
              <a:endParaRPr lang="en-US" sz="1600" b="1" dirty="0">
                <a:latin typeface="Arial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284706" y="5174643"/>
              <a:ext cx="1496438" cy="338736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Uncommitted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284706" y="5527494"/>
              <a:ext cx="1496438" cy="338736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36000" rIns="36000" bIns="3600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 smtClean="0">
                  <a:solidFill>
                    <a:schemeClr val="bg1"/>
                  </a:solidFill>
                  <a:latin typeface="Arial" charset="0"/>
                </a:rPr>
                <a:t>Committed</a:t>
              </a:r>
              <a:endParaRPr lang="en-US" sz="1600" b="1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9634" y="3957918"/>
            <a:ext cx="765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git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reset --hard &lt;commit# or branch or HEAD&gt;   </a:t>
            </a:r>
            <a:endParaRPr lang="en-US" dirty="0" smtClean="0"/>
          </a:p>
        </p:txBody>
      </p:sp>
      <p:sp>
        <p:nvSpPr>
          <p:cNvPr id="35" name="Rectangle 34"/>
          <p:cNvSpPr/>
          <p:nvPr/>
        </p:nvSpPr>
        <p:spPr>
          <a:xfrm>
            <a:off x="1563153" y="4278868"/>
            <a:ext cx="507061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# copy the commit to staging and working areas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# and moves HEAD pointer to that commit</a:t>
            </a:r>
          </a:p>
        </p:txBody>
      </p:sp>
      <p:sp>
        <p:nvSpPr>
          <p:cNvPr id="20" name="Flowchart: Card 19"/>
          <p:cNvSpPr/>
          <p:nvPr/>
        </p:nvSpPr>
        <p:spPr bwMode="auto">
          <a:xfrm>
            <a:off x="3151359" y="2026966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Flowchart: Card 20"/>
          <p:cNvSpPr/>
          <p:nvPr/>
        </p:nvSpPr>
        <p:spPr bwMode="auto">
          <a:xfrm>
            <a:off x="867228" y="2010228"/>
            <a:ext cx="838200" cy="990600"/>
          </a:xfrm>
          <a:prstGeom prst="flowChartPunchedCard">
            <a:avLst/>
          </a:prstGeom>
          <a:solidFill>
            <a:srgbClr val="00B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2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65896E-6 L 0.6625 -0.0053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25" y="-27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7457E-6 L -0.48941 -2.77457E-6 " pathEditMode="relative" rAng="0" ptsTypes="AA">
                                      <p:cBhvr>
                                        <p:cTn id="13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479" y="0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" presetClass="exit" presetSubtype="9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" presetClass="exit" presetSubtype="9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28" grpId="0"/>
      <p:bldP spid="28" grpId="1"/>
      <p:bldP spid="28" grpId="2"/>
      <p:bldP spid="22" grpId="0" animBg="1"/>
      <p:bldP spid="24" grpId="0" build="p"/>
      <p:bldP spid="35" grpId="0" uiExpand="1" build="p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Custom 1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002060"/>
      </a:hlink>
      <a:folHlink>
        <a:srgbClr val="002060"/>
      </a:folHlink>
    </a:clrScheme>
    <a:fontScheme name="Nom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10458</TotalTime>
  <Words>1033</Words>
  <Application>Microsoft Office PowerPoint</Application>
  <PresentationFormat>Letter Paper (8.5x11 in)</PresentationFormat>
  <Paragraphs>272</Paragraphs>
  <Slides>20</Slides>
  <Notes>10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Default Theme</vt:lpstr>
      <vt:lpstr>Anatomy of a Git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Nomura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Git</dc:title>
  <dc:creator>Victor Grazi (IT/US)</dc:creator>
  <cp:lastModifiedBy>Grazi, Victor (IT/US)</cp:lastModifiedBy>
  <cp:revision>159</cp:revision>
  <dcterms:created xsi:type="dcterms:W3CDTF">2018-04-17T14:19:20Z</dcterms:created>
  <dcterms:modified xsi:type="dcterms:W3CDTF">2018-10-17T18:36:55Z</dcterms:modified>
</cp:coreProperties>
</file>