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  <p:sldMasterId id="2147483802" r:id="rId2"/>
  </p:sldMasterIdLst>
  <p:notesMasterIdLst>
    <p:notesMasterId r:id="rId25"/>
  </p:notesMasterIdLst>
  <p:handoutMasterIdLst>
    <p:handoutMasterId r:id="rId26"/>
  </p:handoutMasterIdLst>
  <p:sldIdLst>
    <p:sldId id="259" r:id="rId3"/>
    <p:sldId id="281" r:id="rId4"/>
    <p:sldId id="280" r:id="rId5"/>
    <p:sldId id="278" r:id="rId6"/>
    <p:sldId id="267" r:id="rId7"/>
    <p:sldId id="283" r:id="rId8"/>
    <p:sldId id="270" r:id="rId9"/>
    <p:sldId id="271" r:id="rId10"/>
    <p:sldId id="272" r:id="rId11"/>
    <p:sldId id="274" r:id="rId12"/>
    <p:sldId id="273" r:id="rId13"/>
    <p:sldId id="277" r:id="rId14"/>
    <p:sldId id="260" r:id="rId15"/>
    <p:sldId id="284" r:id="rId16"/>
    <p:sldId id="262" r:id="rId17"/>
    <p:sldId id="285" r:id="rId18"/>
    <p:sldId id="263" r:id="rId19"/>
    <p:sldId id="264" r:id="rId20"/>
    <p:sldId id="269" r:id="rId21"/>
    <p:sldId id="257" r:id="rId22"/>
    <p:sldId id="266" r:id="rId23"/>
    <p:sldId id="279" r:id="rId2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898"/>
    <a:srgbClr val="A86ED4"/>
    <a:srgbClr val="009A46"/>
    <a:srgbClr val="00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 autoAdjust="0"/>
    <p:restoredTop sz="90449" autoAdjust="0"/>
  </p:normalViewPr>
  <p:slideViewPr>
    <p:cSldViewPr>
      <p:cViewPr>
        <p:scale>
          <a:sx n="66" d="100"/>
          <a:sy n="66" d="100"/>
        </p:scale>
        <p:origin x="-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C91A8-C4F6-45AB-B696-8E9EF71815F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D62FC-FEC3-417A-9D97-9BDB1691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B500-9842-4ADF-89EF-2457A29775F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5C42A-AAB6-409A-91E5-B31BBBD9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are from the SVN world, you probably have a local workspace and a remote repository for each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is much different. There is no difference between the structure of the remote machine and your local clones. (Any local</a:t>
            </a:r>
            <a:r>
              <a:rPr lang="en-US" sz="2000" baseline="0" dirty="0"/>
              <a:t> git repo can be a remote as well)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</a:rPr>
              <a:t>init</a:t>
            </a:r>
            <a:r>
              <a:rPr lang="en-US" sz="2000" dirty="0"/>
              <a:t> creates a local Git repo.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three areas in a Git local repo: 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Working area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Staging area (or Index)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There is one</a:t>
            </a:r>
            <a:r>
              <a:rPr lang="en-US" sz="2000" i="1" dirty="0"/>
              <a:t> HEAD, </a:t>
            </a:r>
            <a:r>
              <a:rPr lang="en-US" sz="2000" dirty="0"/>
              <a:t>that points to the branch where your commits and checkouts will occur.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Every local git command either moves data between the areas or moves the current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init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</a:t>
            </a:r>
            <a:r>
              <a:rPr lang="en-US" baseline="0" dirty="0"/>
              <a:t> add</a:t>
            </a:r>
          </a:p>
          <a:p>
            <a:r>
              <a:rPr lang="en-US" baseline="0" dirty="0"/>
              <a:t>(to delete a file from Git, delete it locally, then do git add &lt;file&gt; then git commit</a:t>
            </a:r>
          </a:p>
          <a:p>
            <a:r>
              <a:rPr lang="en-US" baseline="0" dirty="0" err="1"/>
              <a:t>gitk</a:t>
            </a:r>
            <a:r>
              <a:rPr lang="en-US" baseline="0" dirty="0"/>
              <a:t> – open git log browser</a:t>
            </a:r>
          </a:p>
          <a:p>
            <a:r>
              <a:rPr lang="en-US" baseline="0" dirty="0"/>
              <a:t>git commit –m “message”</a:t>
            </a:r>
            <a:endParaRPr lang="en-US" dirty="0"/>
          </a:p>
          <a:p>
            <a:r>
              <a:rPr lang="en-US" dirty="0"/>
              <a:t>git branch</a:t>
            </a:r>
          </a:p>
          <a:p>
            <a:r>
              <a:rPr lang="en-US" dirty="0"/>
              <a:t>git branch &lt;name&gt;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git branch –d &lt;name&gt; // delete branch</a:t>
            </a:r>
          </a:p>
          <a:p>
            <a:r>
              <a:rPr lang="en-US" dirty="0"/>
              <a:t>HEAD</a:t>
            </a:r>
            <a:r>
              <a:rPr lang="en-US" baseline="0" dirty="0"/>
              <a:t> points to a branch, branch points to the commit</a:t>
            </a:r>
          </a:p>
          <a:p>
            <a:r>
              <a:rPr lang="en-US" baseline="0" dirty="0"/>
              <a:t>branch points to a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git --cached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3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are from the SVN world, you probably have a local workspace and a remote repository for each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is much different. There is no difference between the structure of the remote machine and your local clones. (Any local</a:t>
            </a:r>
            <a:r>
              <a:rPr lang="en-US" sz="2000" baseline="0" dirty="0"/>
              <a:t> git repo can be a remote as well)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</a:rPr>
              <a:t>init</a:t>
            </a:r>
            <a:r>
              <a:rPr lang="en-US" sz="2000" dirty="0"/>
              <a:t> creates a local Git repo.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three areas in a Git local repo: 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Working area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Staging area (or Index)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There is one</a:t>
            </a:r>
            <a:r>
              <a:rPr lang="en-US" sz="2000" i="1" dirty="0"/>
              <a:t> HEAD, </a:t>
            </a:r>
            <a:r>
              <a:rPr lang="en-US" sz="2000" dirty="0"/>
              <a:t>that points to the branch where your commits and checkouts will occur.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Every local git command either moves data between the areas or moves the current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6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are from the SVN world, you probably have a local workspace and a remote repository for each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is much different. There is no difference between the structure of the remote machine and your local clones. (Any local</a:t>
            </a:r>
            <a:r>
              <a:rPr lang="en-US" sz="2000" baseline="0" dirty="0"/>
              <a:t> git repo can be a remote as well)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</a:rPr>
              <a:t>init</a:t>
            </a:r>
            <a:r>
              <a:rPr lang="en-US" sz="2000" dirty="0"/>
              <a:t> creates a local Git repo.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three areas in a Git local repo: 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Working area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Staging area (or Index)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/>
              <a:t>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There is one</a:t>
            </a:r>
            <a:r>
              <a:rPr lang="en-US" sz="2000" i="1" dirty="0"/>
              <a:t> HEAD, </a:t>
            </a:r>
            <a:r>
              <a:rPr lang="en-US" sz="2000" dirty="0"/>
              <a:t>that points to the branch where your commits and checkouts will occur.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Every local git command either moves data between the areas or moves the current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an init, you can start versioning</a:t>
            </a:r>
            <a:r>
              <a:rPr lang="en-US" baseline="0" dirty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/>
              <a:t>Client logo here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Business Division</a:t>
            </a:r>
            <a:br>
              <a:rPr lang="en-US" dirty="0"/>
            </a:br>
            <a:r>
              <a:rPr lang="en-US" dirty="0"/>
              <a:t>Business Subdivision</a:t>
            </a:r>
            <a:br>
              <a:rPr lang="en-US" dirty="0"/>
            </a:br>
            <a:r>
              <a:rPr lang="en-US" dirty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Author / Presenter name</a:t>
            </a:r>
            <a:br>
              <a:rPr lang="en-US" dirty="0"/>
            </a:br>
            <a:r>
              <a:rPr lang="en-US" dirty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© Nomura</a:t>
            </a: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>
                <a:solidFill>
                  <a:schemeClr val="bg1"/>
                </a:solidFill>
              </a:rPr>
              <a:t>Connecting</a:t>
            </a:r>
            <a:r>
              <a:rPr lang="en-GB" sz="900" i="1" baseline="0" dirty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© Nomura</a:t>
            </a: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>
                <a:solidFill>
                  <a:schemeClr val="bg1"/>
                </a:solidFill>
              </a:rPr>
              <a:t>Connecting</a:t>
            </a:r>
            <a:r>
              <a:rPr lang="en-GB" sz="900" i="1" baseline="0" dirty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/>
              <a:t>Client logo here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Business Division</a:t>
            </a:r>
            <a:br>
              <a:rPr lang="en-US" dirty="0"/>
            </a:br>
            <a:r>
              <a:rPr lang="en-US" dirty="0"/>
              <a:t>Business Subdivision</a:t>
            </a:r>
            <a:br>
              <a:rPr lang="en-US" dirty="0"/>
            </a:br>
            <a:r>
              <a:rPr lang="en-US" dirty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Author / Presenter name</a:t>
            </a:r>
            <a:br>
              <a:rPr lang="en-US" dirty="0"/>
            </a:br>
            <a:r>
              <a:rPr lang="en-US" dirty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© Nomura</a:t>
            </a: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>
                <a:solidFill>
                  <a:schemeClr val="bg1"/>
                </a:solidFill>
              </a:rPr>
              <a:t>Connecting</a:t>
            </a:r>
            <a:r>
              <a:rPr lang="en-GB" sz="900" i="1" baseline="0" dirty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© Nomura</a:t>
            </a: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>
                <a:solidFill>
                  <a:schemeClr val="bg1"/>
                </a:solidFill>
              </a:rPr>
              <a:t>Connecting</a:t>
            </a:r>
            <a:r>
              <a:rPr lang="en-GB" sz="900" i="1" baseline="0" dirty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/>
              <a:t>Client logo here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Business Division</a:t>
            </a:r>
            <a:br>
              <a:rPr lang="en-US" dirty="0"/>
            </a:br>
            <a:r>
              <a:rPr lang="en-US" dirty="0"/>
              <a:t>Business Subdivision</a:t>
            </a:r>
            <a:br>
              <a:rPr lang="en-US" dirty="0"/>
            </a:br>
            <a:r>
              <a:rPr lang="en-US" dirty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Author / Presenter name</a:t>
            </a:r>
            <a:br>
              <a:rPr lang="en-US" dirty="0"/>
            </a:br>
            <a:r>
              <a:rPr lang="en-US" dirty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© Nomura</a:t>
            </a: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>
                <a:solidFill>
                  <a:schemeClr val="bg1"/>
                </a:solidFill>
              </a:rPr>
              <a:t>Connecting</a:t>
            </a:r>
            <a:r>
              <a:rPr lang="en-GB" sz="900" i="1" baseline="0" dirty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© Nomura</a:t>
            </a: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>
                <a:solidFill>
                  <a:schemeClr val="bg1"/>
                </a:solidFill>
              </a:rPr>
              <a:t>Connecting</a:t>
            </a:r>
            <a:r>
              <a:rPr lang="en-GB" sz="900" i="1" baseline="0" dirty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/>
              <a:t>Main text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10799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258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3315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82745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3684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1212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767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4722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33541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3168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44366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6768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84319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289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33611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99089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83547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22298698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>
                <a:ea typeface="MS PGothic" pitchFamily="34" charset="-128"/>
              </a:rPr>
              <a:t>Table of contents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>
                <a:ea typeface="MS PGothic" pitchFamily="34" charset="-128"/>
              </a:rPr>
              <a:t>Table of contents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Level 1</a:t>
            </a:r>
          </a:p>
          <a:p>
            <a:pPr lvl="2"/>
            <a:r>
              <a:rPr lang="en-GB" dirty="0"/>
              <a:t>Level 2</a:t>
            </a:r>
          </a:p>
          <a:p>
            <a:pPr lvl="3"/>
            <a:r>
              <a:rPr lang="en-GB" dirty="0"/>
              <a:t>Level 3</a:t>
            </a:r>
          </a:p>
          <a:p>
            <a:pPr lvl="4"/>
            <a:r>
              <a:rPr lang="en-GB" dirty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/>
              <a:t>Subheading text (optional)</a:t>
            </a:r>
            <a:br>
              <a:rPr lang="en-US" dirty="0"/>
            </a:br>
            <a:r>
              <a:rPr lang="en-US" dirty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75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1" r:id="rId18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etbrains.com/help/idea/using-git-integration.html" TargetMode="External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nomura.com/help/ssh/README" TargetMode="External"/><Relationship Id="rId2" Type="http://schemas.openxmlformats.org/officeDocument/2006/relationships/hyperlink" Target="http://ams.americas.nom/Package/PackageManagement/15275" TargetMode="External"/><Relationship Id="rId1" Type="http://schemas.openxmlformats.org/officeDocument/2006/relationships/slideLayout" Target="../slideLayouts/slideLayout55.xml"/><Relationship Id="rId6" Type="http://schemas.openxmlformats.org/officeDocument/2006/relationships/hyperlink" Target="https://blog.praveen.science/solution-to-git-bash-is-very-slow-in-windows/" TargetMode="External"/><Relationship Id="rId5" Type="http://schemas.openxmlformats.org/officeDocument/2006/relationships/hyperlink" Target="http://gm-dev-tools.nomura.com/ETCB/confluence/display/DEVOPS/Playbook+-+GitLab" TargetMode="External"/><Relationship Id="rId4" Type="http://schemas.openxmlformats.org/officeDocument/2006/relationships/hyperlink" Target="http://intranet.nomuranow.com/RFB/RFBController?action=viewRFBForm&amp;FORM_ID=RF00000863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F153184-249C-42AD-A740-803DADF81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Anatomy of a </a:t>
            </a:r>
            <a:br>
              <a:rPr lang="en-US" dirty="0"/>
            </a:br>
            <a:r>
              <a:rPr lang="en-US" dirty="0"/>
              <a:t>Git Project</a:t>
            </a:r>
            <a:br>
              <a:rPr lang="en-US" dirty="0"/>
            </a:b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6030572-4DFA-4A45-A1EC-4CBD2CE83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4020722"/>
            <a:ext cx="7315200" cy="14700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Victor Grazi – VP DevOps Core Services</a:t>
            </a:r>
          </a:p>
          <a:p>
            <a:r>
              <a:rPr lang="en-US" sz="2800" dirty="0"/>
              <a:t>Nomura Securities</a:t>
            </a:r>
          </a:p>
          <a:p>
            <a:r>
              <a:rPr lang="en-US" sz="2800" dirty="0"/>
              <a:t>New York, NY</a:t>
            </a:r>
          </a:p>
        </p:txBody>
      </p:sp>
    </p:spTree>
    <p:extLst>
      <p:ext uri="{BB962C8B-B14F-4D97-AF65-F5344CB8AC3E}">
        <p14:creationId xmlns:p14="http://schemas.microsoft.com/office/powerpoint/2010/main" val="296038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6">
            <a:extLst>
              <a:ext uri="{FF2B5EF4-FFF2-40B4-BE49-F238E27FC236}">
                <a16:creationId xmlns:a16="http://schemas.microsoft.com/office/drawing/2014/main" id="{23B74C68-E502-45C9-A47C-E4E344570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7893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9634" y="3276600"/>
            <a:ext cx="765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  <a:t>git reset &lt;commit# or branch or HEAD&gt;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940076"/>
            <a:ext cx="613180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  <a:t># copy commit to staging but not</a:t>
            </a:r>
            <a:b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  <a:t>#     to working area</a:t>
            </a:r>
            <a:b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  <a:t># (-- mixed is default)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Mixed reset</a:t>
            </a:r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9" name="Flowchart: Card 18"/>
          <p:cNvSpPr/>
          <p:nvPr/>
        </p:nvSpPr>
        <p:spPr bwMode="auto">
          <a:xfrm>
            <a:off x="3124200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Card 19"/>
          <p:cNvSpPr/>
          <p:nvPr/>
        </p:nvSpPr>
        <p:spPr bwMode="auto">
          <a:xfrm>
            <a:off x="856343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E2E350-FAF1-42D0-9869-DC209AADB0FC}"/>
              </a:ext>
            </a:extLst>
          </p:cNvPr>
          <p:cNvGrpSpPr/>
          <p:nvPr/>
        </p:nvGrpSpPr>
        <p:grpSpPr>
          <a:xfrm>
            <a:off x="7086600" y="4724400"/>
            <a:ext cx="1875054" cy="1905000"/>
            <a:chOff x="7225553" y="4422237"/>
            <a:chExt cx="1613647" cy="151379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9EA074-747C-4038-9739-A90C413E0FA5}"/>
                </a:ext>
              </a:extLst>
            </p:cNvPr>
            <p:cNvSpPr/>
            <p:nvPr/>
          </p:nvSpPr>
          <p:spPr bwMode="auto">
            <a:xfrm>
              <a:off x="7225553" y="4422237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2743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4920C2-9FE3-4DAC-9A23-E9211E71A819}"/>
                </a:ext>
              </a:extLst>
            </p:cNvPr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6CF82D-312B-4A63-BFCC-EC993DA21F46}"/>
                </a:ext>
              </a:extLst>
            </p:cNvPr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8435E4-7C22-4048-8909-1D68541AEBEF}"/>
                </a:ext>
              </a:extLst>
            </p:cNvPr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rgbClr val="3E5898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Committed</a:t>
              </a:r>
              <a:endParaRPr lang="en-US" sz="1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037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3495 L 0.77483 -0.0430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3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7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24184 3.33333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" grpId="0" uiExpand="1" build="p"/>
      <p:bldP spid="25" grpId="0" animBg="1"/>
      <p:bldP spid="31" grpId="0" animBg="1"/>
      <p:bldP spid="28" grpId="0"/>
      <p:bldP spid="28" grpId="1"/>
      <p:bldP spid="28" grpId="2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ontent Placeholder 6">
            <a:extLst>
              <a:ext uri="{FF2B5EF4-FFF2-40B4-BE49-F238E27FC236}">
                <a16:creationId xmlns:a16="http://schemas.microsoft.com/office/drawing/2014/main" id="{E8DA9826-12CC-4F79-BC47-CB84DD226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7893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hard reset</a:t>
            </a:r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2" name="Flowchart: Card 21"/>
          <p:cNvSpPr/>
          <p:nvPr/>
        </p:nvSpPr>
        <p:spPr bwMode="auto">
          <a:xfrm>
            <a:off x="3116116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73553" y="2590800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charset="0"/>
                </a:rPr>
                <a:t>Legend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Committed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400" y="3429000"/>
            <a:ext cx="925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reset --hard &lt;commit# or branch or HEAD&gt;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400" y="4124742"/>
            <a:ext cx="595227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&gt; # </a:t>
            </a: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copy the commit to staging and</a:t>
            </a:r>
          </a:p>
          <a:p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#   working areas,  and moves </a:t>
            </a: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#   HEAD pointer to that commit</a:t>
            </a:r>
          </a:p>
        </p:txBody>
      </p:sp>
      <p:sp>
        <p:nvSpPr>
          <p:cNvPr id="20" name="Flowchart: Card 19"/>
          <p:cNvSpPr/>
          <p:nvPr/>
        </p:nvSpPr>
        <p:spPr bwMode="auto">
          <a:xfrm>
            <a:off x="3151359" y="2026966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lowchart: Card 20"/>
          <p:cNvSpPr/>
          <p:nvPr/>
        </p:nvSpPr>
        <p:spPr bwMode="auto">
          <a:xfrm>
            <a:off x="867228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C1B713-7D1C-4AA6-8D3E-86CA058AEF16}"/>
              </a:ext>
            </a:extLst>
          </p:cNvPr>
          <p:cNvGrpSpPr/>
          <p:nvPr/>
        </p:nvGrpSpPr>
        <p:grpSpPr>
          <a:xfrm>
            <a:off x="7086600" y="4724400"/>
            <a:ext cx="1875054" cy="1905000"/>
            <a:chOff x="7225553" y="4422237"/>
            <a:chExt cx="1613647" cy="15137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5E7FB-2AC7-4220-A206-ECD323FB1A16}"/>
                </a:ext>
              </a:extLst>
            </p:cNvPr>
            <p:cNvSpPr/>
            <p:nvPr/>
          </p:nvSpPr>
          <p:spPr bwMode="auto">
            <a:xfrm>
              <a:off x="7225553" y="4422237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2743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5F50F0-39BD-461A-BA9D-F2CB8EFC34C7}"/>
                </a:ext>
              </a:extLst>
            </p:cNvPr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290F64-0E01-4008-ABF3-296E54B12CC3}"/>
                </a:ext>
              </a:extLst>
            </p:cNvPr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3E428E-FCC1-4525-A77B-D90EAEE173ED}"/>
                </a:ext>
              </a:extLst>
            </p:cNvPr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rgbClr val="3E5898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Committed</a:t>
              </a:r>
              <a:endParaRPr lang="en-US" sz="1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22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3611 L 0.86771 -0.043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8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2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7457E-6 L -0.48941 -2.77457E-6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" presetClass="exit" presetSubtype="9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28" grpId="0"/>
      <p:bldP spid="28" grpId="1"/>
      <p:bldP spid="28" grpId="2"/>
      <p:bldP spid="22" grpId="0" animBg="1"/>
      <p:bldP spid="24" grpId="0" build="p"/>
      <p:bldP spid="35" grpId="0" uiExpand="1" build="p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ontent Placeholder 6">
            <a:extLst>
              <a:ext uri="{FF2B5EF4-FFF2-40B4-BE49-F238E27FC236}">
                <a16:creationId xmlns:a16="http://schemas.microsoft.com/office/drawing/2014/main" id="{0AEB9B7C-1CA8-4A46-991B-A5479C520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7893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54831" y="6772343"/>
            <a:ext cx="734548" cy="230400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5908" y="7083344"/>
            <a:ext cx="7908923" cy="231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fetch / merge / pull</a:t>
            </a:r>
          </a:p>
        </p:txBody>
      </p:sp>
      <p:sp>
        <p:nvSpPr>
          <p:cNvPr id="26" name="Flowchart: Card 25"/>
          <p:cNvSpPr/>
          <p:nvPr/>
        </p:nvSpPr>
        <p:spPr bwMode="auto">
          <a:xfrm>
            <a:off x="3091775" y="19812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Flowchart: Card 20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lowchart: Card 24"/>
          <p:cNvSpPr/>
          <p:nvPr/>
        </p:nvSpPr>
        <p:spPr bwMode="auto">
          <a:xfrm>
            <a:off x="7281250" y="19812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71192" y="19812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2128" y="228600"/>
            <a:ext cx="299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634" y="3352800"/>
            <a:ext cx="765276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fetch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954963"/>
            <a:ext cx="8807219" cy="617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update from remote to local. HEAD </a:t>
            </a:r>
            <a:r>
              <a:rPr lang="en-US" sz="4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ptr</a:t>
            </a: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 unchanged</a:t>
            </a:r>
          </a:p>
          <a:p>
            <a:pPr>
              <a:spcAft>
                <a:spcPts val="1200"/>
              </a:spcAft>
            </a:pPr>
            <a:endParaRPr lang="en-US" sz="4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7004" y="4495800"/>
            <a:ext cx="2111475" cy="640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merge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6096000"/>
            <a:ext cx="65532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&lt;&lt; git pull == git fetch + git merge &gt;&gt;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086099"/>
            <a:ext cx="6248401" cy="640080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 # merges the commits 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65D650-4574-447B-BDF8-1EDAE1ECEF24}"/>
              </a:ext>
            </a:extLst>
          </p:cNvPr>
          <p:cNvSpPr/>
          <p:nvPr/>
        </p:nvSpPr>
        <p:spPr>
          <a:xfrm>
            <a:off x="228600" y="5608320"/>
            <a:ext cx="6248401" cy="67710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advances the HEAD pointer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D716E8-2ADF-418C-B51E-1E291736FAFD}"/>
              </a:ext>
            </a:extLst>
          </p:cNvPr>
          <p:cNvGrpSpPr/>
          <p:nvPr/>
        </p:nvGrpSpPr>
        <p:grpSpPr>
          <a:xfrm>
            <a:off x="7086600" y="4724400"/>
            <a:ext cx="1875054" cy="1905000"/>
            <a:chOff x="7225553" y="4422237"/>
            <a:chExt cx="1613647" cy="15137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FECB97-37C6-4D39-A68E-1421FDE5D738}"/>
                </a:ext>
              </a:extLst>
            </p:cNvPr>
            <p:cNvSpPr/>
            <p:nvPr/>
          </p:nvSpPr>
          <p:spPr bwMode="auto">
            <a:xfrm>
              <a:off x="7225553" y="4422237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2743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7BBE88-06E8-4B73-A82B-8134C5DBEAAA}"/>
                </a:ext>
              </a:extLst>
            </p:cNvPr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A3F757-46BC-404E-B1A0-C1351E0D75F8}"/>
                </a:ext>
              </a:extLst>
            </p:cNvPr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F9CA85-A791-4873-BA9F-288C81FE47EA}"/>
                </a:ext>
              </a:extLst>
            </p:cNvPr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rgbClr val="3E5898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Committed</a:t>
              </a:r>
              <a:endParaRPr lang="en-US" sz="1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26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6 0.50209 L -0.11302 0.503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555 L -0.20452 0.0030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1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69 0.69097 L -0.07135 0.6909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301 L -0.24514 0.00139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-0.24358 0.00023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5" grpId="0" animBg="1"/>
      <p:bldP spid="31" grpId="0" animBg="1"/>
      <p:bldP spid="31" grpId="1" animBg="1"/>
      <p:bldP spid="28" grpId="0"/>
      <p:bldP spid="28" grpId="2"/>
      <p:bldP spid="28" grpId="3"/>
      <p:bldP spid="20" grpId="0" build="p"/>
      <p:bldP spid="22" grpId="0"/>
      <p:bldP spid="24" grpId="0"/>
      <p:bldP spid="29" grpId="0" build="p"/>
      <p:bldP spid="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5" name="Picture 9" descr="C:\Users\vgrazi\AppData\Local\Temp\SNAGHTML10e746a9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743825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701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785276"/>
            <a:ext cx="8649969" cy="4777324"/>
          </a:xfrm>
        </p:spPr>
        <p:txBody>
          <a:bodyPr/>
          <a:lstStyle/>
          <a:p>
            <a:r>
              <a:rPr lang="en-US" sz="2000" dirty="0"/>
              <a:t>Every Git object has a SHA-1 (20 bytes Hex)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“Some text” | git hash-object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/>
              <a:t> - creates a Git repo </a:t>
            </a:r>
          </a:p>
          <a:p>
            <a:r>
              <a:rPr lang="en-US" sz="2000" dirty="0"/>
              <a:t>   right in the current directory:</a:t>
            </a:r>
          </a:p>
          <a:p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cat-file -p</a:t>
            </a:r>
            <a:r>
              <a:rPr lang="en-US" sz="2000" dirty="0"/>
              <a:t> &lt;sha-1&gt;</a:t>
            </a:r>
            <a:br>
              <a:rPr lang="en-US" sz="2000" dirty="0"/>
            </a:br>
            <a:r>
              <a:rPr lang="en-US" sz="2000" dirty="0"/>
              <a:t>Displays the object content</a:t>
            </a:r>
          </a:p>
          <a:p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 t="11325" r="20889" b="62135"/>
          <a:stretch/>
        </p:blipFill>
        <p:spPr bwMode="auto">
          <a:xfrm>
            <a:off x="879697" y="1676400"/>
            <a:ext cx="6099822" cy="123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77" y="3137712"/>
            <a:ext cx="3994502" cy="2732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4" y="5257800"/>
            <a:ext cx="5448300" cy="1225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0189" y="76200"/>
            <a:ext cx="324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Digging in</a:t>
            </a:r>
          </a:p>
        </p:txBody>
      </p:sp>
    </p:spTree>
    <p:extLst>
      <p:ext uri="{BB962C8B-B14F-4D97-AF65-F5344CB8AC3E}">
        <p14:creationId xmlns:p14="http://schemas.microsoft.com/office/powerpoint/2010/main" val="3726084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 t="12051" r="12223" b="70886"/>
          <a:stretch/>
        </p:blipFill>
        <p:spPr bwMode="auto">
          <a:xfrm>
            <a:off x="1143000" y="1875295"/>
            <a:ext cx="9031662" cy="1053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168"/>
          <a:stretch/>
        </p:blipFill>
        <p:spPr bwMode="auto">
          <a:xfrm>
            <a:off x="4700035" y="3048000"/>
            <a:ext cx="5663165" cy="330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0189" y="76200"/>
            <a:ext cx="324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Digging 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82" y="533400"/>
            <a:ext cx="9116518" cy="47773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Every Git object has a SHA-1 (20 bytes Hex)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echo “Some text” | git hash-object –stdin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git init - creates a Git repo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right in the current directory:</a:t>
            </a: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4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git cat-file -p &lt;sha-1&gt;</a:t>
            </a: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Displays the object content</a:t>
            </a: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4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226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t="1292" r="-12588" b="17068"/>
          <a:stretch/>
        </p:blipFill>
        <p:spPr bwMode="auto">
          <a:xfrm>
            <a:off x="165101" y="2851688"/>
            <a:ext cx="9822664" cy="161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0189" y="76200"/>
            <a:ext cx="324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Digging 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82" y="1600200"/>
            <a:ext cx="9116518" cy="8225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2902671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Recommend using Git Bash, installed as part of the Git installation</a:t>
            </a:r>
          </a:p>
          <a:p>
            <a:r>
              <a:rPr lang="en-US" dirty="0"/>
              <a:t>If you like Unix commands, this provides a highly usable </a:t>
            </a:r>
            <a:r>
              <a:rPr lang="en-US" dirty="0" err="1"/>
              <a:t>unix</a:t>
            </a:r>
            <a:r>
              <a:rPr lang="en-US" dirty="0"/>
              <a:t> Bash shell in Windows</a:t>
            </a:r>
          </a:p>
          <a:p>
            <a:r>
              <a:rPr lang="en-US" dirty="0"/>
              <a:t>To create a new project in Gitlab: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3811176" cy="14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74121"/>
            <a:ext cx="3453937" cy="380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867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17" y="841292"/>
            <a:ext cx="5597587" cy="60662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17" y="841292"/>
            <a:ext cx="5587952" cy="564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17" y="841292"/>
            <a:ext cx="5581261" cy="58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606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/>
              <a:t>Git –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8" y="2006441"/>
            <a:ext cx="8920544" cy="386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7658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195" y="838200"/>
            <a:ext cx="9091205" cy="4777324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SVN projects: </a:t>
            </a:r>
          </a:p>
          <a:p>
            <a:pPr marL="522288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local workspace</a:t>
            </a:r>
          </a:p>
          <a:p>
            <a:pPr marL="522288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and remote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Git remote &amp; local clones look exactly alike.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1" dirty="0"/>
              <a:t>git </a:t>
            </a:r>
            <a:r>
              <a:rPr lang="en-US" sz="3200" i="1" dirty="0" err="1"/>
              <a:t>init</a:t>
            </a:r>
            <a:r>
              <a:rPr lang="en-US" sz="3200" i="1" dirty="0"/>
              <a:t> </a:t>
            </a:r>
            <a:r>
              <a:rPr lang="en-US" sz="3200" dirty="0"/>
              <a:t>creates a local Git repo.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Three areas in a Git local repo: 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Working area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Staging area (or Index)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52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Getting to Know Git</a:t>
            </a:r>
          </a:p>
        </p:txBody>
      </p:sp>
    </p:spTree>
    <p:extLst>
      <p:ext uri="{BB962C8B-B14F-4D97-AF65-F5344CB8AC3E}">
        <p14:creationId xmlns:p14="http://schemas.microsoft.com/office/powerpoint/2010/main" val="717816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44" y="2896394"/>
            <a:ext cx="762952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848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20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8649969" cy="477732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git ignore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IntelliJ</a:t>
            </a:r>
          </a:p>
          <a:p>
            <a:r>
              <a:rPr lang="en-US" dirty="0"/>
              <a:t>FMI </a:t>
            </a:r>
            <a:r>
              <a:rPr lang="en-US" dirty="0">
                <a:hlinkClick r:id="rId2"/>
              </a:rPr>
              <a:t>https://www.jetbrains.com/help/idea/using-git-integration.html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Local changes (Alt-9)</a:t>
            </a:r>
          </a:p>
          <a:p>
            <a:r>
              <a:rPr lang="en-US" dirty="0"/>
              <a:t>In file markers:</a:t>
            </a:r>
          </a:p>
          <a:p>
            <a:endParaRPr lang="en-US" dirty="0"/>
          </a:p>
          <a:p>
            <a:r>
              <a:rPr lang="en-US" dirty="0"/>
              <a:t>Ctrl-A Annotate – click to show files in the commit, click to show diffs</a:t>
            </a:r>
          </a:p>
          <a:p>
            <a:r>
              <a:rPr lang="en-US" dirty="0"/>
              <a:t>Ctrl-Shift-Alt Down/Up arrow to navigate to next/previous change</a:t>
            </a:r>
          </a:p>
          <a:p>
            <a:r>
              <a:rPr lang="en-US" dirty="0"/>
              <a:t>View/ Restore changed lines</a:t>
            </a:r>
          </a:p>
          <a:p>
            <a:r>
              <a:rPr lang="en-US" dirty="0"/>
              <a:t>Ctrl-K Stage area</a:t>
            </a:r>
          </a:p>
          <a:p>
            <a:r>
              <a:rPr lang="en-US" dirty="0"/>
              <a:t>Ctrl-T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cherry pick</a:t>
            </a:r>
          </a:p>
          <a:p>
            <a:r>
              <a:rPr lang="en-US" dirty="0"/>
              <a:t>stash/</a:t>
            </a:r>
          </a:p>
          <a:p>
            <a:r>
              <a:rPr lang="en-US" dirty="0"/>
              <a:t>squash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revert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14012"/>
            <a:ext cx="1143000" cy="6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4898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21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Git documentation: </a:t>
            </a:r>
            <a:r>
              <a:rPr lang="en-US" dirty="0">
                <a:hlinkClick r:id="rId2"/>
              </a:rPr>
              <a:t>https://git-scm.com/doc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7353934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b="1" smtClean="0"/>
              <a:pPr algn="r"/>
              <a:t>2</a:t>
            </a:fld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1176561"/>
            <a:ext cx="8649969" cy="3948202"/>
          </a:xfrm>
        </p:spPr>
        <p:txBody>
          <a:bodyPr>
            <a:noAutofit/>
          </a:bodyPr>
          <a:lstStyle/>
          <a:p>
            <a:pPr marL="171450" indent="-171450">
              <a:spcAft>
                <a:spcPts val="100"/>
              </a:spcAft>
              <a:buFont typeface="Arial" charset="0"/>
              <a:buChar char="•"/>
            </a:pPr>
            <a:r>
              <a:rPr lang="en-US" sz="3200" i="1" dirty="0"/>
              <a:t>HEAD </a:t>
            </a:r>
            <a:r>
              <a:rPr lang="en-US" sz="3200" dirty="0"/>
              <a:t>points to the branch where your commits and checkouts will occur.</a:t>
            </a:r>
          </a:p>
          <a:p>
            <a:pPr marL="171450" indent="-171450">
              <a:spcAft>
                <a:spcPts val="100"/>
              </a:spcAft>
              <a:buFont typeface="Arial" charset="0"/>
              <a:buChar char="•"/>
            </a:pPr>
            <a:r>
              <a:rPr lang="en-US" sz="3200" dirty="0"/>
              <a:t>Git commands either: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Move data between these areas. Or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Move the current head. Or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Run a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52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Getting to Know Git</a:t>
            </a:r>
          </a:p>
        </p:txBody>
      </p:sp>
    </p:spTree>
    <p:extLst>
      <p:ext uri="{BB962C8B-B14F-4D97-AF65-F5344CB8AC3E}">
        <p14:creationId xmlns:p14="http://schemas.microsoft.com/office/powerpoint/2010/main" val="49631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75" y="880076"/>
            <a:ext cx="9105435" cy="4777324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Install Git client from </a:t>
            </a:r>
            <a:r>
              <a:rPr lang="en-US" sz="2000" dirty="0">
                <a:hlinkClick r:id="rId2"/>
              </a:rPr>
              <a:t>AMS</a:t>
            </a:r>
            <a:r>
              <a:rPr lang="en-US" sz="2000" dirty="0"/>
              <a:t>: </a:t>
            </a:r>
            <a:r>
              <a:rPr lang="en-GB" sz="2000" b="1" dirty="0"/>
              <a:t>Git_Git-Gui-x64_2.15.1_EN_01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Generate SSH keys: </a:t>
            </a:r>
            <a:r>
              <a:rPr lang="en-US" sz="2000" dirty="0">
                <a:hlinkClick r:id="rId3"/>
              </a:rPr>
              <a:t>https://gitlab.nomura.com/help/ssh/README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/>
              <a:t>To create a new project in GitLab, create a Service Now ticket</a:t>
            </a:r>
            <a:br>
              <a:rPr lang="en-GB" sz="2000" b="1" dirty="0"/>
            </a:br>
            <a:r>
              <a:rPr lang="en-GB" sz="1800" dirty="0">
                <a:hlinkClick r:id="rId4"/>
              </a:rPr>
              <a:t>http://intranet.nomuranow.com/RFB/RFBController?action=viewRFBForm&amp;FORM_ID=RF000008634</a:t>
            </a:r>
            <a:endParaRPr lang="en-GB" sz="18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/>
              <a:t>For more information, see DevOps </a:t>
            </a:r>
            <a:r>
              <a:rPr lang="en-GB" sz="2000" b="1" dirty="0">
                <a:hlinkClick r:id="rId5"/>
              </a:rPr>
              <a:t>Git Tactical Playbook</a:t>
            </a:r>
            <a:r>
              <a:rPr lang="en-GB" sz="2000" b="1" dirty="0"/>
              <a:t>:</a:t>
            </a:r>
            <a:br>
              <a:rPr lang="en-GB" sz="2000" b="1" dirty="0"/>
            </a:br>
            <a:r>
              <a:rPr lang="en-GB" sz="1800" dirty="0">
                <a:hlinkClick r:id="rId5"/>
              </a:rPr>
              <a:t>http://gm-dev-tools.nomura.com/ETCB/confluence/display/DEVOPS/Playbook+-+GitLab</a:t>
            </a:r>
            <a:r>
              <a:rPr lang="en-GB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Optimizations for Git Bash slowness: </a:t>
            </a:r>
            <a:r>
              <a:rPr lang="en-GB" sz="1800" dirty="0">
                <a:hlinkClick r:id="rId6"/>
              </a:rPr>
              <a:t>https://blog.praveen.science/solution-to-git-bash-is-very-slow-in-windows/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228600"/>
            <a:ext cx="8649969" cy="576000"/>
          </a:xfrm>
        </p:spPr>
        <p:txBody>
          <a:bodyPr/>
          <a:lstStyle/>
          <a:p>
            <a:r>
              <a:rPr lang="en-US" sz="3200" dirty="0"/>
              <a:t>Git - Initial setup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2100" y="5181600"/>
            <a:ext cx="6019800" cy="92333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core.preloadindex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86E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core.fscache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86E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gc.auto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256 </a:t>
            </a:r>
          </a:p>
        </p:txBody>
      </p:sp>
    </p:spTree>
    <p:extLst>
      <p:ext uri="{BB962C8B-B14F-4D97-AF65-F5344CB8AC3E}">
        <p14:creationId xmlns:p14="http://schemas.microsoft.com/office/powerpoint/2010/main" val="26855948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A1868111-87EC-48AF-A4FE-CF6AB95DC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7893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Common Left to Right Workflow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634" y="3835998"/>
            <a:ext cx="76527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/>
              <a:t>   # create a local repository</a:t>
            </a:r>
          </a:p>
          <a:p>
            <a:pPr>
              <a:spcAft>
                <a:spcPts val="1200"/>
              </a:spcAft>
            </a:pPr>
            <a:r>
              <a:rPr lang="en-US" dirty="0"/>
              <a:t>	&lt;&lt; create or update files &gt;&gt;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/>
              <a:t>  .   # copy files to staging area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</a:t>
            </a:r>
            <a:r>
              <a:rPr lang="en-US" dirty="0"/>
              <a:t> # opposite of git add)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“message”</a:t>
            </a: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dirty="0"/>
              <a:t># commit staging area to repository</a:t>
            </a:r>
          </a:p>
          <a:p>
            <a:pPr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en-US" dirty="0"/>
              <a:t>   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/>
              <a:t>  followed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commit)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push</a:t>
            </a:r>
            <a:r>
              <a:rPr lang="en-US" dirty="0"/>
              <a:t>   # push the commit to the remote</a:t>
            </a:r>
          </a:p>
        </p:txBody>
      </p:sp>
      <p:sp>
        <p:nvSpPr>
          <p:cNvPr id="12" name="Flowchart: Card 11"/>
          <p:cNvSpPr/>
          <p:nvPr/>
        </p:nvSpPr>
        <p:spPr bwMode="auto">
          <a:xfrm>
            <a:off x="9525000" y="25400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owchart: Card 22"/>
          <p:cNvSpPr/>
          <p:nvPr/>
        </p:nvSpPr>
        <p:spPr bwMode="auto">
          <a:xfrm>
            <a:off x="869577" y="19939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5257800" y="20447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Card 18"/>
          <p:cNvSpPr/>
          <p:nvPr/>
        </p:nvSpPr>
        <p:spPr bwMode="auto">
          <a:xfrm>
            <a:off x="869577" y="1997529"/>
            <a:ext cx="838200" cy="990600"/>
          </a:xfrm>
          <a:prstGeom prst="flowChartPunchedCard">
            <a:avLst/>
          </a:prstGeom>
          <a:solidFill>
            <a:srgbClr val="FFC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charset="0"/>
                </a:rPr>
                <a:t>Legend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Committed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48407" y="397328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2" name="Flowchart: Card 21"/>
          <p:cNvSpPr/>
          <p:nvPr/>
        </p:nvSpPr>
        <p:spPr bwMode="auto">
          <a:xfrm>
            <a:off x="2957286" y="2008414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7EEEB0-C2D6-402E-BC58-2F06238D20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2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12899 0.0013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9 0.12361 L 0.13524 0.1236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2257 0.003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25417 L 0.33975 0.2490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0.00325 L 0.4757 0.0032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2 0.37917 L 0.13732 0.3791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7 0.00325 L 0.7007 0.0032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100"/>
                            </p:stCondLst>
                            <p:childTnLst>
                              <p:par>
                                <p:cTn id="9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3" grpId="0" animBg="1"/>
      <p:bldP spid="26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8" grpId="0"/>
      <p:bldP spid="8" grpId="1"/>
      <p:bldP spid="8" grpId="2"/>
      <p:bldP spid="8" grpId="3"/>
      <p:bldP spid="8" grpId="4"/>
      <p:bldP spid="8" grpId="5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54831" y="6126939"/>
            <a:ext cx="734548" cy="230400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5908" y="6129234"/>
            <a:ext cx="7908923" cy="2318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2550387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Common Left to Right Workflow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3727143"/>
            <a:ext cx="92598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/>
              <a:t>   # create a local repository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	&lt;&lt; create or edit your files &gt;&gt;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dirty="0"/>
              <a:t>  .   # copy files to staging area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(git rm --cached &lt;file&gt;</a:t>
            </a:r>
            <a:r>
              <a:rPr lang="en-US" sz="2800" dirty="0"/>
              <a:t> # opposite of git add)</a:t>
            </a:r>
          </a:p>
        </p:txBody>
      </p:sp>
      <p:sp>
        <p:nvSpPr>
          <p:cNvPr id="12" name="Flowchart: Card 11"/>
          <p:cNvSpPr/>
          <p:nvPr/>
        </p:nvSpPr>
        <p:spPr bwMode="auto">
          <a:xfrm>
            <a:off x="9525000" y="25400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owchart: Card 22"/>
          <p:cNvSpPr/>
          <p:nvPr/>
        </p:nvSpPr>
        <p:spPr bwMode="auto">
          <a:xfrm>
            <a:off x="869577" y="19939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5257800" y="20447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Card 18"/>
          <p:cNvSpPr/>
          <p:nvPr/>
        </p:nvSpPr>
        <p:spPr bwMode="auto">
          <a:xfrm>
            <a:off x="869577" y="1997529"/>
            <a:ext cx="838200" cy="990600"/>
          </a:xfrm>
          <a:prstGeom prst="flowChartPunchedCard">
            <a:avLst/>
          </a:prstGeom>
          <a:solidFill>
            <a:srgbClr val="FFC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92746" y="3124200"/>
            <a:ext cx="1875054" cy="1905000"/>
            <a:chOff x="7225553" y="4422237"/>
            <a:chExt cx="1613647" cy="15137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225553" y="4422237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2743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rgbClr val="3E5898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Committed</a:t>
              </a:r>
              <a:endParaRPr lang="en-US" sz="1400" b="1" dirty="0">
                <a:latin typeface="Arial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48407" y="357717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2" name="Flowchart: Card 21"/>
          <p:cNvSpPr/>
          <p:nvPr/>
        </p:nvSpPr>
        <p:spPr bwMode="auto">
          <a:xfrm>
            <a:off x="2957286" y="2008414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6B9DE-89EC-41DC-AEF9-4EF9BE9DC73E}"/>
              </a:ext>
            </a:extLst>
          </p:cNvPr>
          <p:cNvSpPr/>
          <p:nvPr/>
        </p:nvSpPr>
        <p:spPr>
          <a:xfrm>
            <a:off x="9982200" y="722055"/>
            <a:ext cx="533400" cy="990595"/>
          </a:xfrm>
          <a:prstGeom prst="rect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F5681-D7A2-475C-A8AB-66BAA765DB2D}"/>
              </a:ext>
            </a:extLst>
          </p:cNvPr>
          <p:cNvSpPr txBox="1"/>
          <p:nvPr/>
        </p:nvSpPr>
        <p:spPr>
          <a:xfrm>
            <a:off x="378737" y="3198742"/>
            <a:ext cx="92598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commit – m “message”  </a:t>
            </a:r>
          </a:p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   # commit staging area to repository</a:t>
            </a:r>
          </a:p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(git commit –a   is the same as git add, </a:t>
            </a: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followed by git commit)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259D6-2D18-4599-8D83-0DC2D3923A2B}"/>
              </a:ext>
            </a:extLst>
          </p:cNvPr>
          <p:cNvSpPr/>
          <p:nvPr/>
        </p:nvSpPr>
        <p:spPr>
          <a:xfrm>
            <a:off x="265217" y="6088559"/>
            <a:ext cx="75071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push   # push the commit to the remote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911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0.06597 L 0.21232 0.0659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0.23264 L 0.22066 0.23264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2257 0.003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2 0.01389 L 0.51232 0.0104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0.00324 L 0.47569 0.0032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18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5898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5898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34375 L 0.17899 0.3437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7 0.00325 L 0.7007 0.0032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5898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3" grpId="0" animBg="1"/>
      <p:bldP spid="26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8" grpId="0"/>
      <p:bldP spid="8" grpId="1"/>
      <p:bldP spid="8" grpId="2"/>
      <p:bldP spid="8" grpId="3"/>
      <p:bldP spid="8" grpId="4"/>
      <p:bldP spid="8" grpId="5"/>
      <p:bldP spid="22" grpId="0" animBg="1"/>
      <p:bldP spid="22" grpId="1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6">
            <a:extLst>
              <a:ext uri="{FF2B5EF4-FFF2-40B4-BE49-F238E27FC236}">
                <a16:creationId xmlns:a16="http://schemas.microsoft.com/office/drawing/2014/main" id="{FE8ED152-AA31-44EE-9F3D-29D07C12D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7893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clone</a:t>
            </a:r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3091775" y="20193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Flowchart: Card 20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lowchart: Card 24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71192" y="20193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634" y="3352800"/>
            <a:ext cx="765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clone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100155"/>
            <a:ext cx="4698722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init local repo </a:t>
            </a:r>
            <a:endParaRPr lang="en-US" sz="4400" dirty="0">
              <a:latin typeface="Cordia New" panose="020B03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and copy remote to local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0961E9-5BC4-420F-BCE5-6DF8DFE3DF77}"/>
              </a:ext>
            </a:extLst>
          </p:cNvPr>
          <p:cNvGrpSpPr/>
          <p:nvPr/>
        </p:nvGrpSpPr>
        <p:grpSpPr>
          <a:xfrm>
            <a:off x="7192746" y="3124200"/>
            <a:ext cx="1875054" cy="1905000"/>
            <a:chOff x="7225553" y="4422237"/>
            <a:chExt cx="1613647" cy="15137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05B29D-9F18-4F80-9A13-529AD3A93657}"/>
                </a:ext>
              </a:extLst>
            </p:cNvPr>
            <p:cNvSpPr/>
            <p:nvPr/>
          </p:nvSpPr>
          <p:spPr bwMode="auto">
            <a:xfrm>
              <a:off x="7225553" y="4422237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2743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FB1B31-86BC-428B-B1D3-D131450A5FA0}"/>
                </a:ext>
              </a:extLst>
            </p:cNvPr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F38293-CE0F-4B81-8A1A-89C07724650C}"/>
                </a:ext>
              </a:extLst>
            </p:cNvPr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3FC97D-7355-466D-AC6D-FF7153897EF5}"/>
                </a:ext>
              </a:extLst>
            </p:cNvPr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rgbClr val="3E5898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Committed</a:t>
              </a:r>
              <a:endParaRPr lang="en-US" sz="1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23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4097 L 0.14931 -0.0430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71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31" grpId="0" animBg="1"/>
      <p:bldP spid="27" grpId="0" build="p"/>
      <p:bldP spid="4" grpId="0"/>
      <p:bldP spid="28" grpId="4"/>
      <p:bldP spid="28" grpId="5"/>
      <p:bldP spid="28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6">
            <a:extLst>
              <a:ext uri="{FF2B5EF4-FFF2-40B4-BE49-F238E27FC236}">
                <a16:creationId xmlns:a16="http://schemas.microsoft.com/office/drawing/2014/main" id="{3F0493E9-B4D1-4DA4-80FB-2A43E65F0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7893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checkout</a:t>
            </a: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634" y="3957918"/>
            <a:ext cx="765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checkout &lt;branch&gt;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824413"/>
            <a:ext cx="96050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copy branch to working area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(Note checkout </a:t>
            </a:r>
            <a:r>
              <a:rPr lang="en-US" sz="2800" i="1" dirty="0"/>
              <a:t>will</a:t>
            </a:r>
            <a:r>
              <a:rPr lang="en-US" sz="2800" dirty="0"/>
              <a:t> prompt to </a:t>
            </a:r>
            <a:r>
              <a:rPr lang="en-US" sz="2800" i="1" dirty="0"/>
              <a:t>overwrite </a:t>
            </a:r>
            <a:r>
              <a:rPr lang="en-US" sz="2800" dirty="0"/>
              <a:t>local changes)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2" name="Flowchart: Card 21"/>
          <p:cNvSpPr/>
          <p:nvPr/>
        </p:nvSpPr>
        <p:spPr bwMode="auto">
          <a:xfrm>
            <a:off x="3116116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71807" y="2372406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charset="0"/>
                </a:rPr>
                <a:t>Legend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Committed</a:t>
              </a:r>
            </a:p>
          </p:txBody>
        </p:sp>
      </p:grpSp>
      <p:sp>
        <p:nvSpPr>
          <p:cNvPr id="20" name="Flowchart: Card 19"/>
          <p:cNvSpPr/>
          <p:nvPr/>
        </p:nvSpPr>
        <p:spPr bwMode="auto">
          <a:xfrm>
            <a:off x="914400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0B016E-2687-4DD5-8838-D1C6FC92A3F1}"/>
              </a:ext>
            </a:extLst>
          </p:cNvPr>
          <p:cNvGrpSpPr/>
          <p:nvPr/>
        </p:nvGrpSpPr>
        <p:grpSpPr>
          <a:xfrm>
            <a:off x="7192746" y="3124200"/>
            <a:ext cx="1875054" cy="1905000"/>
            <a:chOff x="7225553" y="4422237"/>
            <a:chExt cx="1613647" cy="15137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F6CA54-80A5-48A6-BCCF-91D934BC7DDA}"/>
                </a:ext>
              </a:extLst>
            </p:cNvPr>
            <p:cNvSpPr/>
            <p:nvPr/>
          </p:nvSpPr>
          <p:spPr bwMode="auto">
            <a:xfrm>
              <a:off x="7225553" y="4422237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2743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31DD7D-1409-414F-AA33-4D137898CB79}"/>
                </a:ext>
              </a:extLst>
            </p:cNvPr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708413-4F51-4E3A-A0E0-E8BAE5FCA36A}"/>
                </a:ext>
              </a:extLst>
            </p:cNvPr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6CAF1B-F2F5-4133-9E0F-5FAFDFBC0D2E}"/>
                </a:ext>
              </a:extLst>
            </p:cNvPr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rgbClr val="3E5898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Committed</a:t>
              </a:r>
              <a:endParaRPr lang="en-US" sz="1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53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278 L 0.39966 0.0458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7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7457E-6 L -0.48941 -2.77457E-6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75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27" grpId="0" build="p"/>
      <p:bldP spid="4" grpId="0" uiExpand="1" build="p"/>
      <p:bldP spid="28" grpId="0"/>
      <p:bldP spid="28" grpId="1"/>
      <p:bldP spid="28" grpId="2"/>
      <p:bldP spid="22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ontent Placeholder 6">
            <a:extLst>
              <a:ext uri="{FF2B5EF4-FFF2-40B4-BE49-F238E27FC236}">
                <a16:creationId xmlns:a16="http://schemas.microsoft.com/office/drawing/2014/main" id="{F61D5E3E-F672-457A-B045-DAEBDAED2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7893"/>
              </p:ext>
            </p:extLst>
          </p:nvPr>
        </p:nvGraphicFramePr>
        <p:xfrm>
          <a:off x="259977" y="1153160"/>
          <a:ext cx="865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Staging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Repository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(origin)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" y="4114800"/>
            <a:ext cx="851707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moves the HEAD pointer to the specified commit</a:t>
            </a: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Does not touch staging </a:t>
            </a:r>
            <a:b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4400" dirty="0">
                <a:latin typeface="Cordia New" panose="020B0304020202020204" pitchFamily="34" charset="-34"/>
                <a:cs typeface="Cordia New" panose="020B0304020202020204" pitchFamily="34" charset="-34"/>
              </a:rPr>
              <a:t># or working areas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55331" y="3429000"/>
            <a:ext cx="9985131" cy="68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  <a:t>&gt; git reset --soft &lt;commit# or branch or HEAD&gt;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>
            <a:normAutofit/>
          </a:bodyPr>
          <a:lstStyle/>
          <a:p>
            <a:r>
              <a:rPr lang="en-US" sz="3200" dirty="0"/>
              <a:t>Git – Soft Reset</a:t>
            </a:r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8" name="Flowchart: Card 17"/>
          <p:cNvSpPr/>
          <p:nvPr/>
        </p:nvSpPr>
        <p:spPr bwMode="auto">
          <a:xfrm>
            <a:off x="856343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Card 18"/>
          <p:cNvSpPr/>
          <p:nvPr/>
        </p:nvSpPr>
        <p:spPr bwMode="auto">
          <a:xfrm>
            <a:off x="3124200" y="1995714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029E17-DD01-4957-B42A-4D15CB259F34}"/>
              </a:ext>
            </a:extLst>
          </p:cNvPr>
          <p:cNvGrpSpPr/>
          <p:nvPr/>
        </p:nvGrpSpPr>
        <p:grpSpPr>
          <a:xfrm>
            <a:off x="7086600" y="4724400"/>
            <a:ext cx="1875054" cy="1905000"/>
            <a:chOff x="7225553" y="4422237"/>
            <a:chExt cx="1613647" cy="151379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8D6C45-57AA-470F-AF4C-C8DC784668E7}"/>
                </a:ext>
              </a:extLst>
            </p:cNvPr>
            <p:cNvSpPr/>
            <p:nvPr/>
          </p:nvSpPr>
          <p:spPr bwMode="auto">
            <a:xfrm>
              <a:off x="7225553" y="4422237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2743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E384A8-EE4C-40C8-B346-CFD83989D775}"/>
                </a:ext>
              </a:extLst>
            </p:cNvPr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Untracked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004E56-0249-4359-A9AF-E54C20922454}"/>
                </a:ext>
              </a:extLst>
            </p:cNvPr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Uncommitted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D657D5-8683-4293-8DC1-9CA1615D8E7C}"/>
                </a:ext>
              </a:extLst>
            </p:cNvPr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rgbClr val="3E5898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" charset="0"/>
                </a:rPr>
                <a:t>Committed</a:t>
              </a:r>
              <a:endParaRPr lang="en-US" sz="1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165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3194 L 0.85816 -0.0319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2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25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7" grpId="0" build="p"/>
      <p:bldP spid="28" grpId="0"/>
      <p:bldP spid="28" grpId="1"/>
      <p:bldP spid="28" grpId="2"/>
    </p:bld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10654</TotalTime>
  <Words>1349</Words>
  <Application>Microsoft Office PowerPoint</Application>
  <PresentationFormat>Letter Paper (8.5x11 in)</PresentationFormat>
  <Paragraphs>309</Paragraphs>
  <Slides>22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MS PGothic</vt:lpstr>
      <vt:lpstr>MS PGothic</vt:lpstr>
      <vt:lpstr>Arial</vt:lpstr>
      <vt:lpstr>Arial Unicode MS</vt:lpstr>
      <vt:lpstr>Calibri</vt:lpstr>
      <vt:lpstr>Century Gothic</vt:lpstr>
      <vt:lpstr>Cordia New</vt:lpstr>
      <vt:lpstr>Courier New</vt:lpstr>
      <vt:lpstr>Symbol</vt:lpstr>
      <vt:lpstr>Wingdings</vt:lpstr>
      <vt:lpstr>Default Theme</vt:lpstr>
      <vt:lpstr>Vapor Trail</vt:lpstr>
      <vt:lpstr>Anatomy of a  Git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Victor Grazi (IT/US)</dc:creator>
  <cp:lastModifiedBy>Victor Grazi</cp:lastModifiedBy>
  <cp:revision>176</cp:revision>
  <dcterms:created xsi:type="dcterms:W3CDTF">2018-04-17T14:19:20Z</dcterms:created>
  <dcterms:modified xsi:type="dcterms:W3CDTF">2018-10-12T20:19:20Z</dcterms:modified>
</cp:coreProperties>
</file>