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78" r:id="rId4"/>
    <p:sldId id="267" r:id="rId5"/>
    <p:sldId id="270" r:id="rId6"/>
    <p:sldId id="271" r:id="rId7"/>
    <p:sldId id="272" r:id="rId8"/>
    <p:sldId id="274" r:id="rId9"/>
    <p:sldId id="273" r:id="rId10"/>
    <p:sldId id="277" r:id="rId11"/>
    <p:sldId id="260" r:id="rId12"/>
    <p:sldId id="262" r:id="rId13"/>
    <p:sldId id="263" r:id="rId14"/>
    <p:sldId id="264" r:id="rId15"/>
    <p:sldId id="269" r:id="rId16"/>
    <p:sldId id="257" r:id="rId17"/>
    <p:sldId id="266" r:id="rId18"/>
    <p:sldId id="261" r:id="rId1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3E5898"/>
    <a:srgbClr val="009A46"/>
    <a:srgbClr val="00A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08" autoAdjust="0"/>
  </p:normalViewPr>
  <p:slideViewPr>
    <p:cSldViewPr>
      <p:cViewPr>
        <p:scale>
          <a:sx n="66" d="100"/>
          <a:sy n="66" d="100"/>
        </p:scale>
        <p:origin x="-15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C91A8-C4F6-45AB-B696-8E9EF71815FA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D62FC-FEC3-417A-9D97-9BDB1691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8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B500-9842-4ADF-89EF-2457A29775F5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5C42A-AAB6-409A-91E5-B31BBBD9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3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you are from the SVN world, you probably have a local workspace and a remote repository for each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Git is much different. There is no difference between the structure of the remote machine and your local clones. (Any local</a:t>
            </a:r>
            <a:r>
              <a:rPr lang="en-US" sz="2000" baseline="0" dirty="0" smtClean="0"/>
              <a:t> git repo can be a remote as well)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</a:rPr>
              <a:t>git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>init</a:t>
            </a:r>
            <a:r>
              <a:rPr lang="en-US" sz="2000" dirty="0" smtClean="0"/>
              <a:t> creates a local Git repo.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There are three areas in a Git local repo: </a:t>
            </a:r>
          </a:p>
          <a:p>
            <a:pPr marL="708025" lvl="3" indent="-171450">
              <a:buFont typeface="Arial" charset="0"/>
              <a:buChar char="•"/>
            </a:pPr>
            <a:r>
              <a:rPr lang="en-US" sz="2000" dirty="0" smtClean="0"/>
              <a:t>Working area</a:t>
            </a:r>
          </a:p>
          <a:p>
            <a:pPr marL="708025" lvl="3" indent="-171450">
              <a:buFont typeface="Arial" charset="0"/>
              <a:buChar char="•"/>
            </a:pPr>
            <a:r>
              <a:rPr lang="en-US" sz="2000" dirty="0" smtClean="0"/>
              <a:t>Staging area (or Index)</a:t>
            </a:r>
          </a:p>
          <a:p>
            <a:pPr marL="708025" lvl="3" indent="-171450">
              <a:buFont typeface="Arial" charset="0"/>
              <a:buChar char="•"/>
            </a:pPr>
            <a:r>
              <a:rPr lang="en-US" sz="2000" dirty="0" smtClean="0"/>
              <a:t>Repository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000" dirty="0" smtClean="0"/>
              <a:t>There is one</a:t>
            </a:r>
            <a:r>
              <a:rPr lang="en-US" sz="2000" i="1" dirty="0" smtClean="0"/>
              <a:t> HEAD, </a:t>
            </a:r>
            <a:r>
              <a:rPr lang="en-US" sz="2000" dirty="0" smtClean="0"/>
              <a:t>that points to the branch where your commits and checkouts will occur.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000" dirty="0" smtClean="0"/>
              <a:t>Every local git command either moves data between the areas or moves the current 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37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do an init, you can start versioning</a:t>
            </a:r>
            <a:r>
              <a:rPr lang="en-US" baseline="0" dirty="0" smtClean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do an init, you can start versioning</a:t>
            </a:r>
            <a:r>
              <a:rPr lang="en-US" baseline="0" dirty="0" smtClean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do an init, you can start versioning</a:t>
            </a:r>
            <a:r>
              <a:rPr lang="en-US" baseline="0" dirty="0" smtClean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do an init, you can start versioning</a:t>
            </a:r>
            <a:r>
              <a:rPr lang="en-US" baseline="0" dirty="0" smtClean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do an init, you can start versioning</a:t>
            </a:r>
            <a:r>
              <a:rPr lang="en-US" baseline="0" dirty="0" smtClean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do an init, you can start versioning</a:t>
            </a:r>
            <a:r>
              <a:rPr lang="en-US" baseline="0" dirty="0" smtClean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do an init, you can start versioning</a:t>
            </a:r>
            <a:r>
              <a:rPr lang="en-US" baseline="0" dirty="0" smtClean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init</a:t>
            </a:r>
          </a:p>
          <a:p>
            <a:r>
              <a:rPr lang="en-US" dirty="0" smtClean="0"/>
              <a:t>git status</a:t>
            </a:r>
          </a:p>
          <a:p>
            <a:r>
              <a:rPr lang="en-US" dirty="0" smtClean="0"/>
              <a:t>git</a:t>
            </a:r>
            <a:r>
              <a:rPr lang="en-US" baseline="0" dirty="0" smtClean="0"/>
              <a:t> add</a:t>
            </a:r>
          </a:p>
          <a:p>
            <a:r>
              <a:rPr lang="en-US" baseline="0" dirty="0" smtClean="0"/>
              <a:t>(to delete a file from Git, delete it locally, then do git add &lt;file&gt; then git commit</a:t>
            </a:r>
          </a:p>
          <a:p>
            <a:r>
              <a:rPr lang="en-US" baseline="0" dirty="0" err="1" smtClean="0"/>
              <a:t>gitk</a:t>
            </a:r>
            <a:r>
              <a:rPr lang="en-US" baseline="0" dirty="0" smtClean="0"/>
              <a:t> – open git log browser</a:t>
            </a:r>
          </a:p>
          <a:p>
            <a:r>
              <a:rPr lang="en-US" baseline="0" dirty="0" smtClean="0"/>
              <a:t>git commit –m “message”</a:t>
            </a:r>
            <a:endParaRPr lang="en-US" dirty="0" smtClean="0"/>
          </a:p>
          <a:p>
            <a:r>
              <a:rPr lang="en-US" dirty="0" smtClean="0"/>
              <a:t>git branch</a:t>
            </a:r>
          </a:p>
          <a:p>
            <a:r>
              <a:rPr lang="en-US" dirty="0" smtClean="0"/>
              <a:t>git branch &lt;name&gt;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git branch –d &lt;name&gt; // delete branch</a:t>
            </a:r>
          </a:p>
          <a:p>
            <a:r>
              <a:rPr lang="en-US" dirty="0" smtClean="0"/>
              <a:t>HEAD</a:t>
            </a:r>
            <a:r>
              <a:rPr lang="en-US" baseline="0" dirty="0" smtClean="0"/>
              <a:t> points to a branch, branch points to the commit</a:t>
            </a:r>
          </a:p>
          <a:p>
            <a:r>
              <a:rPr lang="en-US" baseline="0" dirty="0" smtClean="0"/>
              <a:t>branch points to a commit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git --cached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6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Freeform 26"/>
          <p:cNvSpPr>
            <a:spLocks noChangeAspect="1"/>
          </p:cNvSpPr>
          <p:nvPr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40930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47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78" name="Freeform 19"/>
          <p:cNvSpPr>
            <a:spLocks/>
          </p:cNvSpPr>
          <p:nvPr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Freeform 25"/>
          <p:cNvSpPr>
            <a:spLocks/>
          </p:cNvSpPr>
          <p:nvPr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Freeform 30"/>
          <p:cNvSpPr>
            <a:spLocks/>
          </p:cNvSpPr>
          <p:nvPr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31"/>
          <p:cNvSpPr>
            <a:spLocks/>
          </p:cNvSpPr>
          <p:nvPr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32"/>
          <p:cNvSpPr>
            <a:spLocks/>
          </p:cNvSpPr>
          <p:nvPr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26"/>
          <p:cNvSpPr>
            <a:spLocks noChangeAspect="1"/>
          </p:cNvSpPr>
          <p:nvPr userDrawn="1"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Box 11"/>
          <p:cNvSpPr txBox="1">
            <a:spLocks noChangeArrowheads="1"/>
          </p:cNvSpPr>
          <p:nvPr userDrawn="1"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5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8" name="Freeform 19"/>
          <p:cNvSpPr>
            <a:spLocks/>
          </p:cNvSpPr>
          <p:nvPr userDrawn="1"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 userDrawn="1"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 userDrawn="1"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0"/>
          <p:cNvSpPr>
            <a:spLocks/>
          </p:cNvSpPr>
          <p:nvPr userDrawn="1"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1"/>
          <p:cNvSpPr>
            <a:spLocks/>
          </p:cNvSpPr>
          <p:nvPr userDrawn="1"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2"/>
          <p:cNvSpPr>
            <a:spLocks/>
          </p:cNvSpPr>
          <p:nvPr userDrawn="1"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05600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45908" y="3526356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0" hasCustomPrompt="1"/>
          </p:nvPr>
        </p:nvSpPr>
        <p:spPr>
          <a:xfrm>
            <a:off x="245908" y="5142232"/>
            <a:ext cx="8649969" cy="138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45908" y="1900800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45908" y="331167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245908" y="493130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04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43" hasCustomPrompt="1"/>
          </p:nvPr>
        </p:nvSpPr>
        <p:spPr>
          <a:xfrm>
            <a:off x="245907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44" hasCustomPrompt="1"/>
          </p:nvPr>
        </p:nvSpPr>
        <p:spPr>
          <a:xfrm>
            <a:off x="4639015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4639015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49" hasCustomPrompt="1"/>
          </p:nvPr>
        </p:nvSpPr>
        <p:spPr>
          <a:xfrm>
            <a:off x="24590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463954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463954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463954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9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097846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09732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2369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631158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6861" y="4310016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0016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45907" y="4117492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53" y="4117492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52554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252554" y="4338891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6101169" y="4338891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251520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51520" y="411249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100785" y="41124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Part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9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1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5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7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8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0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0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54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5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3913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61" hasCustomPrompt="1"/>
          </p:nvPr>
        </p:nvSpPr>
        <p:spPr>
          <a:xfrm>
            <a:off x="2438319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62" hasCustomPrompt="1"/>
          </p:nvPr>
        </p:nvSpPr>
        <p:spPr>
          <a:xfrm>
            <a:off x="4639015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63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9015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9015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4639015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09310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245907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1158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17475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10415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637826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245907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3176861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101583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7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4634119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411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34119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4119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4634119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4119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51520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51520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51520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251520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51520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51520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4638469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3846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Nomura Standard Full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7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8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pic>
        <p:nvPicPr>
          <p:cNvPr id="23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5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6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8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799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4351553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413482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34" hasCustomPrompt="1"/>
          </p:nvPr>
        </p:nvSpPr>
        <p:spPr>
          <a:xfrm>
            <a:off x="251520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5" hasCustomPrompt="1"/>
          </p:nvPr>
        </p:nvSpPr>
        <p:spPr>
          <a:xfrm>
            <a:off x="4630847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51520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3" hasCustomPrompt="1"/>
          </p:nvPr>
        </p:nvSpPr>
        <p:spPr>
          <a:xfrm>
            <a:off x="4630847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251520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2369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251520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2369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6101169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3175200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8" y="4150300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245907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3176175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6101169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61" hasCustomPrompt="1"/>
          </p:nvPr>
        </p:nvSpPr>
        <p:spPr>
          <a:xfrm>
            <a:off x="245908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62" hasCustomPrompt="1"/>
          </p:nvPr>
        </p:nvSpPr>
        <p:spPr>
          <a:xfrm>
            <a:off x="2445784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63" hasCustomPrompt="1"/>
          </p:nvPr>
        </p:nvSpPr>
        <p:spPr>
          <a:xfrm>
            <a:off x="4639015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64" hasCustomPrompt="1"/>
          </p:nvPr>
        </p:nvSpPr>
        <p:spPr>
          <a:xfrm>
            <a:off x="6832246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65" hasCustomPrompt="1"/>
          </p:nvPr>
        </p:nvSpPr>
        <p:spPr>
          <a:xfrm>
            <a:off x="245908" y="407707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66" hasCustomPrompt="1"/>
          </p:nvPr>
        </p:nvSpPr>
        <p:spPr>
          <a:xfrm>
            <a:off x="245908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2445784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68" hasCustomPrompt="1"/>
          </p:nvPr>
        </p:nvSpPr>
        <p:spPr>
          <a:xfrm>
            <a:off x="4637457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69" hasCustomPrompt="1"/>
          </p:nvPr>
        </p:nvSpPr>
        <p:spPr>
          <a:xfrm>
            <a:off x="6832246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31_Comple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29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4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2" name="Picture 171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3" name="Picture 4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40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9" name="Picture 58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3" name="Picture 6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3049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700" i="1" baseline="0">
                <a:ea typeface="MS PGothic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702676"/>
            <a:ext cx="8649969" cy="47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48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900800"/>
            <a:ext cx="8649969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3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5692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635714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6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80800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177" name="Picture 176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17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" name="Picture 27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</p:sldLayoutIdLst>
  <p:hf hd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defTabSz="957263" rtl="0" eaLnBrk="1" fontAlgn="base" hangingPunct="1">
        <a:spcBef>
          <a:spcPct val="45000"/>
        </a:spcBef>
        <a:spcAft>
          <a:spcPct val="45000"/>
        </a:spcAft>
        <a:buClr>
          <a:srgbClr val="CC3300"/>
        </a:buClr>
        <a:defRPr sz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244475" indent="-24288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06400" indent="-16033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547688" indent="-139700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318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11890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16462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21034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25606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jetbrains.com/help/idea/using-git-integration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nomura.com/help/ssh/README" TargetMode="External"/><Relationship Id="rId2" Type="http://schemas.openxmlformats.org/officeDocument/2006/relationships/hyperlink" Target="http://ams.americas.nom/Package/PackageManagement/1527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log.praveen.science/solution-to-git-bash-is-very-slow-in-windows/" TargetMode="External"/><Relationship Id="rId5" Type="http://schemas.openxmlformats.org/officeDocument/2006/relationships/hyperlink" Target="http://gm-dev-tools.nomura.com/ETCB/confluence/display/DEVOPS/Playbook+-+GitLab" TargetMode="External"/><Relationship Id="rId4" Type="http://schemas.openxmlformats.org/officeDocument/2006/relationships/hyperlink" Target="http://intranet.nomuranow.com/RFB/RFBController?action=viewRFBForm&amp;FORM_ID=RF00000863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Git Project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9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9075176"/>
              </p:ext>
            </p:extLst>
          </p:nvPr>
        </p:nvGraphicFramePr>
        <p:xfrm>
          <a:off x="259977" y="1153160"/>
          <a:ext cx="8650288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/>
                <a:gridCol w="2162572"/>
                <a:gridCol w="2162572"/>
                <a:gridCol w="2162572"/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Repository (local)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 (origin)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Git – fetch / merge / pull</a:t>
            </a:r>
            <a:endParaRPr lang="en-US" sz="2800" dirty="0"/>
          </a:p>
        </p:txBody>
      </p:sp>
      <p:sp>
        <p:nvSpPr>
          <p:cNvPr id="23" name="Flowchart: Card 22"/>
          <p:cNvSpPr/>
          <p:nvPr/>
        </p:nvSpPr>
        <p:spPr bwMode="auto">
          <a:xfrm>
            <a:off x="9579429" y="469763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3091775" y="1981200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1" name="Flowchart: Card 20"/>
          <p:cNvSpPr/>
          <p:nvPr/>
        </p:nvSpPr>
        <p:spPr bwMode="auto">
          <a:xfrm>
            <a:off x="7281250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Flowchart: Card 24"/>
          <p:cNvSpPr/>
          <p:nvPr/>
        </p:nvSpPr>
        <p:spPr bwMode="auto">
          <a:xfrm>
            <a:off x="7281250" y="19812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lowchart: Card 30"/>
          <p:cNvSpPr/>
          <p:nvPr/>
        </p:nvSpPr>
        <p:spPr bwMode="auto">
          <a:xfrm>
            <a:off x="5371192" y="1981200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42128" y="228600"/>
            <a:ext cx="299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225553" y="4038600"/>
            <a:ext cx="1613647" cy="1513794"/>
            <a:chOff x="7225553" y="4429806"/>
            <a:chExt cx="1613647" cy="1513794"/>
          </a:xfrm>
        </p:grpSpPr>
        <p:sp>
          <p:nvSpPr>
            <p:cNvPr id="36" name="Rectangle 35"/>
            <p:cNvSpPr/>
            <p:nvPr/>
          </p:nvSpPr>
          <p:spPr bwMode="auto">
            <a:xfrm>
              <a:off x="7225553" y="4429806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Untracked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Uncommitted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9634" y="3957918"/>
            <a:ext cx="76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09600" y="4355068"/>
            <a:ext cx="6058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# </a:t>
            </a:r>
            <a:r>
              <a:rPr lang="en-US" dirty="0" smtClean="0"/>
              <a:t>update from remote to local. HEAD pointer not changed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7004" y="4800600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000" y="5650468"/>
            <a:ext cx="574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git pull == git fetch + git merge &gt;&gt;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3399" y="5237479"/>
            <a:ext cx="6248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# merges the </a:t>
            </a:r>
            <a:r>
              <a:rPr lang="en-US" dirty="0" smtClean="0"/>
              <a:t>commits and advances </a:t>
            </a:r>
            <a:r>
              <a:rPr lang="en-US" dirty="0"/>
              <a:t>the HEAD </a:t>
            </a:r>
            <a:r>
              <a:rPr lang="en-US" dirty="0" smtClean="0"/>
              <a:t>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26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0.55908 L -0.13455 0.5604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555 L -0.20452 0.00301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5 0.67908 L -0.12917 0.6790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1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1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00301 L -0.24514 0.0013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5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01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139 L -0.24358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1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5" grpId="0" animBg="1"/>
      <p:bldP spid="31" grpId="0" animBg="1"/>
      <p:bldP spid="31" grpId="1" animBg="1"/>
      <p:bldP spid="28" grpId="0"/>
      <p:bldP spid="28" grpId="1"/>
      <p:bldP spid="28" grpId="2"/>
      <p:bldP spid="28" grpId="3"/>
      <p:bldP spid="20" grpId="0" build="p"/>
      <p:bldP spid="22" grpId="0"/>
      <p:bldP spid="24" grpId="0"/>
      <p:bldP spid="29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10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5" name="Picture 9" descr="C:\Users\vgrazi\AppData\Local\Temp\SNAGHTML10e746a9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7743825" cy="581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070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11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908" y="785276"/>
            <a:ext cx="8649969" cy="4777324"/>
          </a:xfrm>
        </p:spPr>
        <p:txBody>
          <a:bodyPr/>
          <a:lstStyle/>
          <a:p>
            <a:r>
              <a:rPr lang="en-US" sz="2000" dirty="0" smtClean="0"/>
              <a:t>Every Git object has a SHA-1 (20 bytes Hex)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“Some text” | git hash-object –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 smtClean="0"/>
              <a:t> </a:t>
            </a:r>
            <a:r>
              <a:rPr lang="en-US" sz="2000" dirty="0"/>
              <a:t>-</a:t>
            </a:r>
            <a:r>
              <a:rPr lang="en-US" sz="2000" dirty="0" smtClean="0"/>
              <a:t> creates a Git repo </a:t>
            </a:r>
          </a:p>
          <a:p>
            <a:r>
              <a:rPr lang="en-US" sz="2000" dirty="0" smtClean="0"/>
              <a:t>   right in the current directory: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cat-file -p</a:t>
            </a:r>
            <a:r>
              <a:rPr lang="en-US" sz="2000" dirty="0" smtClean="0"/>
              <a:t> &lt;sha-1&gt;</a:t>
            </a:r>
            <a:br>
              <a:rPr lang="en-US" sz="2000" dirty="0" smtClean="0"/>
            </a:br>
            <a:r>
              <a:rPr lang="en-US" sz="2000" dirty="0" smtClean="0"/>
              <a:t>Displays the object content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" t="11325" r="20889" b="62135"/>
          <a:stretch/>
        </p:blipFill>
        <p:spPr bwMode="auto">
          <a:xfrm>
            <a:off x="251091" y="1632858"/>
            <a:ext cx="3787509" cy="764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09800"/>
            <a:ext cx="3994502" cy="2732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34" y="5257800"/>
            <a:ext cx="5448300" cy="1225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64281" y="76200"/>
            <a:ext cx="221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Digging 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62261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12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Recommend using Git Bash, installed as part of the Git installation</a:t>
            </a:r>
          </a:p>
          <a:p>
            <a:r>
              <a:rPr lang="en-US" dirty="0" smtClean="0"/>
              <a:t>If you like Unix commands, this provides a highly usable </a:t>
            </a:r>
            <a:r>
              <a:rPr lang="en-US" dirty="0" err="1" smtClean="0"/>
              <a:t>unix</a:t>
            </a:r>
            <a:r>
              <a:rPr lang="en-US" dirty="0" smtClean="0"/>
              <a:t> Bash shell in Windows</a:t>
            </a:r>
          </a:p>
          <a:p>
            <a:r>
              <a:rPr lang="en-US" dirty="0" smtClean="0"/>
              <a:t>To create a new project in Gitlab: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5600"/>
            <a:ext cx="3811176" cy="1421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74121"/>
            <a:ext cx="3453937" cy="3802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186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13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17" y="841292"/>
            <a:ext cx="5597587" cy="6066286"/>
          </a:xfr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17" y="841292"/>
            <a:ext cx="5587952" cy="564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17" y="841292"/>
            <a:ext cx="5581261" cy="585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606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14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Git –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8" y="2006441"/>
            <a:ext cx="8920544" cy="386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765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4" y="2896394"/>
            <a:ext cx="7629525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284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16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990600"/>
            <a:ext cx="8649969" cy="477732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git ignore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IntelliJ</a:t>
            </a:r>
          </a:p>
          <a:p>
            <a:r>
              <a:rPr lang="en-US" dirty="0"/>
              <a:t>FMI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www.jetbrains.com/help/idea/using-git-integration.html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Local changes (Alt-9)</a:t>
            </a:r>
          </a:p>
          <a:p>
            <a:r>
              <a:rPr lang="en-US" dirty="0" smtClean="0"/>
              <a:t>In file markers:</a:t>
            </a:r>
          </a:p>
          <a:p>
            <a:endParaRPr lang="en-US" dirty="0"/>
          </a:p>
          <a:p>
            <a:r>
              <a:rPr lang="en-US" dirty="0" smtClean="0"/>
              <a:t>Ctrl-A Annotate – click to show files in the commit, click to show diffs</a:t>
            </a:r>
          </a:p>
          <a:p>
            <a:r>
              <a:rPr lang="en-US" dirty="0" smtClean="0"/>
              <a:t>Ctrl-Shift-Alt Down/Up arrow to navigate to next/previous change</a:t>
            </a:r>
          </a:p>
          <a:p>
            <a:r>
              <a:rPr lang="en-US" dirty="0" smtClean="0"/>
              <a:t>View/ Restore changed lines</a:t>
            </a:r>
          </a:p>
          <a:p>
            <a:r>
              <a:rPr lang="en-US" dirty="0" smtClean="0"/>
              <a:t>Ctrl-K Stage area</a:t>
            </a:r>
          </a:p>
          <a:p>
            <a:r>
              <a:rPr lang="en-US" dirty="0" smtClean="0"/>
              <a:t>Ctrl-T</a:t>
            </a:r>
          </a:p>
          <a:p>
            <a:r>
              <a:rPr lang="en-US" dirty="0" smtClean="0"/>
              <a:t>log</a:t>
            </a:r>
          </a:p>
          <a:p>
            <a:r>
              <a:rPr lang="en-US" dirty="0" smtClean="0"/>
              <a:t>cherry pick</a:t>
            </a:r>
          </a:p>
          <a:p>
            <a:r>
              <a:rPr lang="en-US" dirty="0" smtClean="0"/>
              <a:t>stash/</a:t>
            </a:r>
          </a:p>
          <a:p>
            <a:r>
              <a:rPr lang="en-US" dirty="0" smtClean="0"/>
              <a:t>squash</a:t>
            </a:r>
          </a:p>
          <a:p>
            <a:r>
              <a:rPr lang="en-US" dirty="0" smtClean="0"/>
              <a:t>reset</a:t>
            </a:r>
          </a:p>
          <a:p>
            <a:r>
              <a:rPr lang="en-US" dirty="0" smtClean="0"/>
              <a:t>revert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14012"/>
            <a:ext cx="1143000" cy="6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489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17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Git documentation: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git-scm.com/doc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82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908" y="762000"/>
            <a:ext cx="8649969" cy="4777324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SVN projects: </a:t>
            </a:r>
          </a:p>
          <a:p>
            <a:pPr marL="522288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local workspace</a:t>
            </a:r>
          </a:p>
          <a:p>
            <a:pPr marL="522288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and remote </a:t>
            </a:r>
            <a:r>
              <a:rPr lang="en-US" sz="2000" dirty="0" smtClean="0"/>
              <a:t>repository.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Git remote and local clones look exactly alike.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git init </a:t>
            </a:r>
            <a:r>
              <a:rPr lang="en-US" sz="2000" dirty="0"/>
              <a:t>creates </a:t>
            </a:r>
            <a:r>
              <a:rPr lang="en-US" sz="2000" dirty="0" smtClean="0"/>
              <a:t>a local Git repo.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Three areas in a Git local repo: </a:t>
            </a:r>
          </a:p>
          <a:p>
            <a:pPr marL="708025" lvl="3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Working area</a:t>
            </a:r>
          </a:p>
          <a:p>
            <a:pPr marL="708025" lvl="3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Staging area (or Index)</a:t>
            </a:r>
          </a:p>
          <a:p>
            <a:pPr marL="708025" lvl="3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Repository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000" i="1" dirty="0" smtClean="0"/>
              <a:t>HEAD </a:t>
            </a:r>
            <a:r>
              <a:rPr lang="en-US" sz="2000" dirty="0" smtClean="0"/>
              <a:t>points to the branch where your commits and checkouts will occur.</a:t>
            </a:r>
          </a:p>
          <a:p>
            <a:pPr marL="171450" indent="-171450">
              <a:spcAft>
                <a:spcPts val="100"/>
              </a:spcAft>
              <a:buFont typeface="Arial" charset="0"/>
              <a:buChar char="•"/>
            </a:pPr>
            <a:r>
              <a:rPr lang="en-US" sz="2000" dirty="0" smtClean="0"/>
              <a:t>Git commands either:</a:t>
            </a:r>
          </a:p>
          <a:p>
            <a:pPr marL="350838" lvl="1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move data between these areas </a:t>
            </a:r>
          </a:p>
          <a:p>
            <a:pPr marL="350838" lvl="1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or move the current head</a:t>
            </a:r>
          </a:p>
          <a:p>
            <a:pPr marL="350838" lvl="1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or run a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1524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Getting to Know Git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038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2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175" y="880076"/>
            <a:ext cx="9105435" cy="4777324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Install Git client from </a:t>
            </a:r>
            <a:r>
              <a:rPr lang="en-US" sz="2000" dirty="0" smtClean="0">
                <a:hlinkClick r:id="rId2"/>
              </a:rPr>
              <a:t>AMS</a:t>
            </a:r>
            <a:r>
              <a:rPr lang="en-US" sz="2000" dirty="0" smtClean="0"/>
              <a:t>: </a:t>
            </a:r>
            <a:r>
              <a:rPr lang="en-GB" sz="2000" b="1" dirty="0" smtClean="0"/>
              <a:t>Git_Git-Gui-x64_2.15.1_EN_01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Generate SSH keys: </a:t>
            </a:r>
            <a:r>
              <a:rPr lang="en-US" sz="2000" dirty="0" smtClean="0">
                <a:hlinkClick r:id="rId3"/>
              </a:rPr>
              <a:t>https://gitlab.nomura.com/help/ssh/README</a:t>
            </a: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 smtClean="0"/>
              <a:t>To create a new project in GitLab, create a Service Now ticket</a:t>
            </a:r>
            <a:br>
              <a:rPr lang="en-GB" sz="2000" b="1" dirty="0" smtClean="0"/>
            </a:br>
            <a:r>
              <a:rPr lang="en-GB" sz="1800" dirty="0" smtClean="0">
                <a:hlinkClick r:id="rId4"/>
              </a:rPr>
              <a:t>http://intranet.nomuranow.com/RFB/RFBController?action=viewRFBForm&amp;FORM_ID=RF000008634</a:t>
            </a:r>
            <a:endParaRPr lang="en-GB" sz="18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 smtClean="0"/>
              <a:t>For more information, see DevOps </a:t>
            </a:r>
            <a:r>
              <a:rPr lang="en-GB" sz="2000" b="1" dirty="0" smtClean="0">
                <a:hlinkClick r:id="rId5"/>
              </a:rPr>
              <a:t>Git Tactical Playbook</a:t>
            </a:r>
            <a:r>
              <a:rPr lang="en-GB" sz="2000" b="1" dirty="0" smtClean="0"/>
              <a:t>:</a:t>
            </a:r>
            <a:br>
              <a:rPr lang="en-GB" sz="2000" b="1" dirty="0" smtClean="0"/>
            </a:br>
            <a:r>
              <a:rPr lang="en-GB" sz="1800" dirty="0" smtClean="0">
                <a:hlinkClick r:id="rId5"/>
              </a:rPr>
              <a:t>http://gm-dev-tools.nomura.com/ETCB/confluence/display/DEVOPS/Playbook+-+GitLab</a:t>
            </a:r>
            <a:r>
              <a:rPr lang="en-GB" sz="1800" dirty="0" smtClean="0"/>
              <a:t> </a:t>
            </a: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Optimizations for Git Bash </a:t>
            </a:r>
            <a:r>
              <a:rPr lang="en-GB" sz="2000" b="1" dirty="0"/>
              <a:t>slowness: </a:t>
            </a:r>
            <a:r>
              <a:rPr lang="en-GB" sz="1800" dirty="0">
                <a:hlinkClick r:id="rId6"/>
              </a:rPr>
              <a:t>https://blog.praveen.science/solution-to-git-bash-is-very-slow-in-windows</a:t>
            </a:r>
            <a:r>
              <a:rPr lang="en-GB" sz="1800" dirty="0" smtClean="0">
                <a:hlinkClick r:id="rId6"/>
              </a:rPr>
              <a:t>/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228600"/>
            <a:ext cx="8649969" cy="576000"/>
          </a:xfrm>
        </p:spPr>
        <p:txBody>
          <a:bodyPr/>
          <a:lstStyle/>
          <a:p>
            <a:r>
              <a:rPr lang="en-US" sz="3200" dirty="0" smtClean="0"/>
              <a:t>Git - Initial setup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562100" y="5181600"/>
            <a:ext cx="6019800" cy="92333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core.preloadindex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A86E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core.fscache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86E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endParaRPr lang="en-US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gc.auto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256 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94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3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0584460"/>
              </p:ext>
            </p:extLst>
          </p:nvPr>
        </p:nvGraphicFramePr>
        <p:xfrm>
          <a:off x="259977" y="1153160"/>
          <a:ext cx="8650288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/>
                <a:gridCol w="2162572"/>
                <a:gridCol w="2162572"/>
                <a:gridCol w="2162572"/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Repository (local)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 (origin)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Git – Common Left to Right Workflow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9634" y="3835998"/>
            <a:ext cx="76527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/>
              <a:t>   # create a local repository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	&lt;&lt; create or update files &gt;&gt;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 smtClean="0"/>
              <a:t>  .   # copy files to staging area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(git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</a:t>
            </a:r>
            <a:r>
              <a:rPr lang="en-US" dirty="0" smtClean="0"/>
              <a:t> # opposite of git add)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“message”</a:t>
            </a:r>
            <a:r>
              <a:rPr lang="en-US" dirty="0" smtClean="0">
                <a:cs typeface="Courier New" panose="02070309020205020404" pitchFamily="49" charset="0"/>
              </a:rPr>
              <a:t>   </a:t>
            </a:r>
            <a:r>
              <a:rPr lang="en-US" dirty="0" smtClean="0"/>
              <a:t># commit staging area to repository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–a</a:t>
            </a:r>
            <a:r>
              <a:rPr lang="en-US" dirty="0" smtClean="0"/>
              <a:t>   is the same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 smtClean="0"/>
              <a:t>  followed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commit)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/>
              <a:t>   # push the commit to the remote</a:t>
            </a:r>
          </a:p>
        </p:txBody>
      </p:sp>
      <p:sp>
        <p:nvSpPr>
          <p:cNvPr id="12" name="Flowchart: Card 11"/>
          <p:cNvSpPr/>
          <p:nvPr/>
        </p:nvSpPr>
        <p:spPr bwMode="auto">
          <a:xfrm>
            <a:off x="9525000" y="254000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lowchart: Card 22"/>
          <p:cNvSpPr/>
          <p:nvPr/>
        </p:nvSpPr>
        <p:spPr bwMode="auto">
          <a:xfrm>
            <a:off x="869577" y="199390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5257800" y="2044700"/>
            <a:ext cx="838200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lowchart: Card 18"/>
          <p:cNvSpPr/>
          <p:nvPr/>
        </p:nvSpPr>
        <p:spPr bwMode="auto">
          <a:xfrm>
            <a:off x="869577" y="1997529"/>
            <a:ext cx="838200" cy="990600"/>
          </a:xfrm>
          <a:prstGeom prst="flowChartPunchedCard">
            <a:avLst/>
          </a:prstGeom>
          <a:solidFill>
            <a:srgbClr val="FFC0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25553" y="4038600"/>
            <a:ext cx="1613647" cy="1513794"/>
            <a:chOff x="7225553" y="4429806"/>
            <a:chExt cx="1613647" cy="15137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7225553" y="4429806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Untracked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Uncommitted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48407" y="397328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Flowchart: Card 21"/>
          <p:cNvSpPr/>
          <p:nvPr/>
        </p:nvSpPr>
        <p:spPr bwMode="auto">
          <a:xfrm>
            <a:off x="2957286" y="2008414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82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12899 0.0013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9 0.12361 L 0.13524 0.1236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0.2257 0.003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5" y="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66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5 0.25417 L 0.33975 0.24908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7 0.00325 L 0.4757 0.0032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32 0.37917 L 0.13732 0.37917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100"/>
                            </p:stCondLst>
                            <p:childTnLst>
                              <p:par>
                                <p:cTn id="8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7 0.00325 L 0.7007 0.0032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100"/>
                            </p:stCondLst>
                            <p:childTnLst>
                              <p:par>
                                <p:cTn id="95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3" grpId="0" animBg="1"/>
      <p:bldP spid="26" grpId="0" animBg="1"/>
      <p:bldP spid="19" grpId="0" animBg="1"/>
      <p:bldP spid="19" grpId="1" animBg="1"/>
      <p:bldP spid="19" grpId="2" animBg="1"/>
      <p:bldP spid="19" grpId="3" animBg="1"/>
      <p:bldP spid="19" grpId="5" animBg="1"/>
      <p:bldP spid="8" grpId="0"/>
      <p:bldP spid="8" grpId="1"/>
      <p:bldP spid="8" grpId="2"/>
      <p:bldP spid="8" grpId="3"/>
      <p:bldP spid="8" grpId="4"/>
      <p:bldP spid="8" grpId="5"/>
      <p:bldP spid="22" grpId="0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4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3868195"/>
              </p:ext>
            </p:extLst>
          </p:nvPr>
        </p:nvGraphicFramePr>
        <p:xfrm>
          <a:off x="259977" y="1153160"/>
          <a:ext cx="8650288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/>
                <a:gridCol w="2162572"/>
                <a:gridCol w="2162572"/>
                <a:gridCol w="2162572"/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Repository (local)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 (origin)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Git – clone</a:t>
            </a:r>
            <a:endParaRPr lang="en-US" sz="2800" dirty="0"/>
          </a:p>
        </p:txBody>
      </p:sp>
      <p:sp>
        <p:nvSpPr>
          <p:cNvPr id="23" name="Flowchart: Card 22"/>
          <p:cNvSpPr/>
          <p:nvPr/>
        </p:nvSpPr>
        <p:spPr bwMode="auto">
          <a:xfrm>
            <a:off x="9579429" y="469763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3091775" y="2019300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1" name="Flowchart: Card 20"/>
          <p:cNvSpPr/>
          <p:nvPr/>
        </p:nvSpPr>
        <p:spPr bwMode="auto">
          <a:xfrm>
            <a:off x="7281250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Flowchart: Card 24"/>
          <p:cNvSpPr/>
          <p:nvPr/>
        </p:nvSpPr>
        <p:spPr bwMode="auto">
          <a:xfrm>
            <a:off x="7281250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lowchart: Card 30"/>
          <p:cNvSpPr/>
          <p:nvPr/>
        </p:nvSpPr>
        <p:spPr bwMode="auto">
          <a:xfrm>
            <a:off x="5371192" y="2019300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634" y="3957918"/>
            <a:ext cx="76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en-US" dirty="0" smtClean="0"/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5585" y="3955018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# </a:t>
            </a:r>
            <a:r>
              <a:rPr lang="en-US" dirty="0" smtClean="0"/>
              <a:t>init local repo and copy remote to local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5107" y="409520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225553" y="4038600"/>
            <a:ext cx="1613647" cy="1513794"/>
            <a:chOff x="7225553" y="4429806"/>
            <a:chExt cx="1613647" cy="1513794"/>
          </a:xfrm>
        </p:grpSpPr>
        <p:sp>
          <p:nvSpPr>
            <p:cNvPr id="36" name="Rectangle 35"/>
            <p:cNvSpPr/>
            <p:nvPr/>
          </p:nvSpPr>
          <p:spPr bwMode="auto">
            <a:xfrm>
              <a:off x="7225553" y="4429806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Untracked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Uncommitted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239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11459 0.0013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-0.7125 3.33333E-6 " pathEditMode="relative" rAng="0" ptsTypes="AA">
                                      <p:cBhvr>
                                        <p:cTn id="23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2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31" grpId="0" animBg="1"/>
      <p:bldP spid="27" grpId="0" build="p"/>
      <p:bldP spid="4" grpId="0"/>
      <p:bldP spid="28" grpId="4"/>
      <p:bldP spid="28" grpId="5"/>
      <p:bldP spid="28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5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2599522"/>
              </p:ext>
            </p:extLst>
          </p:nvPr>
        </p:nvGraphicFramePr>
        <p:xfrm>
          <a:off x="259977" y="1153160"/>
          <a:ext cx="8650288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/>
                <a:gridCol w="2162572"/>
                <a:gridCol w="2162572"/>
                <a:gridCol w="2162572"/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Repository (local)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 (origin)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Git – checkout</a:t>
            </a:r>
            <a:endParaRPr lang="en-US" sz="2800" dirty="0"/>
          </a:p>
        </p:txBody>
      </p:sp>
      <p:sp>
        <p:nvSpPr>
          <p:cNvPr id="26" name="Flowchart: Card 25"/>
          <p:cNvSpPr/>
          <p:nvPr/>
        </p:nvSpPr>
        <p:spPr bwMode="auto">
          <a:xfrm>
            <a:off x="10744200" y="4703073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5" name="Flowchart: Card 24"/>
          <p:cNvSpPr/>
          <p:nvPr/>
        </p:nvSpPr>
        <p:spPr bwMode="auto">
          <a:xfrm>
            <a:off x="5377963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lowchart: Card 30"/>
          <p:cNvSpPr/>
          <p:nvPr/>
        </p:nvSpPr>
        <p:spPr bwMode="auto">
          <a:xfrm>
            <a:off x="5369664" y="2010228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634" y="3957918"/>
            <a:ext cx="76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&lt;branch&gt;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67507" y="3955018"/>
            <a:ext cx="603242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                                           # copy branch to working area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Note checkout </a:t>
            </a:r>
            <a:r>
              <a:rPr lang="en-US" i="1" dirty="0" smtClean="0"/>
              <a:t>will</a:t>
            </a:r>
            <a:r>
              <a:rPr lang="en-US" dirty="0" smtClean="0"/>
              <a:t> overwrite local changes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107" y="409520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Flowchart: Card 21"/>
          <p:cNvSpPr/>
          <p:nvPr/>
        </p:nvSpPr>
        <p:spPr bwMode="auto">
          <a:xfrm>
            <a:off x="3116116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225553" y="4038600"/>
            <a:ext cx="1613647" cy="1513794"/>
            <a:chOff x="7225553" y="4429806"/>
            <a:chExt cx="1613647" cy="15137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7225553" y="4429806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Untracked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Uncommitted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0" name="Flowchart: Card 19"/>
          <p:cNvSpPr/>
          <p:nvPr/>
        </p:nvSpPr>
        <p:spPr bwMode="auto">
          <a:xfrm>
            <a:off x="914400" y="2010228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53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2915 -0.0027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75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77457E-6 L -0.48941 -2.77457E-6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7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75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27" grpId="0" build="p"/>
      <p:bldP spid="4" grpId="0" uiExpand="1" build="p"/>
      <p:bldP spid="28" grpId="0"/>
      <p:bldP spid="28" grpId="1"/>
      <p:bldP spid="28" grpId="2"/>
      <p:bldP spid="22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9634" y="3957918"/>
            <a:ext cx="76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reset --soft &lt;commit# or branch or HEAD&gt;  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00200" y="4278868"/>
            <a:ext cx="533992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# moves the HEAD pointer to the specified commit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# Does not touch staging or working areas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6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9293211"/>
              </p:ext>
            </p:extLst>
          </p:nvPr>
        </p:nvGraphicFramePr>
        <p:xfrm>
          <a:off x="259977" y="1153160"/>
          <a:ext cx="8650288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/>
                <a:gridCol w="2162572"/>
                <a:gridCol w="2162572"/>
                <a:gridCol w="2162572"/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Repository (local)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 (origin)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Git – Soft Reset</a:t>
            </a:r>
            <a:endParaRPr lang="en-US" sz="2800" dirty="0"/>
          </a:p>
        </p:txBody>
      </p:sp>
      <p:sp>
        <p:nvSpPr>
          <p:cNvPr id="23" name="Flowchart: Card 22"/>
          <p:cNvSpPr/>
          <p:nvPr/>
        </p:nvSpPr>
        <p:spPr bwMode="auto">
          <a:xfrm>
            <a:off x="9579429" y="469763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10744200" y="4703073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5" name="Flowchart: Card 24"/>
          <p:cNvSpPr/>
          <p:nvPr/>
        </p:nvSpPr>
        <p:spPr bwMode="auto">
          <a:xfrm>
            <a:off x="5377963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5107" y="409520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225553" y="4582206"/>
            <a:ext cx="1613647" cy="1513794"/>
            <a:chOff x="7225553" y="4429806"/>
            <a:chExt cx="1613647" cy="15137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7225553" y="4429806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Untracked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Uncommitted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8" name="Flowchart: Card 17"/>
          <p:cNvSpPr/>
          <p:nvPr/>
        </p:nvSpPr>
        <p:spPr bwMode="auto">
          <a:xfrm>
            <a:off x="856343" y="2010228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lowchart: Card 18"/>
          <p:cNvSpPr/>
          <p:nvPr/>
        </p:nvSpPr>
        <p:spPr bwMode="auto">
          <a:xfrm>
            <a:off x="3124200" y="1995714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65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65896E-6 L 0.64914 -0.0002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4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25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25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25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4" grpId="0" uiExpand="1" build="p"/>
      <p:bldP spid="28" grpId="0"/>
      <p:bldP spid="28" grpId="1"/>
      <p:bldP spid="2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9634" y="3957918"/>
            <a:ext cx="76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reset &lt;commit# or branch or HEAD&gt;  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05000" y="4278868"/>
            <a:ext cx="489108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# copy commit to staging but not working area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(-- mixed is default)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7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4033573"/>
              </p:ext>
            </p:extLst>
          </p:nvPr>
        </p:nvGraphicFramePr>
        <p:xfrm>
          <a:off x="259977" y="1153160"/>
          <a:ext cx="8650288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/>
                <a:gridCol w="2162572"/>
                <a:gridCol w="2162572"/>
                <a:gridCol w="2162572"/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Repository (local)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 (origin)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Git – Mixed reset</a:t>
            </a:r>
            <a:endParaRPr lang="en-US" sz="2800" dirty="0"/>
          </a:p>
        </p:txBody>
      </p:sp>
      <p:sp>
        <p:nvSpPr>
          <p:cNvPr id="23" name="Flowchart: Card 22"/>
          <p:cNvSpPr/>
          <p:nvPr/>
        </p:nvSpPr>
        <p:spPr bwMode="auto">
          <a:xfrm>
            <a:off x="9579429" y="469763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10744200" y="4703073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5" name="Flowchart: Card 24"/>
          <p:cNvSpPr/>
          <p:nvPr/>
        </p:nvSpPr>
        <p:spPr bwMode="auto">
          <a:xfrm>
            <a:off x="5377963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lowchart: Card 30"/>
          <p:cNvSpPr/>
          <p:nvPr/>
        </p:nvSpPr>
        <p:spPr bwMode="auto">
          <a:xfrm>
            <a:off x="5369664" y="2010228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5107" y="409520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225553" y="4582206"/>
            <a:ext cx="1613647" cy="1513794"/>
            <a:chOff x="7225553" y="4429806"/>
            <a:chExt cx="1613647" cy="15137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7225553" y="4429806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Untracked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Uncommitted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9" name="Flowchart: Card 18"/>
          <p:cNvSpPr/>
          <p:nvPr/>
        </p:nvSpPr>
        <p:spPr bwMode="auto">
          <a:xfrm>
            <a:off x="3124200" y="2010228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lowchart: Card 19"/>
          <p:cNvSpPr/>
          <p:nvPr/>
        </p:nvSpPr>
        <p:spPr bwMode="auto">
          <a:xfrm>
            <a:off x="856343" y="2010228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37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53212 -0.0055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9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75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75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-0.24184 3.33333E-6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75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4" grpId="0" uiExpand="1" build="p"/>
      <p:bldP spid="25" grpId="0" animBg="1"/>
      <p:bldP spid="31" grpId="0" animBg="1"/>
      <p:bldP spid="28" grpId="0"/>
      <p:bldP spid="28" grpId="1"/>
      <p:bldP spid="28" grpId="2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8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1333479"/>
              </p:ext>
            </p:extLst>
          </p:nvPr>
        </p:nvGraphicFramePr>
        <p:xfrm>
          <a:off x="259977" y="1153160"/>
          <a:ext cx="8650288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/>
                <a:gridCol w="2162572"/>
                <a:gridCol w="2162572"/>
                <a:gridCol w="2162572"/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Repository (local)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 (origin)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Git – hard reset</a:t>
            </a:r>
            <a:endParaRPr lang="en-US" sz="2800" dirty="0"/>
          </a:p>
        </p:txBody>
      </p:sp>
      <p:sp>
        <p:nvSpPr>
          <p:cNvPr id="23" name="Flowchart: Card 22"/>
          <p:cNvSpPr/>
          <p:nvPr/>
        </p:nvSpPr>
        <p:spPr bwMode="auto">
          <a:xfrm>
            <a:off x="9579429" y="469763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10744200" y="4703073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5" name="Flowchart: Card 24"/>
          <p:cNvSpPr/>
          <p:nvPr/>
        </p:nvSpPr>
        <p:spPr bwMode="auto">
          <a:xfrm>
            <a:off x="5377963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lowchart: Card 30"/>
          <p:cNvSpPr/>
          <p:nvPr/>
        </p:nvSpPr>
        <p:spPr bwMode="auto">
          <a:xfrm>
            <a:off x="5369664" y="2010228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5107" y="409520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Flowchart: Card 21"/>
          <p:cNvSpPr/>
          <p:nvPr/>
        </p:nvSpPr>
        <p:spPr bwMode="auto">
          <a:xfrm>
            <a:off x="3116116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225553" y="4038600"/>
            <a:ext cx="1613647" cy="1513794"/>
            <a:chOff x="7225553" y="4429806"/>
            <a:chExt cx="1613647" cy="15137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7225553" y="4429806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Untracked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Uncommitted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9634" y="3957918"/>
            <a:ext cx="76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reset --hard &lt;commit# or branch or HEAD&gt;   </a:t>
            </a:r>
            <a:endParaRPr lang="en-US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1563153" y="4278868"/>
            <a:ext cx="507061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# copy the commit to staging and working areas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# and moves HEAD pointer to that commit</a:t>
            </a:r>
          </a:p>
        </p:txBody>
      </p:sp>
      <p:sp>
        <p:nvSpPr>
          <p:cNvPr id="20" name="Flowchart: Card 19"/>
          <p:cNvSpPr/>
          <p:nvPr/>
        </p:nvSpPr>
        <p:spPr bwMode="auto">
          <a:xfrm>
            <a:off x="3151359" y="2026966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lowchart: Card 20"/>
          <p:cNvSpPr/>
          <p:nvPr/>
        </p:nvSpPr>
        <p:spPr bwMode="auto">
          <a:xfrm>
            <a:off x="867228" y="2010228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2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65896E-6 L 0.6625 -0.0053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25" y="-27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77457E-6 L -0.48941 -2.77457E-6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79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" presetClass="exit" presetSubtype="9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28" grpId="0"/>
      <p:bldP spid="28" grpId="1"/>
      <p:bldP spid="28" grpId="2"/>
      <p:bldP spid="22" grpId="0" animBg="1"/>
      <p:bldP spid="24" grpId="0" build="p"/>
      <p:bldP spid="35" grpId="0" uiExpand="1" build="p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002060"/>
      </a:hlink>
      <a:folHlink>
        <a:srgbClr val="002060"/>
      </a:folHlink>
    </a:clrScheme>
    <a:fontScheme name="Nom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10272</TotalTime>
  <Words>942</Words>
  <Application>Microsoft Office PowerPoint</Application>
  <PresentationFormat>Letter Paper (8.5x11 in)</PresentationFormat>
  <Paragraphs>235</Paragraphs>
  <Slides>18</Slides>
  <Notes>10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Theme</vt:lpstr>
      <vt:lpstr>Anatomy of a Git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Nomura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Victor Grazi (IT/US)</dc:creator>
  <cp:lastModifiedBy>Victor Grazi (IT/US)</cp:lastModifiedBy>
  <cp:revision>150</cp:revision>
  <dcterms:created xsi:type="dcterms:W3CDTF">2018-04-17T14:19:20Z</dcterms:created>
  <dcterms:modified xsi:type="dcterms:W3CDTF">2018-04-27T17:57:03Z</dcterms:modified>
</cp:coreProperties>
</file>